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308" r:id="rId3"/>
    <p:sldId id="313" r:id="rId4"/>
    <p:sldId id="307" r:id="rId5"/>
    <p:sldId id="309" r:id="rId6"/>
    <p:sldId id="314" r:id="rId7"/>
    <p:sldId id="310" r:id="rId8"/>
    <p:sldId id="311" r:id="rId9"/>
    <p:sldId id="312" r:id="rId10"/>
    <p:sldId id="30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  <a:srgbClr val="000066"/>
    <a:srgbClr val="3A92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8" autoAdjust="0"/>
    <p:restoredTop sz="94660"/>
  </p:normalViewPr>
  <p:slideViewPr>
    <p:cSldViewPr>
      <p:cViewPr varScale="1">
        <p:scale>
          <a:sx n="73" d="100"/>
          <a:sy n="73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97E90DA-A1C3-4168-83C1-B041FA861533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5170F6-3FAD-4C68-9214-5C2B29F89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9978-8B13-4B77-AE75-8D01599C194D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66BC8-F61C-46B6-83EA-42A72A082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utoUpdateAnimBg="0"/>
      <p:bldP spid="9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4F5B2-FF8A-41D9-8F65-3670D8F6C321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BB300-2463-4EAD-8C75-3FEA4EE18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570E6-2157-487A-BF2B-BF483C4D788E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9A090-53F9-4731-97CD-688045F91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8" grpId="0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89530-1307-4004-9E69-B54713333A2D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40D63-96B2-4F60-AED0-B98065E8A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5F129-9946-4119-A37F-561876B0F778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4621C-C27A-4B12-A80F-69041278F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utoUpdateAnimBg="0"/>
      <p:bldP spid="13" grpId="0" build="p" autoUpdateAnimBg="0"/>
      <p:bldP spid="25" grpId="0" build="p" autoUpdateAnimBg="0"/>
      <p:bldP spid="4" grpId="0" build="p" autoUpdateAnimBg="0"/>
      <p:bldP spid="28" grpId="0" build="p" autoUpdateAnimBg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CF142-BE95-4211-9871-DB642DBE585F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B74E0-321E-4CB0-9D14-03524835E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B3E12-DF39-48DA-8F45-9B6178371503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1CD75-90B5-4017-8DEC-D0DBFF059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8B2E2-D7C3-4E21-BF7F-7AD0699F89E1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EAE72-A95E-4E7E-BB39-0D17A1829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26" grpId="0" build="p" autoUpdateAnimBg="0"/>
      <p:bldP spid="14" grpId="0" build="p" autoUpdateAnimBg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40773-B9AB-4200-8C6C-C50537919696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2AA42-004C-4EE1-9261-E9B1D82BD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utoUpdateAnimBg="0"/>
      <p:bldP spid="17" grpId="0" autoUpdateAnimBg="0"/>
      <p:bldP spid="26" grpId="0" build="p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AB41-384B-49C5-8EF5-B23F5797C305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75AA0-AEF9-499F-869F-4DC241DE5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C5281-DABA-4229-9389-B5A4832502DD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BC2871-C789-4144-95E8-E6E48FE3A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0" r:id="rId3"/>
    <p:sldLayoutId id="2147483673" r:id="rId4"/>
    <p:sldLayoutId id="2147483669" r:id="rId5"/>
    <p:sldLayoutId id="2147483674" r:id="rId6"/>
    <p:sldLayoutId id="2147483675" r:id="rId7"/>
    <p:sldLayoutId id="2147483676" r:id="rId8"/>
    <p:sldLayoutId id="2147483668" r:id="rId9"/>
    <p:sldLayoutId id="2147483677" r:id="rId10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.wav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.wav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0" y="188913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</a:t>
            </a:r>
          </a:p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Школа №1381 </a:t>
            </a:r>
            <a:endParaRPr lang="ru-RU" altLang="ru-RU" sz="72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2411413" y="5373688"/>
            <a:ext cx="4176712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Подготовила педагог:        </a:t>
            </a:r>
          </a:p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Киселёва  О.А.</a:t>
            </a:r>
          </a:p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marL="365125" indent="-255588" algn="r" eaLnBrk="0" hangingPunct="0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1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0" y="364490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rgbClr val="000066"/>
                </a:solidFill>
                <a:latin typeface="Times New Roman" pitchFamily="18" charset="0"/>
              </a:rPr>
              <a:t>«Овощи и фрукты - полезные продукты»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0" y="1052513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chemeClr val="hlink"/>
                </a:solidFill>
              </a:rPr>
              <a:t>Формирование у детей </a:t>
            </a:r>
          </a:p>
          <a:p>
            <a:pPr algn="ctr"/>
            <a:r>
              <a:rPr lang="ru-RU" sz="4400" b="1">
                <a:solidFill>
                  <a:schemeClr val="hlink"/>
                </a:solidFill>
              </a:rPr>
              <a:t>здорового образа жизни</a:t>
            </a:r>
            <a:endParaRPr lang="ru-RU" sz="4400"/>
          </a:p>
        </p:txBody>
      </p:sp>
      <p:pic>
        <p:nvPicPr>
          <p:cNvPr id="1331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86861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4" fill="hold"/>
                                        <p:tgtEl>
                                          <p:spTgt spid="13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0" y="188913"/>
            <a:ext cx="9144000" cy="28082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i="1" cap="none" smtClean="0">
                <a:solidFill>
                  <a:schemeClr val="hlink"/>
                </a:solidFill>
                <a:effectLst/>
                <a:latin typeface="Arial" charset="0"/>
              </a:rPr>
              <a:t>Я предлагаю отправиться в путешествие в страну </a:t>
            </a:r>
            <a:r>
              <a:rPr lang="ru-RU" sz="3200" b="1" i="1" cap="none" smtClean="0">
                <a:solidFill>
                  <a:srgbClr val="006600"/>
                </a:solidFill>
                <a:effectLst/>
                <a:latin typeface="Arial" charset="0"/>
              </a:rPr>
              <a:t>«ВИТАМИНИЯ», </a:t>
            </a:r>
            <a:r>
              <a:rPr lang="ru-RU" sz="3200" b="1" i="1" cap="none" smtClean="0">
                <a:solidFill>
                  <a:schemeClr val="hlink"/>
                </a:solidFill>
                <a:effectLst/>
                <a:latin typeface="Arial" charset="0"/>
              </a:rPr>
              <a:t>ч</a:t>
            </a:r>
            <a:r>
              <a:rPr lang="ru-RU" sz="3200" b="1" i="1" cap="none" smtClean="0">
                <a:solidFill>
                  <a:schemeClr val="hlink"/>
                </a:solidFill>
                <a:effectLst/>
              </a:rPr>
              <a:t>тобы узнать много интересного.</a:t>
            </a:r>
            <a:br>
              <a:rPr lang="ru-RU" sz="3200" b="1" i="1" cap="none" smtClean="0">
                <a:solidFill>
                  <a:schemeClr val="hlink"/>
                </a:solidFill>
                <a:effectLst/>
              </a:rPr>
            </a:br>
            <a:r>
              <a:rPr lang="ru-RU" sz="3200" b="1" i="1" cap="none" smtClean="0">
                <a:solidFill>
                  <a:srgbClr val="000066"/>
                </a:solidFill>
                <a:effectLst/>
              </a:rPr>
              <a:t>Но для того, чтобы туда попасть </a:t>
            </a:r>
            <a:r>
              <a:rPr lang="ru-RU" sz="3200" b="1" i="1" cap="none" smtClean="0">
                <a:solidFill>
                  <a:srgbClr val="000066"/>
                </a:solidFill>
                <a:effectLst/>
                <a:latin typeface="Arial" charset="0"/>
              </a:rPr>
              <a:t>надо рассказать, что изображено на картинках:</a:t>
            </a:r>
          </a:p>
        </p:txBody>
      </p:sp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0" y="490855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pic>
        <p:nvPicPr>
          <p:cNvPr id="14339" name="Picture 16" descr="%D0%BA%D0%BE%D1%80%D0%B7%D0%B8%D0%BD%D0%B0-%D1%81%D1%87%D0%B0%D1%81%D1%82%D0%BB%D0%B8%D0%B2%D0%BE%D0%B3%D0%BE-%D0%BF%D0%BB%D0%BE%D0%B4%D0%BE%D0%BE%D0%B2%D0%BE%D1%89-266545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103349">
            <a:off x="663575" y="3956050"/>
            <a:ext cx="3455988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8" descr="234640-130315013F6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31751">
            <a:off x="5359400" y="3883025"/>
            <a:ext cx="316865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4663" y="3573463"/>
            <a:ext cx="865187" cy="86518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416" fill="hold"/>
                                        <p:tgtEl>
                                          <p:spTgt spid="14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3"/>
                </p:tgtEl>
              </p:cMediaNode>
            </p:audio>
          </p:childTnLst>
        </p:cTn>
      </p:par>
    </p:tnLst>
    <p:bldLst>
      <p:bldP spid="1433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-58738"/>
            <a:ext cx="9144000" cy="399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На картинках изображены </a:t>
            </a:r>
            <a:r>
              <a:rPr lang="ru-RU" sz="3200" b="1" i="1">
                <a:solidFill>
                  <a:srgbClr val="006600"/>
                </a:solidFill>
              </a:rPr>
              <a:t>овощи и фрукты</a:t>
            </a:r>
            <a:r>
              <a:rPr lang="ru-RU" sz="3200" b="1" i="1">
                <a:solidFill>
                  <a:schemeClr val="hlink"/>
                </a:solidFill>
              </a:rPr>
              <a:t> в них очень много полезных витаминов.</a:t>
            </a:r>
            <a:br>
              <a:rPr lang="ru-RU" sz="3200" b="1" i="1">
                <a:solidFill>
                  <a:schemeClr val="hlink"/>
                </a:solidFill>
              </a:rPr>
            </a:br>
            <a:r>
              <a:rPr lang="ru-RU" sz="3200" b="1" i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Витамины -</a:t>
            </a:r>
            <a:r>
              <a:rPr lang="ru-RU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это вещества, необходимые для поддержания здоровья нашего организма. Этих веществ много именно в овощах и фруктах. </a:t>
            </a:r>
          </a:p>
          <a:p>
            <a:pPr algn="ctr"/>
            <a:r>
              <a:rPr lang="ru-RU"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Познакомимся с некоторыми из них.</a:t>
            </a:r>
          </a:p>
        </p:txBody>
      </p:sp>
      <p:pic>
        <p:nvPicPr>
          <p:cNvPr id="28679" name="Picture 2" descr="http://static.pudra.com/generated/678/610x345/vitamin_mk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4149725"/>
            <a:ext cx="432117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740650" y="4437063"/>
            <a:ext cx="863600" cy="8636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04" fill="hold"/>
                                        <p:tgtEl>
                                          <p:spTgt spid="286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8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9144000" cy="6858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cap="none" smtClean="0">
                <a:solidFill>
                  <a:srgbClr val="2019B3"/>
                </a:solidFill>
                <a:effectLst/>
                <a:latin typeface="Arial" charset="0"/>
              </a:rPr>
              <a:t> </a:t>
            </a:r>
            <a:r>
              <a:rPr lang="ru-RU" b="1" cap="none" smtClean="0">
                <a:solidFill>
                  <a:schemeClr val="hlink"/>
                </a:solidFill>
                <a:effectLst/>
                <a:latin typeface="Arial" charset="0"/>
              </a:rPr>
              <a:t> </a:t>
            </a:r>
            <a:r>
              <a:rPr lang="ru-RU" b="1" i="1" cap="none" smtClean="0">
                <a:solidFill>
                  <a:srgbClr val="000066"/>
                </a:solidFill>
                <a:effectLst/>
              </a:rPr>
              <a:t>Ты загадки отгадай, что в них спрятано узнай</a:t>
            </a:r>
            <a:r>
              <a:rPr lang="ru-RU" b="1" i="1" cap="none" smtClean="0">
                <a:solidFill>
                  <a:srgbClr val="3A9251"/>
                </a:solidFill>
                <a:effectLst/>
              </a:rPr>
              <a:t/>
            </a:r>
            <a:br>
              <a:rPr lang="ru-RU" b="1" i="1" cap="none" smtClean="0">
                <a:solidFill>
                  <a:srgbClr val="3A9251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Знают этот фрукт детишки,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Любят есть его мартышки,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Родом он из жарких стран,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А зовут его…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006600"/>
                </a:solidFill>
                <a:effectLst/>
              </a:rPr>
              <a:t>Фрукт похож на неваляшку,</a:t>
            </a:r>
            <a:br>
              <a:rPr lang="ru-RU" sz="2800" b="1" i="1" cap="none" smtClean="0">
                <a:solidFill>
                  <a:srgbClr val="006600"/>
                </a:solidFill>
                <a:effectLst/>
              </a:rPr>
            </a:br>
            <a:r>
              <a:rPr lang="ru-RU" sz="2800" b="1" i="1" cap="none" smtClean="0">
                <a:solidFill>
                  <a:srgbClr val="006600"/>
                </a:solidFill>
                <a:effectLst/>
              </a:rPr>
              <a:t>Носит желтую рубашку</a:t>
            </a:r>
            <a:br>
              <a:rPr lang="ru-RU" sz="2800" b="1" i="1" cap="none" smtClean="0">
                <a:solidFill>
                  <a:srgbClr val="006600"/>
                </a:solidFill>
                <a:effectLst/>
              </a:rPr>
            </a:br>
            <a:r>
              <a:rPr lang="ru-RU" sz="2800" b="1" i="1" cap="none" smtClean="0">
                <a:solidFill>
                  <a:srgbClr val="006600"/>
                </a:solidFill>
                <a:effectLst/>
              </a:rPr>
              <a:t>Тишину в саду нарушив</a:t>
            </a:r>
            <a:br>
              <a:rPr lang="ru-RU" sz="2800" b="1" i="1" cap="none" smtClean="0">
                <a:solidFill>
                  <a:srgbClr val="006600"/>
                </a:solidFill>
                <a:effectLst/>
              </a:rPr>
            </a:br>
            <a:r>
              <a:rPr lang="ru-RU" sz="2800" b="1" i="1" cap="none" smtClean="0">
                <a:solidFill>
                  <a:srgbClr val="006600"/>
                </a:solidFill>
                <a:effectLst/>
              </a:rPr>
              <a:t>С дерева упала…</a:t>
            </a:r>
            <a:br>
              <a:rPr lang="ru-RU" sz="2800" b="1" i="1" cap="none" smtClean="0">
                <a:solidFill>
                  <a:srgbClr val="006600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Растет краса – зелена коса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В земле вся рыжая сидит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FF0066"/>
                </a:solidFill>
                <a:effectLst/>
              </a:rPr>
              <a:t>Когда жуешь ее – хрустит…</a:t>
            </a:r>
            <a:br>
              <a:rPr lang="ru-RU" sz="2800" b="1" i="1" cap="none" smtClean="0">
                <a:solidFill>
                  <a:srgbClr val="FF0066"/>
                </a:solidFill>
                <a:effectLst/>
              </a:rPr>
            </a:br>
            <a:r>
              <a:rPr lang="ru-RU" sz="2800" b="1" i="1" cap="none" smtClean="0">
                <a:solidFill>
                  <a:srgbClr val="006600"/>
                </a:solidFill>
                <a:effectLst/>
              </a:rPr>
              <a:t>Сидит дед, во сто шуб одет,</a:t>
            </a:r>
            <a:br>
              <a:rPr lang="ru-RU" sz="2800" b="1" i="1" cap="none" smtClean="0">
                <a:solidFill>
                  <a:srgbClr val="006600"/>
                </a:solidFill>
                <a:effectLst/>
              </a:rPr>
            </a:br>
            <a:r>
              <a:rPr lang="ru-RU" sz="2800" b="1" i="1" cap="none" smtClean="0">
                <a:solidFill>
                  <a:srgbClr val="006600"/>
                </a:solidFill>
                <a:effectLst/>
              </a:rPr>
              <a:t>Кто его раздевает, тот слезы проливает…</a:t>
            </a:r>
          </a:p>
        </p:txBody>
      </p:sp>
      <p:pic>
        <p:nvPicPr>
          <p:cNvPr id="1536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67625" y="2581275"/>
            <a:ext cx="936625" cy="9366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1021" fill="hold"/>
                                        <p:tgtEl>
                                          <p:spTgt spid="153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4"/>
                </p:tgtEl>
              </p:cMediaNode>
            </p:audio>
          </p:childTnLst>
        </p:cTn>
      </p:par>
    </p:tnLst>
    <p:bldLst>
      <p:bldP spid="1536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1508360600_1741-grush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412875"/>
            <a:ext cx="3024188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6" descr="s-735568c81d230dc207baf86db9d2b4532b1cdebc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4076700"/>
            <a:ext cx="29527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8" descr="Opening-An-Onion-5000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076700"/>
            <a:ext cx="315118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0" descr="orig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1268413"/>
            <a:ext cx="2881312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0" y="188913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000066"/>
                </a:solidFill>
              </a:rPr>
              <a:t>А теперь посмотри правильно ли ты отгадал загадки и назови еще раз отгадки</a:t>
            </a:r>
          </a:p>
        </p:txBody>
      </p:sp>
      <p:pic>
        <p:nvPicPr>
          <p:cNvPr id="1639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427538" y="2708275"/>
            <a:ext cx="86518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15" fill="hold"/>
                                        <p:tgtEl>
                                          <p:spTgt spid="163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ты хочешь быстро расти, хорошо видеть и иметь крепкие зубы, тебе нужен -</a:t>
            </a: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Витамин А.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1125538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ты хочешь быть сильным, иметь хороший аппетит тебе нужен -</a:t>
            </a: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Витамин В.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23495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ты не хочешь болеть и хочешь быть всегда бодрым тебе нужен</a:t>
            </a: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</a:t>
            </a:r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Витамин С.</a:t>
            </a:r>
          </a:p>
        </p:txBody>
      </p:sp>
      <p:pic>
        <p:nvPicPr>
          <p:cNvPr id="30728" name="Picture 10" descr="http://www.panaceamed.com/images/pm/000000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500438"/>
            <a:ext cx="453707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380288" y="4365625"/>
            <a:ext cx="935037" cy="93503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07" fill="hold"/>
                                        <p:tgtEl>
                                          <p:spTgt spid="307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3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3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 descr="img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420938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9" fill="hold"/>
                                        <p:tgtEl>
                                          <p:spTgt spid="174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3" descr="img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56100" y="299878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4" fill="hold"/>
                                        <p:tgtEl>
                                          <p:spTgt spid="184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18101871-cartoon-children-with-vegetab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99372">
            <a:off x="431800" y="4030663"/>
            <a:ext cx="23050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9" descr="16715019-cartoon-children-with-fruits-and-vegetab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21457">
            <a:off x="6443663" y="4076700"/>
            <a:ext cx="22955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10"/>
          <p:cNvSpPr txBox="1">
            <a:spLocks noChangeArrowheads="1"/>
          </p:cNvSpPr>
          <p:nvPr/>
        </p:nvSpPr>
        <p:spPr bwMode="auto">
          <a:xfrm>
            <a:off x="2247900" y="9493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60" name="Text Box 13"/>
          <p:cNvSpPr txBox="1">
            <a:spLocks noChangeArrowheads="1"/>
          </p:cNvSpPr>
          <p:nvPr/>
        </p:nvSpPr>
        <p:spPr bwMode="auto">
          <a:xfrm>
            <a:off x="468313" y="0"/>
            <a:ext cx="82804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66"/>
                </a:solidFill>
              </a:rPr>
              <a:t>Чтоб здоровым, сильным быть,</a:t>
            </a:r>
          </a:p>
          <a:p>
            <a:pPr algn="ctr"/>
            <a:r>
              <a:rPr lang="ru-RU" sz="3200" b="1" i="1">
                <a:solidFill>
                  <a:srgbClr val="FF0066"/>
                </a:solidFill>
              </a:rPr>
              <a:t>Надо фрукты, овощи любить,</a:t>
            </a:r>
          </a:p>
          <a:p>
            <a:pPr algn="ctr"/>
            <a:r>
              <a:rPr lang="ru-RU" sz="3200" b="1" i="1">
                <a:solidFill>
                  <a:srgbClr val="006600"/>
                </a:solidFill>
              </a:rPr>
              <a:t>Все без исключения – </a:t>
            </a:r>
          </a:p>
          <a:p>
            <a:pPr algn="ctr"/>
            <a:r>
              <a:rPr lang="ru-RU" sz="3200" b="1" i="1">
                <a:solidFill>
                  <a:srgbClr val="006600"/>
                </a:solidFill>
              </a:rPr>
              <a:t>В этом нет сомнения!</a:t>
            </a:r>
          </a:p>
          <a:p>
            <a:pPr algn="ctr"/>
            <a:r>
              <a:rPr lang="ru-RU" sz="3200" b="1" i="1">
                <a:solidFill>
                  <a:srgbClr val="FF0066"/>
                </a:solidFill>
              </a:rPr>
              <a:t>В каждом польза есть и вкус,</a:t>
            </a:r>
          </a:p>
          <a:p>
            <a:pPr algn="ctr"/>
            <a:r>
              <a:rPr lang="ru-RU" sz="3200" b="1" i="1">
                <a:solidFill>
                  <a:srgbClr val="FF0066"/>
                </a:solidFill>
              </a:rPr>
              <a:t>И решить я не берусь:</a:t>
            </a:r>
          </a:p>
          <a:p>
            <a:pPr algn="ctr"/>
            <a:r>
              <a:rPr lang="ru-RU" sz="3200" b="1" i="1">
                <a:solidFill>
                  <a:srgbClr val="000066"/>
                </a:solidFill>
              </a:rPr>
              <a:t>Кто из них вкуснее?</a:t>
            </a:r>
          </a:p>
          <a:p>
            <a:pPr algn="ctr"/>
            <a:r>
              <a:rPr lang="ru-RU" sz="3200" b="1" i="1">
                <a:solidFill>
                  <a:srgbClr val="000066"/>
                </a:solidFill>
              </a:rPr>
              <a:t>Кто из них нужнее?</a:t>
            </a:r>
          </a:p>
        </p:txBody>
      </p:sp>
      <p:pic>
        <p:nvPicPr>
          <p:cNvPr id="1946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27538" y="4310063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2" fill="hold"/>
                                        <p:tgtEl>
                                          <p:spTgt spid="194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FFFFFF"/>
    </a:accent3>
    <a:accent4>
      <a:srgbClr val="000000"/>
    </a:accent4>
    <a:accent5>
      <a:srgbClr val="F6CEAD"/>
    </a:accent5>
    <a:accent6>
      <a:srgbClr val="955A46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1367</TotalTime>
  <Words>230</Words>
  <Application>Microsoft Office PowerPoint</Application>
  <PresentationFormat>Экран (4:3)</PresentationFormat>
  <Paragraphs>26</Paragraphs>
  <Slides>10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Я предлагаю отправиться в путешествие в страну «ВИТАМИНИЯ», чтобы узнать много интересного. Но для того, чтобы туда попасть надо рассказать, что изображено на картинках:</vt:lpstr>
      <vt:lpstr>Слайд 3</vt:lpstr>
      <vt:lpstr>  Ты загадки отгадай, что в них спрятано узнай Знают этот фрукт детишки, Любят есть его мартышки, Родом он из жарких стран, А зовут его… Фрукт похож на неваляшку, Носит желтую рубашку Тишину в саду нарушив С дерева упала… Растет краса – зелена коса В земле вся рыжая сидит Когда жуешь ее – хрустит… Сидит дед, во сто шуб одет, Кто его раздевает, тот слезы проливает…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-</cp:lastModifiedBy>
  <cp:revision>168</cp:revision>
  <dcterms:created xsi:type="dcterms:W3CDTF">2016-11-18T07:38:02Z</dcterms:created>
  <dcterms:modified xsi:type="dcterms:W3CDTF">2020-04-12T22:59:11Z</dcterms:modified>
</cp:coreProperties>
</file>