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6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-90" y="-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51915E-CF02-4E01-8B56-3CEB15A218BD}" type="doc">
      <dgm:prSet loTypeId="urn:diagrams.loki3.com/BracketList+Icon" loCatId="list" qsTypeId="urn:microsoft.com/office/officeart/2005/8/quickstyle/3d2" qsCatId="3D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7424B9C1-5BCA-449A-8D28-8BFC7EC09371}">
      <dgm:prSet phldrT="[Текст]" custT="1"/>
      <dgm:spPr/>
      <dgm:t>
        <a:bodyPr/>
        <a:lstStyle/>
        <a:p>
          <a:pPr algn="l"/>
          <a:r>
            <a:rPr lang="ru-RU" sz="2400" b="1" dirty="0" smtClean="0"/>
            <a:t>Методика </a:t>
          </a:r>
        </a:p>
        <a:p>
          <a:pPr algn="l"/>
          <a:r>
            <a:rPr lang="ru-RU" sz="2400" b="1" dirty="0" smtClean="0"/>
            <a:t>Н.А. Власовой</a:t>
          </a:r>
        </a:p>
        <a:p>
          <a:pPr algn="l"/>
          <a:r>
            <a:rPr lang="ru-RU" sz="2400" b="1" dirty="0" smtClean="0"/>
            <a:t>Методика </a:t>
          </a:r>
        </a:p>
        <a:p>
          <a:pPr algn="l"/>
          <a:r>
            <a:rPr lang="ru-RU" sz="2400" b="1" dirty="0" smtClean="0"/>
            <a:t>Е.Ф. </a:t>
          </a:r>
          <a:r>
            <a:rPr lang="ru-RU" sz="2400" b="1" dirty="0" err="1" smtClean="0"/>
            <a:t>Рау</a:t>
          </a:r>
          <a:endParaRPr lang="ru-RU" sz="2400" b="1" dirty="0"/>
        </a:p>
      </dgm:t>
    </dgm:pt>
    <dgm:pt modelId="{A02BC13C-B1B0-4C1D-AB2E-EAAC524AC6F4}" type="parTrans" cxnId="{6190F0E0-8C95-4A19-A2D3-06F642C0AD7E}">
      <dgm:prSet/>
      <dgm:spPr/>
      <dgm:t>
        <a:bodyPr/>
        <a:lstStyle/>
        <a:p>
          <a:endParaRPr lang="ru-RU"/>
        </a:p>
      </dgm:t>
    </dgm:pt>
    <dgm:pt modelId="{4880C6C7-A8EB-4AF2-8D8F-2995F03B11D8}" type="sibTrans" cxnId="{6190F0E0-8C95-4A19-A2D3-06F642C0AD7E}">
      <dgm:prSet/>
      <dgm:spPr/>
      <dgm:t>
        <a:bodyPr/>
        <a:lstStyle/>
        <a:p>
          <a:endParaRPr lang="ru-RU"/>
        </a:p>
      </dgm:t>
    </dgm:pt>
    <dgm:pt modelId="{373CE6D7-78C0-4F27-9364-0DC2763540CB}">
      <dgm:prSet phldrT="[Текст]" custT="1"/>
      <dgm:spPr/>
      <dgm:t>
        <a:bodyPr/>
        <a:lstStyle/>
        <a:p>
          <a:pPr algn="l"/>
          <a:r>
            <a:rPr lang="ru-RU" sz="2800" b="1" dirty="0" err="1" smtClean="0"/>
            <a:t>Поэтапность</a:t>
          </a:r>
          <a:r>
            <a:rPr lang="ru-RU" sz="2800" b="1" dirty="0" smtClean="0"/>
            <a:t> работы с постепенным нарастанием степени сложности упражнений</a:t>
          </a:r>
          <a:endParaRPr lang="ru-RU" sz="2800" b="1" dirty="0"/>
        </a:p>
      </dgm:t>
    </dgm:pt>
    <dgm:pt modelId="{B36B0BB1-EA11-4DAF-BFEB-5A251AED6B85}" type="parTrans" cxnId="{34C75203-131F-4E75-ACD1-25592537C905}">
      <dgm:prSet/>
      <dgm:spPr/>
      <dgm:t>
        <a:bodyPr/>
        <a:lstStyle/>
        <a:p>
          <a:endParaRPr lang="ru-RU"/>
        </a:p>
      </dgm:t>
    </dgm:pt>
    <dgm:pt modelId="{22574936-3D6F-465D-9FBF-F3F619A15C1B}" type="sibTrans" cxnId="{34C75203-131F-4E75-ACD1-25592537C905}">
      <dgm:prSet/>
      <dgm:spPr/>
      <dgm:t>
        <a:bodyPr/>
        <a:lstStyle/>
        <a:p>
          <a:endParaRPr lang="ru-RU"/>
        </a:p>
      </dgm:t>
    </dgm:pt>
    <dgm:pt modelId="{C8409D8A-9149-49F8-80BE-769D40EAC6F6}" type="pres">
      <dgm:prSet presAssocID="{4051915E-CF02-4E01-8B56-3CEB15A218B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407F30-A0FA-41F6-A39B-09E24299F9B9}" type="pres">
      <dgm:prSet presAssocID="{7424B9C1-5BCA-449A-8D28-8BFC7EC09371}" presName="linNode" presStyleCnt="0"/>
      <dgm:spPr/>
      <dgm:t>
        <a:bodyPr/>
        <a:lstStyle/>
        <a:p>
          <a:endParaRPr lang="ru-RU"/>
        </a:p>
      </dgm:t>
    </dgm:pt>
    <dgm:pt modelId="{EC7CA6AB-A5C6-43ED-9998-A3121380D957}" type="pres">
      <dgm:prSet presAssocID="{7424B9C1-5BCA-449A-8D28-8BFC7EC09371}" presName="parTx" presStyleLbl="revTx" presStyleIdx="0" presStyleCnt="1" custScaleX="12834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062B04-1615-4E55-9D3D-DD785677DF39}" type="pres">
      <dgm:prSet presAssocID="{7424B9C1-5BCA-449A-8D28-8BFC7EC09371}" presName="bracket" presStyleLbl="parChTrans1D1" presStyleIdx="0" presStyleCnt="1"/>
      <dgm:spPr/>
      <dgm:t>
        <a:bodyPr/>
        <a:lstStyle/>
        <a:p>
          <a:endParaRPr lang="ru-RU"/>
        </a:p>
      </dgm:t>
    </dgm:pt>
    <dgm:pt modelId="{76C7A897-853F-4CC7-9F4C-91928512DE6D}" type="pres">
      <dgm:prSet presAssocID="{7424B9C1-5BCA-449A-8D28-8BFC7EC09371}" presName="spH" presStyleCnt="0"/>
      <dgm:spPr/>
      <dgm:t>
        <a:bodyPr/>
        <a:lstStyle/>
        <a:p>
          <a:endParaRPr lang="ru-RU"/>
        </a:p>
      </dgm:t>
    </dgm:pt>
    <dgm:pt modelId="{078E6601-1386-42A3-9F76-368FE68B32D8}" type="pres">
      <dgm:prSet presAssocID="{7424B9C1-5BCA-449A-8D28-8BFC7EC09371}" presName="desTx" presStyleLbl="node1" presStyleIdx="0" presStyleCnt="1" custLinFactNeighborX="26853" custLinFactNeighborY="12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90F0E0-8C95-4A19-A2D3-06F642C0AD7E}" srcId="{4051915E-CF02-4E01-8B56-3CEB15A218BD}" destId="{7424B9C1-5BCA-449A-8D28-8BFC7EC09371}" srcOrd="0" destOrd="0" parTransId="{A02BC13C-B1B0-4C1D-AB2E-EAAC524AC6F4}" sibTransId="{4880C6C7-A8EB-4AF2-8D8F-2995F03B11D8}"/>
    <dgm:cxn modelId="{722AD94C-EB37-4869-ACC8-0FDC981C91A8}" type="presOf" srcId="{373CE6D7-78C0-4F27-9364-0DC2763540CB}" destId="{078E6601-1386-42A3-9F76-368FE68B32D8}" srcOrd="0" destOrd="0" presId="urn:diagrams.loki3.com/BracketList+Icon"/>
    <dgm:cxn modelId="{09CABE52-A44D-4CF0-AF9B-BE90F568D551}" type="presOf" srcId="{4051915E-CF02-4E01-8B56-3CEB15A218BD}" destId="{C8409D8A-9149-49F8-80BE-769D40EAC6F6}" srcOrd="0" destOrd="0" presId="urn:diagrams.loki3.com/BracketList+Icon"/>
    <dgm:cxn modelId="{34C75203-131F-4E75-ACD1-25592537C905}" srcId="{7424B9C1-5BCA-449A-8D28-8BFC7EC09371}" destId="{373CE6D7-78C0-4F27-9364-0DC2763540CB}" srcOrd="0" destOrd="0" parTransId="{B36B0BB1-EA11-4DAF-BFEB-5A251AED6B85}" sibTransId="{22574936-3D6F-465D-9FBF-F3F619A15C1B}"/>
    <dgm:cxn modelId="{C553AAF3-F392-4947-BB31-F483421DB7DB}" type="presOf" srcId="{7424B9C1-5BCA-449A-8D28-8BFC7EC09371}" destId="{EC7CA6AB-A5C6-43ED-9998-A3121380D957}" srcOrd="0" destOrd="0" presId="urn:diagrams.loki3.com/BracketList+Icon"/>
    <dgm:cxn modelId="{73B03B1F-55BA-4149-9790-618B7D05C816}" type="presParOf" srcId="{C8409D8A-9149-49F8-80BE-769D40EAC6F6}" destId="{60407F30-A0FA-41F6-A39B-09E24299F9B9}" srcOrd="0" destOrd="0" presId="urn:diagrams.loki3.com/BracketList+Icon"/>
    <dgm:cxn modelId="{CE193E05-DF4A-4DCE-933D-9C614406AE47}" type="presParOf" srcId="{60407F30-A0FA-41F6-A39B-09E24299F9B9}" destId="{EC7CA6AB-A5C6-43ED-9998-A3121380D957}" srcOrd="0" destOrd="0" presId="urn:diagrams.loki3.com/BracketList+Icon"/>
    <dgm:cxn modelId="{D0A67EC6-75F1-4079-8C49-6E58E36BBB31}" type="presParOf" srcId="{60407F30-A0FA-41F6-A39B-09E24299F9B9}" destId="{B6062B04-1615-4E55-9D3D-DD785677DF39}" srcOrd="1" destOrd="0" presId="urn:diagrams.loki3.com/BracketList+Icon"/>
    <dgm:cxn modelId="{9FD8E885-C8F2-42D7-A191-1A580FFF1A27}" type="presParOf" srcId="{60407F30-A0FA-41F6-A39B-09E24299F9B9}" destId="{76C7A897-853F-4CC7-9F4C-91928512DE6D}" srcOrd="2" destOrd="0" presId="urn:diagrams.loki3.com/BracketList+Icon"/>
    <dgm:cxn modelId="{FA6F401F-4AE3-4098-B1BE-4440D8820CBB}" type="presParOf" srcId="{60407F30-A0FA-41F6-A39B-09E24299F9B9}" destId="{078E6601-1386-42A3-9F76-368FE68B32D8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7CA6AB-A5C6-43ED-9998-A3121380D957}">
      <dsp:nvSpPr>
        <dsp:cNvPr id="0" name=""/>
        <dsp:cNvSpPr/>
      </dsp:nvSpPr>
      <dsp:spPr>
        <a:xfrm>
          <a:off x="1170" y="1275544"/>
          <a:ext cx="2837987" cy="18902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Методика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Н.А. Власовой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Методика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Е.Ф. </a:t>
          </a:r>
          <a:r>
            <a:rPr lang="ru-RU" sz="2400" b="1" kern="1200" dirty="0" err="1" smtClean="0"/>
            <a:t>Рау</a:t>
          </a:r>
          <a:endParaRPr lang="ru-RU" sz="2400" b="1" kern="1200" dirty="0"/>
        </a:p>
      </dsp:txBody>
      <dsp:txXfrm>
        <a:off x="1170" y="1275544"/>
        <a:ext cx="2837987" cy="1890281"/>
      </dsp:txXfrm>
    </dsp:sp>
    <dsp:sp modelId="{B6062B04-1615-4E55-9D3D-DD785677DF39}">
      <dsp:nvSpPr>
        <dsp:cNvPr id="0" name=""/>
        <dsp:cNvSpPr/>
      </dsp:nvSpPr>
      <dsp:spPr>
        <a:xfrm>
          <a:off x="2839157" y="1275544"/>
          <a:ext cx="442240" cy="1890281"/>
        </a:xfrm>
        <a:prstGeom prst="leftBrace">
          <a:avLst>
            <a:gd name="adj1" fmla="val 35000"/>
            <a:gd name="adj2" fmla="val 50000"/>
          </a:avLst>
        </a:prstGeom>
        <a:noFill/>
        <a:ln w="1587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8E6601-1386-42A3-9F76-368FE68B32D8}">
      <dsp:nvSpPr>
        <dsp:cNvPr id="0" name=""/>
        <dsp:cNvSpPr/>
      </dsp:nvSpPr>
      <dsp:spPr>
        <a:xfrm>
          <a:off x="3459464" y="1299286"/>
          <a:ext cx="6014464" cy="18902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err="1" smtClean="0"/>
            <a:t>Поэтапность</a:t>
          </a:r>
          <a:r>
            <a:rPr lang="ru-RU" sz="2800" b="1" kern="1200" dirty="0" smtClean="0"/>
            <a:t> работы с постепенным нарастанием степени сложности упражнений</a:t>
          </a:r>
          <a:endParaRPr lang="ru-RU" sz="2800" b="1" kern="1200" dirty="0"/>
        </a:p>
      </dsp:txBody>
      <dsp:txXfrm>
        <a:off x="3459464" y="1299286"/>
        <a:ext cx="6014464" cy="18902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+Icon">
  <dgm:title val="Список с вертикальной скобкой"/>
  <dgm:desc val="Служит для отображения сгруппированных блоков данных.  Хорошо подходит для размещения большого количества текста уровня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96F72-A1D8-43CD-8339-822932471608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E23F36F-9E8C-45EB-9396-979B1A03C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0888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96F72-A1D8-43CD-8339-822932471608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E23F36F-9E8C-45EB-9396-979B1A03C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7641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96F72-A1D8-43CD-8339-822932471608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E23F36F-9E8C-45EB-9396-979B1A03CC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597692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96F72-A1D8-43CD-8339-822932471608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23F36F-9E8C-45EB-9396-979B1A03C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3987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96F72-A1D8-43CD-8339-822932471608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23F36F-9E8C-45EB-9396-979B1A03CC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9861251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96F72-A1D8-43CD-8339-822932471608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23F36F-9E8C-45EB-9396-979B1A03C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7728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96F72-A1D8-43CD-8339-822932471608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3F36F-9E8C-45EB-9396-979B1A03C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4476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96F72-A1D8-43CD-8339-822932471608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3F36F-9E8C-45EB-9396-979B1A03C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0585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96F72-A1D8-43CD-8339-822932471608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3F36F-9E8C-45EB-9396-979B1A03C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6378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96F72-A1D8-43CD-8339-822932471608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E23F36F-9E8C-45EB-9396-979B1A03C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4321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96F72-A1D8-43CD-8339-822932471608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E23F36F-9E8C-45EB-9396-979B1A03C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8633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96F72-A1D8-43CD-8339-822932471608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E23F36F-9E8C-45EB-9396-979B1A03C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8011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96F72-A1D8-43CD-8339-822932471608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3F36F-9E8C-45EB-9396-979B1A03C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7592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96F72-A1D8-43CD-8339-822932471608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3F36F-9E8C-45EB-9396-979B1A03C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4886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96F72-A1D8-43CD-8339-822932471608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3F36F-9E8C-45EB-9396-979B1A03C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4100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96F72-A1D8-43CD-8339-822932471608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E23F36F-9E8C-45EB-9396-979B1A03C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6471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96F72-A1D8-43CD-8339-822932471608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E23F36F-9E8C-45EB-9396-979B1A03CC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590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872" y="890016"/>
            <a:ext cx="11301984" cy="28779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Методика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Н.А. Власовой и Е.Ф. </a:t>
            </a:r>
            <a:r>
              <a:rPr 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Pay</a:t>
            </a:r>
            <a:r>
              <a:rPr lang="ru-RU" b="1" dirty="0" smtClean="0"/>
              <a:t> по устранению заикания у детей дошкольного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93024" y="4777379"/>
            <a:ext cx="3645408" cy="1126283"/>
          </a:xfrm>
        </p:spPr>
        <p:txBody>
          <a:bodyPr/>
          <a:lstStyle/>
          <a:p>
            <a:pPr algn="ctr"/>
            <a:r>
              <a:rPr lang="ru-RU" dirty="0" smtClean="0"/>
              <a:t>Выполнила: Слушатель ИДО «Логопедия»:</a:t>
            </a:r>
          </a:p>
          <a:p>
            <a:r>
              <a:rPr lang="ru-RU" dirty="0" smtClean="0"/>
              <a:t> Гладкова Мария Николаевна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815840" y="6425184"/>
            <a:ext cx="1901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</a:t>
            </a:r>
            <a:r>
              <a:rPr lang="ru-RU" dirty="0" smtClean="0"/>
              <a:t>.Барнаул 2020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0099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592925" y="-1987296"/>
            <a:ext cx="8911687" cy="8168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14144" y="243840"/>
            <a:ext cx="9590468" cy="5667382"/>
          </a:xfrm>
        </p:spPr>
        <p:txBody>
          <a:bodyPr/>
          <a:lstStyle/>
          <a:p>
            <a:pPr>
              <a:buNone/>
            </a:pPr>
            <a:r>
              <a:rPr lang="ru-RU" b="1" u="sng" dirty="0" smtClean="0"/>
              <a:t>Отраженная речь </a:t>
            </a:r>
            <a:r>
              <a:rPr lang="ru-RU" dirty="0" smtClean="0"/>
              <a:t>– </a:t>
            </a:r>
            <a:r>
              <a:rPr lang="ru-RU" sz="2800" dirty="0" smtClean="0"/>
              <a:t>этот вид речи сходен с предыдущим, так как в нем также нет еще элементов самостоятельной речи.</a:t>
            </a:r>
            <a:endParaRPr lang="ru-RU" sz="2800" dirty="0"/>
          </a:p>
        </p:txBody>
      </p:sp>
      <p:pic>
        <p:nvPicPr>
          <p:cNvPr id="3074" name="Picture 2" descr="https://im0-tub-ru.yandex.net/i?id=e511cdeb884ddcdebc37c6bf54accca8&amp;n=33&amp;w=310&amp;h=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3302" y="2215896"/>
            <a:ext cx="6683451" cy="32339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-816864"/>
            <a:ext cx="8911687" cy="853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2768" y="231648"/>
            <a:ext cx="10326624" cy="6132576"/>
          </a:xfrm>
        </p:spPr>
        <p:txBody>
          <a:bodyPr/>
          <a:lstStyle/>
          <a:p>
            <a:r>
              <a:rPr lang="ru-RU" dirty="0" smtClean="0"/>
              <a:t>Ответы на вопросы по знакомым картинкам.</a:t>
            </a:r>
          </a:p>
          <a:p>
            <a:pPr>
              <a:buNone/>
            </a:pPr>
            <a:r>
              <a:rPr lang="ru-RU" dirty="0" smtClean="0"/>
              <a:t>При ответе на вопрос ребенок одно слово в предложении должен произнести самостоятельно.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2" name="Picture 4" descr="https://avatars.mds.yandex.net/get-zen_doc/1899275/pub_5d622d77fbe6e700ad09b5d2_5d622fe62f1e4409e4e3f5f0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135" y="1362774"/>
            <a:ext cx="6298819" cy="41212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59040" y="1938528"/>
            <a:ext cx="3645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Логопед – «Кто ловит мышку?»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754112" y="4206240"/>
            <a:ext cx="3932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Ребенок – «Кошка ловит мышку»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592925" y="-1194816"/>
            <a:ext cx="8911687" cy="5608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97152" y="292608"/>
            <a:ext cx="9907460" cy="5618614"/>
          </a:xfrm>
        </p:spPr>
        <p:txBody>
          <a:bodyPr/>
          <a:lstStyle/>
          <a:p>
            <a:r>
              <a:rPr lang="ru-RU" b="1" dirty="0" smtClean="0"/>
              <a:t>Самостоятельное описание картинок.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/>
              <a:t>                                                          </a:t>
            </a:r>
            <a:r>
              <a:rPr lang="ru-RU" i="1" dirty="0" smtClean="0"/>
              <a:t>Комментирование процесса рисования/ лепки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/>
              <a:t> </a:t>
            </a:r>
            <a:r>
              <a:rPr lang="ru-RU" i="1" dirty="0" smtClean="0"/>
              <a:t>                                                          Обсуждение готового рисунка/поделки 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</p:txBody>
      </p:sp>
      <p:sp>
        <p:nvSpPr>
          <p:cNvPr id="1026" name="AutoShape 2" descr="https://img2.freepng.ru/20180719/zyg/kisspng-child-care-toddler-educational-toys-art-balerine-5b50b8fd6bef98.73774748153201689344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im0-tub-ru.yandex.net/i?id=744183e6d1bce600230f4ef84970164e&amp;n=33&amp;w=225&amp;h=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3399" y="984503"/>
            <a:ext cx="4709033" cy="3139355"/>
          </a:xfrm>
          <a:prstGeom prst="rect">
            <a:avLst/>
          </a:prstGeom>
          <a:noFill/>
        </p:spPr>
      </p:pic>
      <p:pic>
        <p:nvPicPr>
          <p:cNvPr id="1030" name="Picture 6" descr="https://im0-tub-ru.yandex.net/i?id=6fa1e690c2c59fd79e1324cdaf71fe89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3078" y="3143440"/>
            <a:ext cx="5538089" cy="3115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592925" y="-1304544"/>
            <a:ext cx="8911687" cy="2316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0032" y="426720"/>
            <a:ext cx="9724580" cy="5484502"/>
          </a:xfrm>
        </p:spPr>
        <p:txBody>
          <a:bodyPr/>
          <a:lstStyle/>
          <a:p>
            <a:r>
              <a:rPr lang="ru-RU" dirty="0" smtClean="0"/>
              <a:t>Пересказ прослушанного небольшого текста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Логопед уже не пользуется картинками, подсказывающими детям содержание  произносимой ими фразы или рассказа, а упражняет их внимание и память путем прослушивания, а затем </a:t>
            </a:r>
            <a:r>
              <a:rPr lang="ru-RU" dirty="0" err="1" smtClean="0"/>
              <a:t>пересказываниея</a:t>
            </a:r>
            <a:r>
              <a:rPr lang="ru-RU" dirty="0" smtClean="0"/>
              <a:t> прочитанных небольших рассказов.</a:t>
            </a:r>
            <a:endParaRPr lang="ru-RU" dirty="0"/>
          </a:p>
        </p:txBody>
      </p:sp>
      <p:sp>
        <p:nvSpPr>
          <p:cNvPr id="50178" name="AutoShape 2" descr="https://www.mordovmedia.ru/media/news/91/65391/23e9f791d78aac9fbc1fbae67bcf2e9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0" name="AutoShape 4" descr="https://www.mordovmedia.ru/media/news/91/65391/23e9f791d78aac9fbc1fbae67bcf2e9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0181" name="Picture 5" descr="C:\Documents and Settings\Мария\Рабочий стол\рр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9792" y="2677668"/>
            <a:ext cx="5205984" cy="3457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592925" y="-755904"/>
            <a:ext cx="8911687" cy="1828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70304" y="195072"/>
            <a:ext cx="9834308" cy="5716150"/>
          </a:xfrm>
        </p:spPr>
        <p:txBody>
          <a:bodyPr/>
          <a:lstStyle/>
          <a:p>
            <a:r>
              <a:rPr lang="ru-RU" sz="2800" b="1" dirty="0" smtClean="0"/>
              <a:t>Спонтанная  эмоциональная речь</a:t>
            </a:r>
          </a:p>
          <a:p>
            <a:pPr>
              <a:buNone/>
            </a:pPr>
            <a:r>
              <a:rPr lang="ru-RU" dirty="0" smtClean="0"/>
              <a:t>Построение небольшого рассказа на заданные слова</a:t>
            </a:r>
          </a:p>
          <a:p>
            <a:pPr algn="ctr">
              <a:buNone/>
            </a:pPr>
            <a:r>
              <a:rPr lang="ru-RU" b="1" i="1" u="sng" dirty="0" smtClean="0"/>
              <a:t>ОДУВАНЧИК</a:t>
            </a: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u="sng" dirty="0" smtClean="0">
                <a:latin typeface="Verdana" pitchFamily="34" charset="0"/>
              </a:rPr>
              <a:t>Девочка</a:t>
            </a:r>
            <a:r>
              <a:rPr lang="ru-RU" u="sng" dirty="0" smtClean="0">
                <a:latin typeface="Verdana" pitchFamily="34" charset="0"/>
              </a:rPr>
              <a:t>:</a:t>
            </a:r>
            <a:r>
              <a:rPr lang="ru-RU" dirty="0" smtClean="0">
                <a:latin typeface="Verdana" pitchFamily="34" charset="0"/>
              </a:rPr>
              <a:t> «Шла я раз весной по </a:t>
            </a:r>
            <a:r>
              <a:rPr lang="ru-RU" dirty="0" err="1" smtClean="0">
                <a:latin typeface="Verdana" pitchFamily="34" charset="0"/>
              </a:rPr>
              <a:t>лужочку</a:t>
            </a:r>
            <a:r>
              <a:rPr lang="ru-RU" dirty="0" smtClean="0">
                <a:latin typeface="Verdana" pitchFamily="34" charset="0"/>
              </a:rPr>
              <a:t>, увидела </a:t>
            </a:r>
            <a:r>
              <a:rPr lang="ru-RU" dirty="0" smtClean="0">
                <a:latin typeface="Verdana" pitchFamily="34" charset="0"/>
              </a:rPr>
              <a:t>одуванчик. Он уже был не желтый, а белый.  Я его сорвала, подула, и он весь разлетелся как маленькие </a:t>
            </a:r>
            <a:r>
              <a:rPr lang="ru-RU" dirty="0" err="1" smtClean="0">
                <a:latin typeface="Verdana" pitchFamily="34" charset="0"/>
              </a:rPr>
              <a:t>парашютики</a:t>
            </a:r>
            <a:r>
              <a:rPr lang="ru-RU" dirty="0" smtClean="0">
                <a:latin typeface="Verdana" pitchFamily="34" charset="0"/>
              </a:rPr>
              <a:t>».</a:t>
            </a:r>
          </a:p>
          <a:p>
            <a:pPr algn="ctr">
              <a:buNone/>
            </a:pPr>
            <a:endParaRPr lang="ru-RU" b="1" i="1" u="sng" dirty="0" smtClean="0"/>
          </a:p>
          <a:p>
            <a:pPr algn="ctr">
              <a:buNone/>
            </a:pPr>
            <a:endParaRPr lang="ru-RU" b="1" i="1" u="sng" dirty="0" smtClean="0"/>
          </a:p>
          <a:p>
            <a:pPr algn="ctr">
              <a:buNone/>
            </a:pPr>
            <a:endParaRPr lang="ru-RU" b="1" i="1" u="sng" dirty="0" smtClean="0"/>
          </a:p>
          <a:p>
            <a:pPr algn="ctr">
              <a:buNone/>
            </a:pPr>
            <a:r>
              <a:rPr lang="ru-RU" b="1" i="1" u="sng" dirty="0" smtClean="0"/>
              <a:t>ЛЯГУШКА</a:t>
            </a:r>
          </a:p>
          <a:p>
            <a:pPr>
              <a:buNone/>
            </a:pPr>
            <a:r>
              <a:rPr lang="ru-RU" dirty="0" smtClean="0">
                <a:latin typeface="Verdana" pitchFamily="34" charset="0"/>
              </a:rPr>
              <a:t>    </a:t>
            </a:r>
            <a:r>
              <a:rPr lang="ru-RU" u="sng" dirty="0" smtClean="0">
                <a:latin typeface="Verdana" pitchFamily="34" charset="0"/>
              </a:rPr>
              <a:t>Мальчик</a:t>
            </a:r>
            <a:r>
              <a:rPr lang="ru-RU" u="sng" dirty="0" smtClean="0">
                <a:latin typeface="Verdana" pitchFamily="34" charset="0"/>
              </a:rPr>
              <a:t>: </a:t>
            </a:r>
            <a:r>
              <a:rPr lang="ru-RU" dirty="0" smtClean="0">
                <a:latin typeface="Verdana" pitchFamily="34" charset="0"/>
              </a:rPr>
              <a:t>«Шел я в лесу по дорожке, увидел лягушку. Когда она садится, у нее ноги как будто маленькие, когда прыгает, они становятся большие, наверное, вытягиваются, чтобы лучше прыгать</a:t>
            </a:r>
            <a:r>
              <a:rPr lang="ru-RU" dirty="0" smtClean="0">
                <a:latin typeface="Verdana" pitchFamily="34" charset="0"/>
              </a:rPr>
              <a:t>».</a:t>
            </a:r>
            <a:endParaRPr lang="ru-RU" dirty="0" smtClean="0">
              <a:latin typeface="Verdana" pitchFamily="34" charset="0"/>
            </a:endParaRPr>
          </a:p>
          <a:p>
            <a:pPr>
              <a:buNone/>
            </a:pPr>
            <a:endParaRPr lang="ru-RU" dirty="0" smtClean="0"/>
          </a:p>
        </p:txBody>
      </p:sp>
      <p:pic>
        <p:nvPicPr>
          <p:cNvPr id="49154" name="Picture 2" descr="https://avatars.mds.yandex.net/get-zen_doc/28532/pub_5cf812512d133400afd9bb16_5cf8160327a06000affd3a7a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2336" y="4709447"/>
            <a:ext cx="2816478" cy="1746217"/>
          </a:xfrm>
          <a:prstGeom prst="rect">
            <a:avLst/>
          </a:prstGeom>
          <a:noFill/>
        </p:spPr>
      </p:pic>
      <p:pic>
        <p:nvPicPr>
          <p:cNvPr id="49156" name="Picture 4" descr="https://avatars.mds.yandex.net/get-zen_doc/751940/pub_5d0766bac030570d67803566_5d0766f69415b00db99bb5f7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61119" y="2176272"/>
            <a:ext cx="2691511" cy="20186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7153" y="207264"/>
            <a:ext cx="9907460" cy="14752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Verdana" pitchFamily="34" charset="0"/>
              </a:rPr>
              <a:t>Когда дети уже овладели спонтанной речью, им можно дать возможность вести разговор друг с другом.</a:t>
            </a:r>
            <a:br>
              <a:rPr lang="ru-RU" dirty="0" smtClean="0">
                <a:latin typeface="Verdana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0032" y="1743456"/>
            <a:ext cx="9724580" cy="41677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8130" name="AutoShape 2" descr="https://st.depositphotos.com/1003377/2283/i/950/depositphotos_22838286-stock-photo-boy-whispers-girl-in-th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8132" name="Picture 4" descr="https://avatars.mds.yandex.net/get-zen_doc/1931664/pub_5d6b91054735a600adbdd03d_5d6b914f74f1bc00ad1aa4dc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920" y="1719072"/>
            <a:ext cx="9875519" cy="4911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543791" y="-841248"/>
            <a:ext cx="10281454" cy="146304"/>
          </a:xfrm>
        </p:spPr>
        <p:txBody>
          <a:bodyPr>
            <a:normAutofit fontScale="90000"/>
          </a:bodyPr>
          <a:lstStyle/>
          <a:p>
            <a:pPr algn="ctr"/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 rot="21222395">
            <a:off x="329184" y="963168"/>
            <a:ext cx="12240768" cy="494805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7200" dirty="0" smtClean="0"/>
          </a:p>
          <a:p>
            <a:pPr algn="ctr">
              <a:buNone/>
            </a:pPr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xmlns="" val="95886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1235034"/>
            <a:ext cx="8911687" cy="669966"/>
          </a:xfrm>
        </p:spPr>
        <p:txBody>
          <a:bodyPr/>
          <a:lstStyle/>
          <a:p>
            <a:r>
              <a:rPr lang="ru-RU" b="1" dirty="0" smtClean="0"/>
              <a:t>Заикание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 smtClean="0"/>
              <a:t>нарушение </a:t>
            </a:r>
            <a:r>
              <a:rPr lang="ru-RU" sz="2400" dirty="0"/>
              <a:t>темпо-ритмической организации речи, обусловленное судорожным состоянием мышц речевого аппарата.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0809" y="3252562"/>
            <a:ext cx="5006439" cy="3116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17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Одной из первых комплексных систем коррекционной работы с заикающимися дошкольниками в отечественной логопедии является система, предложенная Н.А. Власовой и Е.Ф. Pay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2697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96801318"/>
              </p:ext>
            </p:extLst>
          </p:nvPr>
        </p:nvGraphicFramePr>
        <p:xfrm>
          <a:off x="1674421" y="1852551"/>
          <a:ext cx="9473929" cy="4441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74421" y="526645"/>
            <a:ext cx="10284843" cy="150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934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1034" y="303476"/>
            <a:ext cx="8911687" cy="1280890"/>
          </a:xfrm>
        </p:spPr>
        <p:txBody>
          <a:bodyPr/>
          <a:lstStyle/>
          <a:p>
            <a:pPr algn="ctr"/>
            <a:r>
              <a:rPr lang="ru-RU" b="1" dirty="0"/>
              <a:t>Методика Н.А. Власовой</a:t>
            </a:r>
            <a:br>
              <a:rPr lang="ru-RU" b="1" dirty="0"/>
            </a:br>
            <a:r>
              <a:rPr lang="ru-RU" b="1" dirty="0"/>
              <a:t>Методика Е.Ф. Рау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2551" y="1484416"/>
            <a:ext cx="9809018" cy="522514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  <a:defRPr/>
            </a:pPr>
            <a:r>
              <a:rPr lang="ru-RU" sz="2400" dirty="0"/>
              <a:t>Построена на принципе нарастание усложнений речевых упражнений в зависимости от разной степени речевой самостоятельности детей. Отсюда и рекомендованная ими последовательность: </a:t>
            </a:r>
          </a:p>
          <a:p>
            <a:pPr algn="just">
              <a:defRPr/>
            </a:pPr>
            <a:r>
              <a:rPr lang="ru-RU" sz="2400" dirty="0"/>
              <a:t>1) отраженная речь; </a:t>
            </a:r>
          </a:p>
          <a:p>
            <a:pPr algn="just">
              <a:defRPr/>
            </a:pPr>
            <a:r>
              <a:rPr lang="ru-RU" sz="2400" dirty="0"/>
              <a:t>2) заученные фразы; </a:t>
            </a:r>
          </a:p>
          <a:p>
            <a:pPr algn="just">
              <a:defRPr/>
            </a:pPr>
            <a:r>
              <a:rPr lang="ru-RU" sz="2400" dirty="0"/>
              <a:t>3) пересказ по картинке; </a:t>
            </a:r>
          </a:p>
          <a:p>
            <a:pPr algn="just">
              <a:defRPr/>
            </a:pPr>
            <a:r>
              <a:rPr lang="ru-RU" sz="2400" dirty="0"/>
              <a:t>4) ответы на вопросы; </a:t>
            </a:r>
          </a:p>
          <a:p>
            <a:pPr algn="just">
              <a:defRPr/>
            </a:pPr>
            <a:r>
              <a:rPr lang="ru-RU" sz="2400" dirty="0"/>
              <a:t>5) спонтанная речь. </a:t>
            </a:r>
          </a:p>
          <a:p>
            <a:pPr marL="0" indent="0" algn="just">
              <a:buNone/>
              <a:defRPr/>
            </a:pPr>
            <a:r>
              <a:rPr lang="ru-RU" sz="2400" dirty="0"/>
              <a:t>	При этом авторами рекомендуются обязательные ритмические и музыкальные занятия с детьми и проведение разъяснительной работы с родителями.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096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Е. Ф. Рау </a:t>
            </a:r>
            <a:r>
              <a:rPr lang="ru-RU" dirty="0" smtClean="0"/>
              <a:t>видит следующие </a:t>
            </a:r>
            <a:r>
              <a:rPr lang="ru-RU" b="1" dirty="0" smtClean="0"/>
              <a:t>задачи </a:t>
            </a:r>
            <a:r>
              <a:rPr lang="ru-RU" dirty="0"/>
              <a:t>логопедической </a:t>
            </a:r>
            <a:r>
              <a:rPr lang="ru-RU" dirty="0" smtClean="0"/>
              <a:t>работы: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1927" y="2133600"/>
            <a:ext cx="9592685" cy="4409704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/>
              <a:t>освободить </a:t>
            </a:r>
            <a:r>
              <a:rPr lang="ru-RU" sz="2400" b="1" dirty="0"/>
              <a:t>речь заикающихся детей от </a:t>
            </a:r>
            <a:r>
              <a:rPr lang="ru-RU" sz="2400" b="1" dirty="0" smtClean="0"/>
              <a:t>напряжения</a:t>
            </a:r>
            <a:r>
              <a:rPr lang="ru-RU" sz="2400" b="1" dirty="0"/>
              <a:t>;</a:t>
            </a:r>
            <a:endParaRPr lang="ru-RU" sz="2400" b="1" dirty="0" smtClean="0"/>
          </a:p>
          <a:p>
            <a:pPr algn="just"/>
            <a:r>
              <a:rPr lang="ru-RU" sz="2400" b="1" dirty="0" smtClean="0"/>
              <a:t>сделать речь </a:t>
            </a:r>
            <a:r>
              <a:rPr lang="ru-RU" sz="2400" b="1" dirty="0"/>
              <a:t>свободной, ритмичной, плавной и </a:t>
            </a:r>
            <a:r>
              <a:rPr lang="ru-RU" sz="2400" b="1" dirty="0" smtClean="0"/>
              <a:t>выразительной</a:t>
            </a:r>
            <a:r>
              <a:rPr lang="ru-RU" sz="2400" b="1" dirty="0"/>
              <a:t>;</a:t>
            </a:r>
            <a:endParaRPr lang="ru-RU" sz="2400" b="1" dirty="0" smtClean="0"/>
          </a:p>
          <a:p>
            <a:pPr algn="just"/>
            <a:r>
              <a:rPr lang="ru-RU" sz="2400" b="1" dirty="0" smtClean="0"/>
              <a:t>устранить </a:t>
            </a:r>
            <a:r>
              <a:rPr lang="ru-RU" sz="2400" b="1" dirty="0"/>
              <a:t>неправильность </a:t>
            </a:r>
            <a:r>
              <a:rPr lang="ru-RU" sz="2400" b="1" dirty="0" smtClean="0"/>
              <a:t>произношения;</a:t>
            </a:r>
          </a:p>
          <a:p>
            <a:pPr algn="just"/>
            <a:r>
              <a:rPr lang="ru-RU" sz="2400" b="1" dirty="0" smtClean="0"/>
              <a:t>воспитать </a:t>
            </a:r>
            <a:r>
              <a:rPr lang="ru-RU" sz="2400" b="1" dirty="0"/>
              <a:t>четкую, правильную </a:t>
            </a:r>
            <a:r>
              <a:rPr lang="ru-RU" sz="2400" b="1" dirty="0" smtClean="0"/>
              <a:t>артикуляцию</a:t>
            </a:r>
            <a:r>
              <a:rPr lang="ru-RU" sz="2400" b="1" dirty="0"/>
              <a:t>.</a:t>
            </a:r>
            <a:endParaRPr lang="ru-RU" sz="2400" b="1" dirty="0" smtClean="0"/>
          </a:p>
          <a:p>
            <a:pPr marL="0" indent="0">
              <a:buNone/>
            </a:pPr>
            <a:endParaRPr lang="ru-RU" sz="2400" dirty="0"/>
          </a:p>
          <a:p>
            <a:pPr marL="0" indent="0" algn="just">
              <a:buNone/>
            </a:pPr>
            <a:r>
              <a:rPr lang="ru-RU" sz="2400" dirty="0" smtClean="0"/>
              <a:t>Все </a:t>
            </a:r>
            <a:r>
              <a:rPr lang="ru-RU" sz="2400" dirty="0"/>
              <a:t>занятия по перевоспитанию речи заикающихся детей распределены по степени нарастающей сложности на 3 этапа.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1038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3 этапа занятий по перевоспитыванию речи заикающихся по Е.Ф. </a:t>
            </a:r>
            <a:r>
              <a:rPr lang="ru-RU" dirty="0" smtClean="0"/>
              <a:t>Рау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6914" y="1995055"/>
            <a:ext cx="10067698" cy="4619501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400" b="1" i="1" dirty="0"/>
              <a:t>На первом этапе</a:t>
            </a:r>
            <a:r>
              <a:rPr lang="ru-RU" sz="2400" dirty="0"/>
              <a:t> предлагаются упражнения в совместной и отраженной речи, в произношении заученных фраз, стихов. Широко используется декламация.</a:t>
            </a:r>
          </a:p>
          <a:p>
            <a:pPr algn="just"/>
            <a:r>
              <a:rPr lang="ru-RU" sz="2400" b="1" i="1" dirty="0"/>
              <a:t>На втором этапе</a:t>
            </a:r>
            <a:r>
              <a:rPr lang="ru-RU" sz="2400" dirty="0"/>
              <a:t> дети упражняются в устном описании картинок по вопросам, в составлении самостоятельного рассказа по серии картинок или на данную тему, в пересказе содержания рассказа или сказки, которую прочитал логопед.</a:t>
            </a:r>
          </a:p>
          <a:p>
            <a:pPr algn="just"/>
            <a:r>
              <a:rPr lang="ru-RU" sz="2400" b="1" i="1" dirty="0"/>
              <a:t>На третьем</a:t>
            </a:r>
            <a:r>
              <a:rPr lang="ru-RU" sz="2400" dirty="0"/>
              <a:t>, завершающем этапе детям предоставляется возможность закрепить приобретенные навыки плавной речи в обиходном разговоре с окружающими детьми и взрослыми, во время игры, занятий, бесед и в другие моменты детской жизни.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903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-1277111"/>
            <a:ext cx="8911687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5104" y="573024"/>
            <a:ext cx="9529508" cy="5338198"/>
          </a:xfrm>
        </p:spPr>
        <p:txBody>
          <a:bodyPr/>
          <a:lstStyle/>
          <a:p>
            <a:r>
              <a:rPr lang="ru-RU" sz="2400" dirty="0" smtClean="0"/>
              <a:t>Н.А.Власова различает 7 «видов речи», которые в порядке постепенности необходимо применять на занятиях с детьми- дошкольниками:</a:t>
            </a:r>
          </a:p>
          <a:p>
            <a:r>
              <a:rPr lang="ru-RU" sz="2400" dirty="0" smtClean="0"/>
              <a:t>Сопряженная речь;</a:t>
            </a:r>
          </a:p>
          <a:p>
            <a:r>
              <a:rPr lang="ru-RU" sz="2400" dirty="0" smtClean="0"/>
              <a:t>Отраженная речь;</a:t>
            </a:r>
          </a:p>
          <a:p>
            <a:r>
              <a:rPr lang="ru-RU" sz="2400" dirty="0" smtClean="0"/>
              <a:t>Ответы на вопросы по знакомой картинке;</a:t>
            </a:r>
          </a:p>
          <a:p>
            <a:r>
              <a:rPr lang="ru-RU" sz="2400" dirty="0" smtClean="0"/>
              <a:t>Самостоятельное описание знакомых картинок;</a:t>
            </a:r>
          </a:p>
          <a:p>
            <a:r>
              <a:rPr lang="ru-RU" sz="2400" dirty="0" smtClean="0"/>
              <a:t>Пересказ прослушанного небольшого рассказа;</a:t>
            </a:r>
          </a:p>
          <a:p>
            <a:r>
              <a:rPr lang="ru-RU" sz="2400" dirty="0" smtClean="0"/>
              <a:t>Спонтанная речь (рассказ по незнакомым картинкам);</a:t>
            </a:r>
          </a:p>
          <a:p>
            <a:r>
              <a:rPr lang="ru-RU" sz="2400" dirty="0" smtClean="0"/>
              <a:t>Нормальная речь (беседа, просьбы) и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592925" y="-1524000"/>
            <a:ext cx="8911687" cy="1219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28800" y="353568"/>
            <a:ext cx="9675812" cy="5557654"/>
          </a:xfrm>
        </p:spPr>
        <p:txBody>
          <a:bodyPr/>
          <a:lstStyle/>
          <a:p>
            <a:r>
              <a:rPr lang="ru-RU" b="1" u="sng" dirty="0" smtClean="0"/>
              <a:t>Сопряженная речь </a:t>
            </a:r>
            <a:r>
              <a:rPr lang="ru-RU" dirty="0" smtClean="0"/>
              <a:t>– такая речь, когда слово или фразу ребенок произносит с логопедом.</a:t>
            </a:r>
          </a:p>
          <a:p>
            <a:pPr>
              <a:buNone/>
            </a:pPr>
            <a:r>
              <a:rPr lang="ru-RU" dirty="0" smtClean="0"/>
              <a:t>«Посмотри, вот мячик, повтори вместе со мной – вот мячик»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http://gw.alicdn.com/bao/uploaded/i2/334140631/TB2mz.UcFXXXXbSXXXXXXXXXXXX_%21%213341406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3995" y="1876615"/>
            <a:ext cx="4585464" cy="343909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03136" y="2121408"/>
            <a:ext cx="4352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«Брось мячик мне, скажи – я бросаю мячик»</a:t>
            </a:r>
            <a:endParaRPr lang="ru-RU" sz="2400" dirty="0"/>
          </a:p>
        </p:txBody>
      </p:sp>
      <p:sp>
        <p:nvSpPr>
          <p:cNvPr id="4100" name="AutoShape 4" descr="https://edc2.healthtap.com/ht-staging/user_answer/reference_image/1332/original/Motor_development.jpg?138667028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edc2.healthtap.com/ht-staging/user_answer/reference_image/1332/original/Motor_development.jpg?138667028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s://static6.depositphotos.com/1025893/609/i/950/depositphotos_6092475-stock-photo-child-playing-with-colorful-to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6" name="Picture 10" descr="https://avatars.mds.yandex.net/get-mpic/1884605/img_id7767236578516097472.jpeg/or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8224" y="3419856"/>
            <a:ext cx="2792476" cy="28411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141</TotalTime>
  <Words>607</Words>
  <Application>Microsoft Office PowerPoint</Application>
  <PresentationFormat>Произвольный</PresentationFormat>
  <Paragraphs>67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Легкий дым</vt:lpstr>
      <vt:lpstr>Методика Н.А. Власовой и Е.Ф. Pay по устранению заикания у детей дошкольного возраста</vt:lpstr>
      <vt:lpstr>Заикание</vt:lpstr>
      <vt:lpstr>Одной из первых комплексных систем коррекционной работы с заикающимися дошкольниками в отечественной логопедии является система, предложенная Н.А. Власовой и Е.Ф. Pay.  </vt:lpstr>
      <vt:lpstr>Слайд 4</vt:lpstr>
      <vt:lpstr>Методика Н.А. Власовой Методика Е.Ф. Рау</vt:lpstr>
      <vt:lpstr>Е. Ф. Рау видит следующие задачи логопедической работы:</vt:lpstr>
      <vt:lpstr>3 этапа занятий по перевоспитыванию речи заикающихся по Е.Ф. Рау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Когда дети уже овладели спонтанной речью, им можно дать возможность вести разговор друг с другом. 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устранения заикания у дошкольников</dc:title>
  <dc:creator>Ирина</dc:creator>
  <cp:lastModifiedBy>Мария</cp:lastModifiedBy>
  <cp:revision>14</cp:revision>
  <dcterms:created xsi:type="dcterms:W3CDTF">2020-01-21T04:37:49Z</dcterms:created>
  <dcterms:modified xsi:type="dcterms:W3CDTF">2020-03-14T18:06:00Z</dcterms:modified>
</cp:coreProperties>
</file>