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2" r:id="rId5"/>
    <p:sldId id="263" r:id="rId6"/>
    <p:sldId id="264" r:id="rId7"/>
    <p:sldId id="260" r:id="rId8"/>
    <p:sldId id="261" r:id="rId9"/>
    <p:sldId id="265" r:id="rId10"/>
    <p:sldId id="266" r:id="rId11"/>
    <p:sldId id="267" r:id="rId12"/>
    <p:sldId id="268" r:id="rId13"/>
    <p:sldId id="271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2746-1323-4340-A0EA-20163372D1C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1D40246-04E2-431B-A1EE-8E733FCCA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2746-1323-4340-A0EA-20163372D1C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0246-04E2-431B-A1EE-8E733FCCA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2746-1323-4340-A0EA-20163372D1C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0246-04E2-431B-A1EE-8E733FCCA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2746-1323-4340-A0EA-20163372D1C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1D40246-04E2-431B-A1EE-8E733FCCA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2746-1323-4340-A0EA-20163372D1C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0246-04E2-431B-A1EE-8E733FCCA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2746-1323-4340-A0EA-20163372D1C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0246-04E2-431B-A1EE-8E733FCCA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2746-1323-4340-A0EA-20163372D1C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1D40246-04E2-431B-A1EE-8E733FCCA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2746-1323-4340-A0EA-20163372D1C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0246-04E2-431B-A1EE-8E733FCCA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2746-1323-4340-A0EA-20163372D1C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0246-04E2-431B-A1EE-8E733FCCA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2746-1323-4340-A0EA-20163372D1C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0246-04E2-431B-A1EE-8E733FCCA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2746-1323-4340-A0EA-20163372D1C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0246-04E2-431B-A1EE-8E733FCCA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C82746-1323-4340-A0EA-20163372D1C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1D40246-04E2-431B-A1EE-8E733FCCA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1.wav"/><Relationship Id="rId2" Type="http://schemas.openxmlformats.org/officeDocument/2006/relationships/audio" Target="file:///C:\Users\User\Desktop\&#1074;&#1089;&#1077;%20&#1079;&#1074;&#1091;&#1082;&#1080;\&#1042;%20&#1052;&#1048;&#1056;&#1045;%20&#1046;&#1048;&#1042;&#1054;&#1058;&#1053;&#1067;&#1061;.mp3" TargetMode="External"/><Relationship Id="rId1" Type="http://schemas.microsoft.com/office/2007/relationships/media" Target="file:///C:\Users\User\Desktop\&#1074;&#1089;&#1077;%20&#1079;&#1074;&#1091;&#1082;&#1080;\&#1042;%20&#1052;&#1048;&#1056;&#1045;%20&#1046;&#1048;&#1042;&#1054;&#1058;&#1053;&#1067;&#1061;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13" Type="http://schemas.openxmlformats.org/officeDocument/2006/relationships/audio" Target="../media/audio1.wav"/><Relationship Id="rId3" Type="http://schemas.openxmlformats.org/officeDocument/2006/relationships/image" Target="../media/image26.png"/><Relationship Id="rId7" Type="http://schemas.openxmlformats.org/officeDocument/2006/relationships/image" Target="../media/image51.jpeg"/><Relationship Id="rId12" Type="http://schemas.openxmlformats.org/officeDocument/2006/relationships/image" Target="../media/image56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11" Type="http://schemas.openxmlformats.org/officeDocument/2006/relationships/image" Target="../media/image55.jpeg"/><Relationship Id="rId5" Type="http://schemas.openxmlformats.org/officeDocument/2006/relationships/image" Target="../media/image49.jpeg"/><Relationship Id="rId10" Type="http://schemas.openxmlformats.org/officeDocument/2006/relationships/image" Target="../media/image54.jpeg"/><Relationship Id="rId4" Type="http://schemas.openxmlformats.org/officeDocument/2006/relationships/audio" Target="../media/audio2.wav"/><Relationship Id="rId9" Type="http://schemas.openxmlformats.org/officeDocument/2006/relationships/image" Target="../media/image5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5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1.wav"/><Relationship Id="rId2" Type="http://schemas.openxmlformats.org/officeDocument/2006/relationships/audio" Target="file:///C:\Users\User\Desktop\&#1074;&#1089;&#1077;%20&#1079;&#1074;&#1091;&#1082;&#1080;\&#1092;&#1086;&#1085;&#1086;&#1074;&#1072;&#1103;%20&#1084;&#1091;&#1079;&#1099;&#1082;&#1072;\&#1074;&#1077;&#1089;&#1077;&#1083;&#1072;&#1103;%20&#1080;&#1079;%20&#1077;&#1088;&#1083;&#1072;&#1096;&#1072;.mp3" TargetMode="External"/><Relationship Id="rId1" Type="http://schemas.microsoft.com/office/2007/relationships/media" Target="file:///C:\Users\User\Desktop\&#1074;&#1089;&#1077;%20&#1079;&#1074;&#1091;&#1082;&#1080;\&#1092;&#1086;&#1085;&#1086;&#1074;&#1072;&#1103;%20&#1084;&#1091;&#1079;&#1099;&#1082;&#1072;\&#1074;&#1077;&#1089;&#1077;&#1083;&#1072;&#1103;%20&#1080;&#1079;%20&#1077;&#1088;&#1083;&#1072;&#1096;&#1072;.mp3" TargetMode="External"/><Relationship Id="rId6" Type="http://schemas.openxmlformats.org/officeDocument/2006/relationships/slide" Target="slide2.xml"/><Relationship Id="rId5" Type="http://schemas.openxmlformats.org/officeDocument/2006/relationships/image" Target="../media/image63.jpeg"/><Relationship Id="rId10" Type="http://schemas.openxmlformats.org/officeDocument/2006/relationships/image" Target="../media/image66.gif"/><Relationship Id="rId4" Type="http://schemas.openxmlformats.org/officeDocument/2006/relationships/image" Target="../media/image62.png"/><Relationship Id="rId9" Type="http://schemas.openxmlformats.org/officeDocument/2006/relationships/image" Target="../media/image65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Layout" Target="../slideLayouts/slideLayout7.xml"/><Relationship Id="rId7" Type="http://schemas.openxmlformats.org/officeDocument/2006/relationships/slide" Target="slide7.xml"/><Relationship Id="rId12" Type="http://schemas.openxmlformats.org/officeDocument/2006/relationships/slide" Target="slide14.xml"/><Relationship Id="rId2" Type="http://schemas.openxmlformats.org/officeDocument/2006/relationships/audio" Target="file:///C:\Users\User\Desktop\&#1074;&#1089;&#1077;%20&#1079;&#1074;&#1091;&#1082;&#1080;\&#1042;%20&#1052;&#1048;&#1056;&#1045;%20&#1046;&#1048;&#1042;&#1054;&#1058;&#1053;&#1067;&#1061;.mp3" TargetMode="External"/><Relationship Id="rId1" Type="http://schemas.microsoft.com/office/2007/relationships/media" Target="file:///C:\Users\User\Desktop\&#1074;&#1089;&#1077;%20&#1079;&#1074;&#1091;&#1082;&#1080;\&#1042;%20&#1052;&#1048;&#1056;&#1045;%20&#1046;&#1048;&#1042;&#1054;&#1058;&#1053;&#1067;&#1061;.mp3" TargetMode="External"/><Relationship Id="rId6" Type="http://schemas.openxmlformats.org/officeDocument/2006/relationships/audio" Target="../media/audio1.wav"/><Relationship Id="rId11" Type="http://schemas.openxmlformats.org/officeDocument/2006/relationships/slide" Target="slide13.xml"/><Relationship Id="rId5" Type="http://schemas.openxmlformats.org/officeDocument/2006/relationships/image" Target="../media/image7.jpeg"/><Relationship Id="rId10" Type="http://schemas.openxmlformats.org/officeDocument/2006/relationships/slide" Target="slide12.xml"/><Relationship Id="rId4" Type="http://schemas.openxmlformats.org/officeDocument/2006/relationships/image" Target="../media/image6.png"/><Relationship Id="rId9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10.jpeg"/><Relationship Id="rId4" Type="http://schemas.openxmlformats.org/officeDocument/2006/relationships/image" Target="../media/image9.png"/><Relationship Id="rId9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3.jpeg"/><Relationship Id="rId7" Type="http://schemas.openxmlformats.org/officeDocument/2006/relationships/audio" Target="../media/audio2.wav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14.jpeg"/><Relationship Id="rId9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8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audio" Target="../media/audio1.wav"/><Relationship Id="rId4" Type="http://schemas.openxmlformats.org/officeDocument/2006/relationships/image" Target="../media/image9.pn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8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audio" Target="../media/audio1.wav"/><Relationship Id="rId10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9.png"/><Relationship Id="rId7" Type="http://schemas.openxmlformats.org/officeDocument/2006/relationships/image" Target="../media/image1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4.jpeg"/><Relationship Id="rId4" Type="http://schemas.openxmlformats.org/officeDocument/2006/relationships/audio" Target="../media/audio1.wav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jpeg"/><Relationship Id="rId18" Type="http://schemas.openxmlformats.org/officeDocument/2006/relationships/audio" Target="../media/audio1.wav"/><Relationship Id="rId3" Type="http://schemas.openxmlformats.org/officeDocument/2006/relationships/image" Target="../media/image26.pn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17" Type="http://schemas.openxmlformats.org/officeDocument/2006/relationships/image" Target="../media/image39.png"/><Relationship Id="rId2" Type="http://schemas.openxmlformats.org/officeDocument/2006/relationships/image" Target="../media/image25.jpeg"/><Relationship Id="rId16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5" Type="http://schemas.openxmlformats.org/officeDocument/2006/relationships/image" Target="../media/image37.jpeg"/><Relationship Id="rId10" Type="http://schemas.openxmlformats.org/officeDocument/2006/relationships/image" Target="../media/image32.jpeg"/><Relationship Id="rId4" Type="http://schemas.openxmlformats.org/officeDocument/2006/relationships/audio" Target="../media/audio2.wav"/><Relationship Id="rId9" Type="http://schemas.openxmlformats.org/officeDocument/2006/relationships/image" Target="../media/image31.jpeg"/><Relationship Id="rId1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audio" Target="../media/audio1.wav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В МИРЕ ЖИВОТНЫХ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1247399801_ne-grusti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2924944"/>
            <a:ext cx="561662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«Дикие животные»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4725144"/>
            <a:ext cx="41418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Выполнил: </a:t>
            </a:r>
          </a:p>
          <a:p>
            <a:r>
              <a:rPr lang="ru-RU" dirty="0" smtClean="0"/>
              <a:t>Учитель-логопед МБДОУ</a:t>
            </a:r>
          </a:p>
          <a:p>
            <a:r>
              <a:rPr lang="ru-RU" dirty="0" smtClean="0"/>
              <a:t> «Детский сад «Тополек» с.Чапаево»</a:t>
            </a:r>
          </a:p>
          <a:p>
            <a:r>
              <a:rPr lang="ru-RU" dirty="0" smtClean="0"/>
              <a:t>МБОУ «СОШ с.Чапаево»</a:t>
            </a:r>
            <a:endParaRPr lang="ru-RU" dirty="0"/>
          </a:p>
        </p:txBody>
      </p:sp>
      <p:pic>
        <p:nvPicPr>
          <p:cNvPr id="7" name="Рисунок 6" descr="red-squirrel-eurasian-red-squirrel-sciurus-vulgaris-standing-branch-isolated-white-32490767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491880" cy="2628515"/>
          </a:xfrm>
          <a:prstGeom prst="rect">
            <a:avLst/>
          </a:prstGeom>
        </p:spPr>
      </p:pic>
      <p:sp>
        <p:nvSpPr>
          <p:cNvPr id="9" name="Блок-схема: альтернативный процесс 8">
            <a:hlinkClick r:id="" action="ppaction://hlinkshowjump?jump=nextslide">
              <a:snd r:embed="rId7" name="laser.wav"/>
            </a:hlinkClick>
          </p:cNvPr>
          <p:cNvSpPr/>
          <p:nvPr/>
        </p:nvSpPr>
        <p:spPr>
          <a:xfrm>
            <a:off x="7452320" y="6093296"/>
            <a:ext cx="1296144" cy="476672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ДАЛЕЕ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62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a244eb4888d0a9e8086ce855a117ee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5" y="0"/>
            <a:ext cx="9120249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487816" y="548680"/>
            <a:ext cx="1656184" cy="1954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323528" y="116632"/>
            <a:ext cx="5256584" cy="129614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«ЧТО ОБЩЕГО ?»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203848" y="1988840"/>
            <a:ext cx="3672408" cy="1080120"/>
          </a:xfrm>
          <a:prstGeom prst="wedgeRoundRectCallout">
            <a:avLst>
              <a:gd name="adj1" fmla="val 63026"/>
              <a:gd name="adj2" fmla="val -44688"/>
              <a:gd name="adj3" fmla="val 16667"/>
            </a:avLst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Сравни животных, подумай, чем они похожи, а чем отличаются?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>
              <a:snd r:embed="rId4" name="laser.wav"/>
            </a:hlinkClick>
          </p:cNvPr>
          <p:cNvSpPr/>
          <p:nvPr/>
        </p:nvSpPr>
        <p:spPr>
          <a:xfrm>
            <a:off x="8028384" y="6237312"/>
            <a:ext cx="1008112" cy="432048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" name="Рисунок 9" descr="vnieklassnoiemieropriiatiieponieviedomymdorozhkam_5.jpe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803244"/>
            <a:ext cx="2088232" cy="2507311"/>
          </a:xfrm>
          <a:prstGeom prst="rect">
            <a:avLst/>
          </a:prstGeom>
        </p:spPr>
      </p:pic>
      <p:pic>
        <p:nvPicPr>
          <p:cNvPr id="11" name="Рисунок 10" descr="i (93)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8010" y="4293096"/>
            <a:ext cx="2178326" cy="172819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2.96296E-6 C -0.01562 0.0426 -0.01389 0.07523 -0.0118 0.07523 C -0.00972 0.07523 -0.00781 0.0426 -0.00781 -2.96296E-6 C -0.00781 -0.04259 -0.00607 -0.075 -0.00399 -0.075 C -0.00191 -0.075 -2.5E-6 -0.04259 -2.5E-6 -2.96296E-6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a244eb4888d0a9e8086ce855a117ee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5" y="0"/>
            <a:ext cx="9120249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487816" y="548680"/>
            <a:ext cx="1656184" cy="1954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323528" y="116632"/>
            <a:ext cx="5256584" cy="129614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«ЧТО ОБЩЕГО ?»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203848" y="1988840"/>
            <a:ext cx="3672408" cy="1080120"/>
          </a:xfrm>
          <a:prstGeom prst="wedgeRoundRectCallout">
            <a:avLst>
              <a:gd name="adj1" fmla="val 63026"/>
              <a:gd name="adj2" fmla="val -44688"/>
              <a:gd name="adj3" fmla="val 16667"/>
            </a:avLst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Сравни животных, подумай, чем они похожи, а чем отличаются?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>
              <a:snd r:embed="rId4" name="laser.wav"/>
            </a:hlinkClick>
          </p:cNvPr>
          <p:cNvSpPr/>
          <p:nvPr/>
        </p:nvSpPr>
        <p:spPr>
          <a:xfrm>
            <a:off x="8028384" y="6237312"/>
            <a:ext cx="1008112" cy="432048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2" name="Рисунок 11" descr="i (79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3573016"/>
            <a:ext cx="2614611" cy="2897637"/>
          </a:xfrm>
          <a:prstGeom prst="rect">
            <a:avLst/>
          </a:prstGeom>
        </p:spPr>
      </p:pic>
      <p:pic>
        <p:nvPicPr>
          <p:cNvPr id="13" name="Рисунок 12" descr="i (3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3789040"/>
            <a:ext cx="1903090" cy="25257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2.96296E-6 C -0.01562 0.0426 -0.01389 0.07523 -0.0118 0.07523 C -0.00972 0.07523 -0.00781 0.0426 -0.00781 -2.96296E-6 C -0.00781 -0.04259 -0.00607 -0.075 -0.00399 -0.075 C -0.00191 -0.075 -2.5E-6 -0.04259 -2.5E-6 -2.96296E-6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5c35cae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145880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95536" y="188640"/>
            <a:ext cx="85237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«Что забыл нарисовать художник?»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2267744" y="908720"/>
            <a:ext cx="3960440" cy="1584176"/>
          </a:xfrm>
          <a:prstGeom prst="wedgeRoundRectCallout">
            <a:avLst>
              <a:gd name="adj1" fmla="val -73235"/>
              <a:gd name="adj2" fmla="val -7709"/>
              <a:gd name="adj3" fmla="val 16667"/>
            </a:avLst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Внимательно посмотри на животных, что художник забыл нарисовать? Отвечай полным ответом и покажи на картинке. </a:t>
            </a:r>
            <a:endParaRPr lang="ru-RU" dirty="0"/>
          </a:p>
        </p:txBody>
      </p:sp>
      <p:pic>
        <p:nvPicPr>
          <p:cNvPr id="1027" name="Picture 3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7F7F5"/>
              </a:clrFrom>
              <a:clrTo>
                <a:srgbClr val="F7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149080"/>
            <a:ext cx="173505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EDECEA"/>
              </a:clrFrom>
              <a:clrTo>
                <a:srgbClr val="EDEC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645024"/>
            <a:ext cx="936104" cy="538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419872" y="3861048"/>
            <a:ext cx="2302321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843808" y="4437112"/>
            <a:ext cx="618728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941168"/>
            <a:ext cx="99873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1276" y="5174445"/>
            <a:ext cx="838302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444208" y="3140968"/>
            <a:ext cx="1372766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20272" y="2708920"/>
            <a:ext cx="7798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Управляющая кнопка: настраиваемая 16">
            <a:hlinkClick r:id="" action="ppaction://hlinkshowjump?jump=nextslide" highlightClick="1">
              <a:snd r:embed="rId13" name="laser.wav"/>
            </a:hlinkClick>
          </p:cNvPr>
          <p:cNvSpPr/>
          <p:nvPr/>
        </p:nvSpPr>
        <p:spPr>
          <a:xfrm>
            <a:off x="8028384" y="6237312"/>
            <a:ext cx="1008112" cy="432048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3.7037E-6 C -0.00781 0.04676 -0.00694 0.08264 -0.0059 0.08264 C -0.00486 0.08264 -0.00399 0.04676 -0.00399 3.7037E-6 C -0.00399 -0.04676 -0.00312 -0.08264 -0.00208 -0.08264 C -0.00104 -0.08264 1.38778E-17 -0.04676 1.38778E-17 3.7037E-6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168840-green-leaf-frame-background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99792" y="1052736"/>
            <a:ext cx="35538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«Небылицы»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1619672" y="2060848"/>
            <a:ext cx="5904656" cy="2160240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Я вот что хочу вам рассказать. Вот вчера -  иду я по лесу, солнышко светит, темно, листочки синие под ногами шуршат. И вдруг из-за ели как выскочит заяц, как зарычит на меня: «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ф-ф-ф-ф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!" - и рога уже наставил. Я испугалась и убежала. А вы бы испугались? 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" name="Рисунок 7" descr="i (7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4221088"/>
            <a:ext cx="1514475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 (8)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60302">
            <a:off x="1468804" y="5440095"/>
            <a:ext cx="841240" cy="951929"/>
          </a:xfrm>
          <a:prstGeom prst="rect">
            <a:avLst/>
          </a:prstGeom>
        </p:spPr>
      </p:pic>
      <p:pic>
        <p:nvPicPr>
          <p:cNvPr id="10" name="Рисунок 9" descr="i (8)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622587">
            <a:off x="6699159" y="4368447"/>
            <a:ext cx="841240" cy="951929"/>
          </a:xfrm>
          <a:prstGeom prst="rect">
            <a:avLst/>
          </a:prstGeom>
        </p:spPr>
      </p:pic>
      <p:pic>
        <p:nvPicPr>
          <p:cNvPr id="11" name="Рисунок 10" descr="i (8)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622240">
            <a:off x="5288726" y="5663715"/>
            <a:ext cx="841240" cy="951929"/>
          </a:xfrm>
          <a:prstGeom prst="rect">
            <a:avLst/>
          </a:prstGeom>
        </p:spPr>
      </p:pic>
      <p:pic>
        <p:nvPicPr>
          <p:cNvPr id="12" name="Рисунок 11" descr="i (8)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712101">
            <a:off x="2034938" y="4184335"/>
            <a:ext cx="841240" cy="951929"/>
          </a:xfrm>
          <a:prstGeom prst="rect">
            <a:avLst/>
          </a:prstGeom>
        </p:spPr>
      </p:pic>
      <p:pic>
        <p:nvPicPr>
          <p:cNvPr id="13" name="Рисунок 12" descr="i (8)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643569" y="925384"/>
            <a:ext cx="841240" cy="951929"/>
          </a:xfrm>
          <a:prstGeom prst="rect">
            <a:avLst/>
          </a:prstGeom>
        </p:spPr>
      </p:pic>
      <p:sp>
        <p:nvSpPr>
          <p:cNvPr id="14" name="Солнце 13"/>
          <p:cNvSpPr/>
          <p:nvPr/>
        </p:nvSpPr>
        <p:spPr>
          <a:xfrm>
            <a:off x="-180528" y="0"/>
            <a:ext cx="2376264" cy="2304256"/>
          </a:xfrm>
          <a:prstGeom prst="sun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настраиваемая 14">
            <a:hlinkClick r:id="" action="ppaction://hlinkshowjump?jump=nextslide" highlightClick="1">
              <a:snd r:embed="rId5" name="laser.wav"/>
            </a:hlinkClick>
          </p:cNvPr>
          <p:cNvSpPr/>
          <p:nvPr/>
        </p:nvSpPr>
        <p:spPr>
          <a:xfrm>
            <a:off x="8028384" y="6237312"/>
            <a:ext cx="1008112" cy="432048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lide_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624" y="1196752"/>
            <a:ext cx="668920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«Объясни выражение»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1"/>
          <p:cNvSpPr/>
          <p:nvPr/>
        </p:nvSpPr>
        <p:spPr>
          <a:xfrm>
            <a:off x="611560" y="2204864"/>
            <a:ext cx="3528392" cy="720080"/>
          </a:xfrm>
          <a:prstGeom prst="roundRect">
            <a:avLst/>
          </a:prstGeom>
          <a:solidFill>
            <a:schemeClr val="accent1">
              <a:alpha val="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1. Медведь на ухо наступил.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2"/>
          <p:cNvSpPr/>
          <p:nvPr/>
        </p:nvSpPr>
        <p:spPr>
          <a:xfrm>
            <a:off x="539552" y="3645024"/>
            <a:ext cx="3528392" cy="720080"/>
          </a:xfrm>
          <a:prstGeom prst="roundRect">
            <a:avLst/>
          </a:prstGeom>
          <a:solidFill>
            <a:schemeClr val="accent1">
              <a:alpha val="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2. Медвежья услуга.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3"/>
          <p:cNvSpPr/>
          <p:nvPr/>
        </p:nvSpPr>
        <p:spPr>
          <a:xfrm>
            <a:off x="611560" y="5157192"/>
            <a:ext cx="3528392" cy="720080"/>
          </a:xfrm>
          <a:prstGeom prst="roundRect">
            <a:avLst/>
          </a:prstGeom>
          <a:solidFill>
            <a:schemeClr val="accent1">
              <a:alpha val="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3. Держать в ежовых рукавицах.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" name="Рисунок 7" descr="bi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788024" y="2996952"/>
            <a:ext cx="1614944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SC_0304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EEEFF5"/>
              </a:clrFrom>
              <a:clrTo>
                <a:srgbClr val="EEEF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4725144"/>
            <a:ext cx="1880172" cy="1296144"/>
          </a:xfrm>
          <a:prstGeom prst="rect">
            <a:avLst/>
          </a:prstGeom>
        </p:spPr>
      </p:pic>
      <p:pic>
        <p:nvPicPr>
          <p:cNvPr id="11" name="Рисунок 10" descr="i (10)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8025" y="1844824"/>
            <a:ext cx="2063113" cy="1440160"/>
          </a:xfrm>
          <a:prstGeom prst="rect">
            <a:avLst/>
          </a:prstGeom>
        </p:spPr>
      </p:pic>
      <p:sp>
        <p:nvSpPr>
          <p:cNvPr id="13" name="Управляющая кнопка: настраиваемая 12">
            <a:hlinkClick r:id="" action="ppaction://hlinkshowjump?jump=nextslide" highlightClick="1">
              <a:snd r:embed="rId6" name="laser.wav"/>
            </a:hlinkClick>
          </p:cNvPr>
          <p:cNvSpPr/>
          <p:nvPr/>
        </p:nvSpPr>
        <p:spPr>
          <a:xfrm>
            <a:off x="8028384" y="6237312"/>
            <a:ext cx="1008112" cy="432048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веселая из ерлаш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1407975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6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настраиваемая 2">
            <a:hlinkClick r:id="rId6" action="ppaction://hlinksldjump" highlightClick="1">
              <a:snd r:embed="rId7" name="laser.wav"/>
            </a:hlinkClick>
          </p:cNvPr>
          <p:cNvSpPr/>
          <p:nvPr/>
        </p:nvSpPr>
        <p:spPr>
          <a:xfrm>
            <a:off x="1907704" y="1484784"/>
            <a:ext cx="2016224" cy="720080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Начать заново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Управляющая кнопка: настраиваемая 3">
            <a:hlinkClick r:id="" action="ppaction://hlinkshowjump?jump=endshow" highlightClick="1">
              <a:snd r:embed="rId7" name="laser.wav"/>
            </a:hlinkClick>
          </p:cNvPr>
          <p:cNvSpPr/>
          <p:nvPr/>
        </p:nvSpPr>
        <p:spPr>
          <a:xfrm>
            <a:off x="5148064" y="1484784"/>
            <a:ext cx="1800200" cy="720080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Закончить игру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861048"/>
            <a:ext cx="2232248" cy="2424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0_3cba5b_c4cded88_S.gi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923928" y="3645024"/>
            <a:ext cx="2664296" cy="2595981"/>
          </a:xfrm>
          <a:prstGeom prst="rect">
            <a:avLst/>
          </a:prstGeom>
        </p:spPr>
      </p:pic>
      <p:pic>
        <p:nvPicPr>
          <p:cNvPr id="8" name="Рисунок 7" descr="2493.gif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420888"/>
            <a:ext cx="2381250" cy="1428750"/>
          </a:xfrm>
          <a:prstGeom prst="rect">
            <a:avLst/>
          </a:prstGeom>
        </p:spPr>
      </p:pic>
      <p:pic>
        <p:nvPicPr>
          <p:cNvPr id="9" name="Рисунок 8" descr="2493.gif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2420888"/>
            <a:ext cx="2381250" cy="1428750"/>
          </a:xfrm>
          <a:prstGeom prst="rect">
            <a:avLst/>
          </a:prstGeom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3.7037E-6 C -0.00781 0.04676 -0.00694 0.08264 -0.0059 0.08264 C -0.00486 0.08264 -0.00399 0.04676 -0.00399 3.7037E-6 C -0.00399 -0.04676 -0.00312 -0.08264 -0.00208 -0.08264 C -0.00104 -0.08264 1.38778E-17 -0.04676 1.38778E-17 3.7037E-6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5773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В МИРЕ ЖИВОТНЫХ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comical-jungle-background-1856214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6682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08512" y="260648"/>
            <a:ext cx="26693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Меню: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Управляющая кнопка: настраиваемая 3">
            <a:hlinkClick r:id="" action="ppaction://hlinkshowjump?jump=endshow" highlightClick="1">
              <a:snd r:embed="rId6" name="laser.wav"/>
            </a:hlinkClick>
          </p:cNvPr>
          <p:cNvSpPr/>
          <p:nvPr/>
        </p:nvSpPr>
        <p:spPr>
          <a:xfrm>
            <a:off x="395536" y="4797152"/>
            <a:ext cx="1800200" cy="720080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выход</a:t>
            </a:r>
            <a:endParaRPr lang="ru-RU" sz="2000" b="1" dirty="0"/>
          </a:p>
        </p:txBody>
      </p:sp>
      <p:sp>
        <p:nvSpPr>
          <p:cNvPr id="5" name="Управляющая кнопка: настраиваемая 4">
            <a:hlinkClick r:id="rId7" action="ppaction://hlinksldjump" highlightClick="1">
              <a:snd r:embed="rId6" name="laser.wav"/>
            </a:hlinkClick>
          </p:cNvPr>
          <p:cNvSpPr/>
          <p:nvPr/>
        </p:nvSpPr>
        <p:spPr>
          <a:xfrm>
            <a:off x="2339752" y="2420888"/>
            <a:ext cx="2736304" cy="648072"/>
          </a:xfrm>
          <a:prstGeom prst="actionButtonBlank">
            <a:avLst/>
          </a:prstGeom>
          <a:solidFill>
            <a:schemeClr val="accent1">
              <a:alpha val="35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«ДОГАДАЙСЯ»</a:t>
            </a:r>
            <a:endParaRPr lang="ru-RU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Управляющая кнопка: настраиваемая 5">
            <a:hlinkClick r:id="rId8" action="ppaction://hlinksldjump" highlightClick="1">
              <a:snd r:embed="rId6" name="laser.wav"/>
            </a:hlinkClick>
          </p:cNvPr>
          <p:cNvSpPr/>
          <p:nvPr/>
        </p:nvSpPr>
        <p:spPr>
          <a:xfrm>
            <a:off x="2339752" y="1628800"/>
            <a:ext cx="2736304" cy="648072"/>
          </a:xfrm>
          <a:prstGeom prst="actionButtonBlank">
            <a:avLst/>
          </a:prstGeom>
          <a:solidFill>
            <a:schemeClr val="accent1">
              <a:alpha val="35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«ХИТРЫЕ ЗАГАДКИ»</a:t>
            </a:r>
            <a:endParaRPr lang="ru-RU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Управляющая кнопка: настраиваемая 6">
            <a:hlinkClick r:id="rId9" action="ppaction://hlinksldjump" highlightClick="1">
              <a:snd r:embed="rId6" name="laser.wav"/>
            </a:hlinkClick>
          </p:cNvPr>
          <p:cNvSpPr/>
          <p:nvPr/>
        </p:nvSpPr>
        <p:spPr>
          <a:xfrm>
            <a:off x="2339752" y="3212976"/>
            <a:ext cx="2736304" cy="648072"/>
          </a:xfrm>
          <a:prstGeom prst="actionButtonBlank">
            <a:avLst/>
          </a:prstGeom>
          <a:solidFill>
            <a:schemeClr val="accent1">
              <a:alpha val="35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«Четвертый лишний»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>
              <a:snd r:embed="rId6" name="laser.wav"/>
            </a:hlinkClick>
          </p:cNvPr>
          <p:cNvSpPr/>
          <p:nvPr/>
        </p:nvSpPr>
        <p:spPr>
          <a:xfrm>
            <a:off x="5364088" y="1628800"/>
            <a:ext cx="2736304" cy="648072"/>
          </a:xfrm>
          <a:prstGeom prst="actionButtonBlank">
            <a:avLst/>
          </a:prstGeom>
          <a:solidFill>
            <a:schemeClr val="accent1">
              <a:alpha val="35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«Что общего?»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Управляющая кнопка: настраиваемая 8">
            <a:hlinkClick r:id="rId10" action="ppaction://hlinksldjump" highlightClick="1">
              <a:snd r:embed="rId6" name="laser.wav"/>
            </a:hlinkClick>
          </p:cNvPr>
          <p:cNvSpPr/>
          <p:nvPr/>
        </p:nvSpPr>
        <p:spPr>
          <a:xfrm>
            <a:off x="5364088" y="2420888"/>
            <a:ext cx="2736304" cy="648072"/>
          </a:xfrm>
          <a:prstGeom prst="actionButtonBlank">
            <a:avLst/>
          </a:prstGeom>
          <a:solidFill>
            <a:schemeClr val="accent1">
              <a:alpha val="35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«Что забыл нарисовать художник?»</a:t>
            </a:r>
            <a:endParaRPr lang="ru-RU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Управляющая кнопка: настраиваемая 9">
            <a:hlinkClick r:id="rId11" action="ppaction://hlinksldjump" highlightClick="1">
              <a:snd r:embed="rId6" name="laser.wav"/>
            </a:hlinkClick>
          </p:cNvPr>
          <p:cNvSpPr/>
          <p:nvPr/>
        </p:nvSpPr>
        <p:spPr>
          <a:xfrm>
            <a:off x="5364088" y="3212976"/>
            <a:ext cx="2736304" cy="648072"/>
          </a:xfrm>
          <a:prstGeom prst="actionButtonBlank">
            <a:avLst/>
          </a:prstGeom>
          <a:solidFill>
            <a:schemeClr val="accent1">
              <a:alpha val="35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«Небылицы»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Управляющая кнопка: настраиваемая 10">
            <a:hlinkClick r:id="rId12" action="ppaction://hlinksldjump" highlightClick="1">
              <a:snd r:embed="rId6" name="laser.wav"/>
            </a:hlinkClick>
          </p:cNvPr>
          <p:cNvSpPr/>
          <p:nvPr/>
        </p:nvSpPr>
        <p:spPr>
          <a:xfrm>
            <a:off x="3707904" y="4005064"/>
            <a:ext cx="2736304" cy="648072"/>
          </a:xfrm>
          <a:prstGeom prst="actionButtonBlank">
            <a:avLst/>
          </a:prstGeom>
          <a:solidFill>
            <a:schemeClr val="accent1">
              <a:alpha val="35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«Объясни выражение»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62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schemeClr val="bg2">
                <a:shade val="90000"/>
                <a:satMod val="150000"/>
              </a:schemeClr>
              <a:schemeClr val="bg2">
                <a:tint val="88000"/>
                <a:satMod val="105000"/>
              </a:schemeClr>
            </a:duotone>
            <a:lum bright="2000" contrast="26000"/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95000" sy="95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168840-green-leaf-frame-backgroun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980728"/>
            <a:ext cx="49624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«Хитрые загадки»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1800200" cy="1954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1979712" y="1772816"/>
            <a:ext cx="2448272" cy="936104"/>
          </a:xfrm>
          <a:prstGeom prst="wedgeRoundRectCallout">
            <a:avLst>
              <a:gd name="adj1" fmla="val -63618"/>
              <a:gd name="adj2" fmla="val 5366"/>
              <a:gd name="adj3" fmla="val 16667"/>
            </a:avLst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Отгадайте загадки, но смотрите не обманитесь не каждое слово в рифму верное!</a:t>
            </a:r>
            <a:endParaRPr lang="ru-RU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4716016" y="1772816"/>
            <a:ext cx="2520280" cy="1008112"/>
          </a:xfrm>
          <a:prstGeom prst="flowChartProces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А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х, как скачет по деревьям!</a:t>
            </a:r>
            <a:b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Как мелькают лапки, ушки, </a:t>
            </a:r>
            <a:b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А за ними – хвостик рыжий</a:t>
            </a:r>
            <a:b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У красавицы 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5796136" y="2780928"/>
            <a:ext cx="288032" cy="504056"/>
          </a:xfrm>
          <a:prstGeom prst="downArrow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i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068960"/>
            <a:ext cx="2016747" cy="1600002"/>
          </a:xfrm>
          <a:prstGeom prst="rect">
            <a:avLst/>
          </a:prstGeom>
        </p:spPr>
      </p:pic>
      <p:pic>
        <p:nvPicPr>
          <p:cNvPr id="13" name="Рисунок 12" descr="i (49).jpg">
            <a:hlinkClick r:id="" action="ppaction://noaction">
              <a:snd r:embed="rId6" name="chimes.wav"/>
            </a:hlinkClick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140968"/>
            <a:ext cx="2160240" cy="2082743"/>
          </a:xfrm>
          <a:prstGeom prst="rect">
            <a:avLst/>
          </a:prstGeom>
        </p:spPr>
      </p:pic>
      <p:sp>
        <p:nvSpPr>
          <p:cNvPr id="15" name="Блок-схема: процесс 14"/>
          <p:cNvSpPr/>
          <p:nvPr/>
        </p:nvSpPr>
        <p:spPr>
          <a:xfrm>
            <a:off x="1835696" y="2924944"/>
            <a:ext cx="2304256" cy="792088"/>
          </a:xfrm>
          <a:prstGeom prst="flowChartProces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В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чаще, голову задрав, 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воет с голоду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…</a:t>
            </a:r>
            <a:r>
              <a:rPr lang="ru-RU" dirty="0" smtClean="0"/>
              <a:t>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6" name="Рисунок 15" descr="i (1)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4437112"/>
            <a:ext cx="1261120" cy="1303562"/>
          </a:xfrm>
          <a:prstGeom prst="rect">
            <a:avLst/>
          </a:prstGeom>
        </p:spPr>
      </p:pic>
      <p:pic>
        <p:nvPicPr>
          <p:cNvPr id="17" name="Рисунок 16" descr="i (49).jpg">
            <a:hlinkClick r:id="" action="ppaction://noaction">
              <a:snd r:embed="rId6" name="chimes.wav"/>
            </a:hlinkClick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4077072"/>
            <a:ext cx="2160240" cy="2082743"/>
          </a:xfrm>
          <a:prstGeom prst="rect">
            <a:avLst/>
          </a:prstGeom>
        </p:spPr>
      </p:pic>
      <p:sp>
        <p:nvSpPr>
          <p:cNvPr id="19" name="Стрелка вниз 18"/>
          <p:cNvSpPr/>
          <p:nvPr/>
        </p:nvSpPr>
        <p:spPr>
          <a:xfrm>
            <a:off x="2699792" y="3717032"/>
            <a:ext cx="288032" cy="504056"/>
          </a:xfrm>
          <a:prstGeom prst="downArrow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настраиваемая 19">
            <a:hlinkClick r:id="" action="ppaction://hlinkshowjump?jump=nextslide" highlightClick="1">
              <a:snd r:embed="rId9" name="laser.wav"/>
            </a:hlinkClick>
          </p:cNvPr>
          <p:cNvSpPr/>
          <p:nvPr/>
        </p:nvSpPr>
        <p:spPr>
          <a:xfrm>
            <a:off x="7596336" y="5949280"/>
            <a:ext cx="1296144" cy="576064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2.22222E-6 C -0.01562 0.04676 -0.01406 0.08264 -0.01198 0.08264 C -0.00972 0.08264 -0.00798 0.04676 -0.00798 -2.22222E-6 C -0.00798 -0.04676 -0.00625 -0.08264 -0.00399 -0.08264 C -0.00191 -0.08264 -1.38889E-6 -0.04676 -1.38889E-6 -2.22222E-6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schemeClr val="bg2">
                <a:shade val="90000"/>
                <a:satMod val="150000"/>
              </a:schemeClr>
              <a:schemeClr val="bg2">
                <a:tint val="88000"/>
                <a:satMod val="105000"/>
              </a:schemeClr>
            </a:duotone>
            <a:lum bright="2000" contrast="26000"/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95000" sy="95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i (2)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4509120"/>
            <a:ext cx="1976368" cy="1512168"/>
          </a:xfrm>
          <a:prstGeom prst="rect">
            <a:avLst/>
          </a:prstGeom>
        </p:spPr>
      </p:pic>
      <p:pic>
        <p:nvPicPr>
          <p:cNvPr id="21" name="Рисунок 20" descr="2010_0506Oryctolagus_cuniculus1013-2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080" y="3573016"/>
            <a:ext cx="1339434" cy="1231801"/>
          </a:xfrm>
          <a:prstGeom prst="rect">
            <a:avLst/>
          </a:prstGeom>
        </p:spPr>
      </p:pic>
      <p:pic>
        <p:nvPicPr>
          <p:cNvPr id="2" name="Рисунок 1" descr="5168840-green-leaf-frame-background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980728"/>
            <a:ext cx="49624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«Хитрые загадки»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1800200" cy="1954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1979712" y="1772816"/>
            <a:ext cx="2448272" cy="936104"/>
          </a:xfrm>
          <a:prstGeom prst="wedgeRoundRectCallout">
            <a:avLst>
              <a:gd name="adj1" fmla="val -63618"/>
              <a:gd name="adj2" fmla="val 5366"/>
              <a:gd name="adj3" fmla="val 16667"/>
            </a:avLst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Отгадайте загадки, но смотрите не обманитесь не каждое слово в рифму верное!</a:t>
            </a:r>
            <a:endParaRPr lang="ru-RU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4716016" y="1772816"/>
            <a:ext cx="2520280" cy="1008112"/>
          </a:xfrm>
          <a:prstGeom prst="flowChartProces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Я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люблю капусту кушать </a:t>
            </a:r>
            <a:br>
              <a:rPr lang="ru-RU" sz="14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И весною птичек слушать. </a:t>
            </a:r>
            <a:br>
              <a:rPr lang="ru-RU" sz="14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Я в морковке знаю толк - </a:t>
            </a:r>
            <a:br>
              <a:rPr lang="ru-RU" sz="14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Я голодный, серый 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5796136" y="2780928"/>
            <a:ext cx="288032" cy="504056"/>
          </a:xfrm>
          <a:prstGeom prst="downArrow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i (49).jpg">
            <a:hlinkClick r:id="" action="ppaction://noaction">
              <a:snd r:embed="rId7" name="chimes.wav"/>
            </a:hlinkClick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284984"/>
            <a:ext cx="2160240" cy="2082743"/>
          </a:xfrm>
          <a:prstGeom prst="rect">
            <a:avLst/>
          </a:prstGeom>
        </p:spPr>
      </p:pic>
      <p:sp>
        <p:nvSpPr>
          <p:cNvPr id="15" name="Блок-схема: процесс 14"/>
          <p:cNvSpPr/>
          <p:nvPr/>
        </p:nvSpPr>
        <p:spPr>
          <a:xfrm>
            <a:off x="1835696" y="2924944"/>
            <a:ext cx="2304256" cy="792088"/>
          </a:xfrm>
          <a:prstGeom prst="flowChartProces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Мимо улья проходил 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Косолапый …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7" name="Рисунок 16" descr="i (49).jpg">
            <a:hlinkClick r:id="" action="ppaction://noaction">
              <a:snd r:embed="rId7" name="chimes.wav"/>
            </a:hlinkClick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4221088"/>
            <a:ext cx="2160240" cy="2082743"/>
          </a:xfrm>
          <a:prstGeom prst="rect">
            <a:avLst/>
          </a:prstGeom>
        </p:spPr>
      </p:pic>
      <p:sp>
        <p:nvSpPr>
          <p:cNvPr id="19" name="Стрелка вниз 18"/>
          <p:cNvSpPr/>
          <p:nvPr/>
        </p:nvSpPr>
        <p:spPr>
          <a:xfrm>
            <a:off x="2699792" y="3717032"/>
            <a:ext cx="288032" cy="504056"/>
          </a:xfrm>
          <a:prstGeom prst="downArrow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настраиваемая 19">
            <a:hlinkClick r:id="" action="ppaction://hlinkshowjump?jump=nextslide" highlightClick="1">
              <a:snd r:embed="rId9" name="laser.wav"/>
            </a:hlinkClick>
          </p:cNvPr>
          <p:cNvSpPr/>
          <p:nvPr/>
        </p:nvSpPr>
        <p:spPr>
          <a:xfrm>
            <a:off x="7668344" y="5949280"/>
            <a:ext cx="1224136" cy="504056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1.11111E-6 C -0.0158 0.04676 -0.01407 0.08264 -0.01198 0.08264 C -0.00973 0.08264 -0.00799 0.04676 -0.00799 1.11111E-6 C -0.00799 -0.04676 -0.00625 -0.08264 -0.004 -0.08264 C -0.00191 -0.08264 3.61111E-6 -0.04676 3.61111E-6 1.11111E-6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schemeClr val="bg2">
                <a:shade val="90000"/>
                <a:satMod val="150000"/>
              </a:schemeClr>
              <a:schemeClr val="bg2">
                <a:tint val="88000"/>
                <a:satMod val="105000"/>
              </a:schemeClr>
            </a:duotone>
            <a:lum bright="2000" contrast="26000"/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95000" sy="95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168840-green-leaf-frame-backgroun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980728"/>
            <a:ext cx="49624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«Хитрые загадки»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1800200" cy="1954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1979712" y="1772816"/>
            <a:ext cx="2448272" cy="936104"/>
          </a:xfrm>
          <a:prstGeom prst="wedgeRoundRectCallout">
            <a:avLst>
              <a:gd name="adj1" fmla="val -63618"/>
              <a:gd name="adj2" fmla="val 5366"/>
              <a:gd name="adj3" fmla="val 16667"/>
            </a:avLst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Отгадайте загадки, но смотрите не обманитесь не каждое слово в рифму верное!</a:t>
            </a:r>
            <a:endParaRPr lang="ru-RU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4716016" y="1772816"/>
            <a:ext cx="2448272" cy="1008112"/>
          </a:xfrm>
          <a:prstGeom prst="flowChartProces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Может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он в клубок свернуться,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И в иголках знает толк –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На спине их ловко носит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За собою добрый …</a:t>
            </a:r>
            <a:r>
              <a:rPr lang="ru-RU" sz="1400" dirty="0"/>
              <a:t/>
            </a:r>
            <a:br>
              <a:rPr lang="ru-RU" sz="1400" dirty="0"/>
            </a:b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5796136" y="2780928"/>
            <a:ext cx="288032" cy="504056"/>
          </a:xfrm>
          <a:prstGeom prst="downArrow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1907704" y="2852936"/>
            <a:ext cx="2304256" cy="1008112"/>
          </a:xfrm>
          <a:prstGeom prst="flowChartProces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Пушной зверек приучен к стирке: Все трет в воде, порой до дырки! Днем - спит, когда найдет нору, А ночью бродит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...</a:t>
            </a:r>
            <a:endParaRPr lang="ru-RU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2843808" y="3861048"/>
            <a:ext cx="288032" cy="504056"/>
          </a:xfrm>
          <a:prstGeom prst="downArrow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настраиваемая 19">
            <a:hlinkClick r:id="" action="ppaction://hlinkshowjump?jump=nextslide" highlightClick="1">
              <a:snd r:embed="rId5" name="laser.wav"/>
            </a:hlinkClick>
          </p:cNvPr>
          <p:cNvSpPr/>
          <p:nvPr/>
        </p:nvSpPr>
        <p:spPr>
          <a:xfrm>
            <a:off x="7668344" y="5949280"/>
            <a:ext cx="1224136" cy="576064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Рисунок 15" descr="Hedgehog-31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501008"/>
            <a:ext cx="1710308" cy="1237786"/>
          </a:xfrm>
          <a:prstGeom prst="rect">
            <a:avLst/>
          </a:prstGeom>
        </p:spPr>
      </p:pic>
      <p:pic>
        <p:nvPicPr>
          <p:cNvPr id="22" name="Рисунок 21" descr="raccoon-94083812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4293096"/>
            <a:ext cx="2015030" cy="1612024"/>
          </a:xfrm>
          <a:prstGeom prst="rect">
            <a:avLst/>
          </a:prstGeom>
        </p:spPr>
      </p:pic>
      <p:pic>
        <p:nvPicPr>
          <p:cNvPr id="13" name="Рисунок 12" descr="i (49).jpg">
            <a:hlinkClick r:id="" action="ppaction://noaction">
              <a:snd r:embed="rId8" name="chimes.wav"/>
            </a:hlinkClick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212976"/>
            <a:ext cx="2160240" cy="2082743"/>
          </a:xfrm>
          <a:prstGeom prst="rect">
            <a:avLst/>
          </a:prstGeom>
        </p:spPr>
      </p:pic>
      <p:pic>
        <p:nvPicPr>
          <p:cNvPr id="17" name="Рисунок 16" descr="i (49).jpg">
            <a:hlinkClick r:id="" action="ppaction://noaction">
              <a:snd r:embed="rId8" name="chimes.wav"/>
            </a:hlinkClick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4293096"/>
            <a:ext cx="2160240" cy="208274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3.7037E-6 C -0.01562 0.04676 -0.01389 0.08264 -0.0118 0.08264 C -0.00972 0.08264 -0.00781 0.04676 -0.00781 3.7037E-6 C -0.00781 -0.04676 -0.00607 -0.08264 -0.00399 -0.08264 C -0.00191 -0.08264 -2.5E-6 -0.04676 -2.5E-6 3.7037E-6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schemeClr val="bg2">
                <a:shade val="90000"/>
                <a:satMod val="150000"/>
              </a:schemeClr>
              <a:schemeClr val="bg2">
                <a:tint val="88000"/>
                <a:satMod val="105000"/>
              </a:schemeClr>
            </a:duotone>
            <a:lum bright="2000" contrast="26000"/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95000" sy="95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168840-green-leaf-frame-backgroun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980728"/>
            <a:ext cx="49624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«Хитрые загадки»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1800200" cy="1954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1979712" y="1772816"/>
            <a:ext cx="2448272" cy="936104"/>
          </a:xfrm>
          <a:prstGeom prst="wedgeRoundRectCallout">
            <a:avLst>
              <a:gd name="adj1" fmla="val -63618"/>
              <a:gd name="adj2" fmla="val 5366"/>
              <a:gd name="adj3" fmla="val 16667"/>
            </a:avLst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Отгадайте загадки, но смотрите не обманитесь не каждое слово в рифму верное!</a:t>
            </a:r>
            <a:endParaRPr lang="ru-RU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4716016" y="2852936"/>
            <a:ext cx="2448272" cy="1008112"/>
          </a:xfrm>
          <a:prstGeom prst="flowChartProces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Он из леса вышел снова,</a:t>
            </a:r>
            <a:br>
              <a:rPr lang="ru-RU" sz="12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Не олень и не корова.</a:t>
            </a:r>
            <a:br>
              <a:rPr lang="ru-RU" sz="12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Повстречаться нам пришлось</a:t>
            </a:r>
            <a:br>
              <a:rPr lang="ru-RU" sz="12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Познакомьтесь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это...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5868144" y="3861048"/>
            <a:ext cx="288032" cy="504056"/>
          </a:xfrm>
          <a:prstGeom prst="downArrow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1907704" y="2852936"/>
            <a:ext cx="2304256" cy="1008112"/>
          </a:xfrm>
          <a:prstGeom prst="flowChartProces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Кто в густом лесу мелькает, Рыжей шубкой полыхает? Знает он в цыплятах толк! Этот зверь зовется... </a:t>
            </a:r>
          </a:p>
        </p:txBody>
      </p:sp>
      <p:sp>
        <p:nvSpPr>
          <p:cNvPr id="19" name="Стрелка вниз 18"/>
          <p:cNvSpPr/>
          <p:nvPr/>
        </p:nvSpPr>
        <p:spPr>
          <a:xfrm>
            <a:off x="2843808" y="3861048"/>
            <a:ext cx="288032" cy="504056"/>
          </a:xfrm>
          <a:prstGeom prst="downArrow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настраиваемая 19">
            <a:hlinkClick r:id="" action="ppaction://hlinkshowjump?jump=nextslide" highlightClick="1">
              <a:snd r:embed="rId5" name="laser.wav"/>
            </a:hlinkClick>
          </p:cNvPr>
          <p:cNvSpPr/>
          <p:nvPr/>
        </p:nvSpPr>
        <p:spPr>
          <a:xfrm>
            <a:off x="7596336" y="5949280"/>
            <a:ext cx="1296144" cy="504056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8" name="Рисунок 17" descr="i (3)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581128"/>
            <a:ext cx="1427981" cy="1582556"/>
          </a:xfrm>
          <a:prstGeom prst="rect">
            <a:avLst/>
          </a:prstGeom>
        </p:spPr>
      </p:pic>
      <p:pic>
        <p:nvPicPr>
          <p:cNvPr id="21" name="Рисунок 20" descr="vnieklassnoiemieropriiatiieponieviedomymdorozhkam_5.jpe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4509120"/>
            <a:ext cx="1037339" cy="1245518"/>
          </a:xfrm>
          <a:prstGeom prst="rect">
            <a:avLst/>
          </a:prstGeom>
        </p:spPr>
      </p:pic>
      <p:pic>
        <p:nvPicPr>
          <p:cNvPr id="17" name="Рисунок 16" descr="i (49).jpg">
            <a:hlinkClick r:id="" action="ppaction://noaction">
              <a:snd r:embed="rId8" name="chimes.wav"/>
            </a:hlinkClick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4293096"/>
            <a:ext cx="2160240" cy="2082743"/>
          </a:xfrm>
          <a:prstGeom prst="rect">
            <a:avLst/>
          </a:prstGeom>
        </p:spPr>
      </p:pic>
      <p:pic>
        <p:nvPicPr>
          <p:cNvPr id="13" name="Рисунок 12" descr="i (49).jpg">
            <a:hlinkClick r:id="" action="ppaction://noaction">
              <a:snd r:embed="rId8" name="chimes.wav"/>
            </a:hlinkClick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293096"/>
            <a:ext cx="2160240" cy="2082743"/>
          </a:xfrm>
          <a:prstGeom prst="rect">
            <a:avLst/>
          </a:prstGeom>
        </p:spPr>
      </p:pic>
      <p:sp>
        <p:nvSpPr>
          <p:cNvPr id="24" name="Скругленная прямоугольная выноска 23"/>
          <p:cNvSpPr/>
          <p:nvPr/>
        </p:nvSpPr>
        <p:spPr>
          <a:xfrm>
            <a:off x="5004048" y="1628800"/>
            <a:ext cx="1944216" cy="1080120"/>
          </a:xfrm>
          <a:prstGeom prst="wedgeRoundRectCallout">
            <a:avLst>
              <a:gd name="adj1" fmla="val 81661"/>
              <a:gd name="adj2" fmla="val -47832"/>
              <a:gd name="adj3" fmla="val 16667"/>
            </a:avLst>
          </a:prstGeom>
          <a:solidFill>
            <a:schemeClr val="accent1"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О каких животных вы отгадали загадки? Почему их так называю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? Каких ты еще знаешь?</a:t>
            </a:r>
            <a:endParaRPr lang="ru-RU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5" name="Рисунок 24" descr="56ff19f1d9406.jp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3643" y="836712"/>
            <a:ext cx="1790357" cy="194421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3.7037E-6 C -0.00781 0.04676 -0.00694 0.08264 -0.0059 0.08264 C -0.00486 0.08264 -0.00399 0.04676 -0.00399 3.7037E-6 C -0.00399 -0.04676 -0.00312 -0.08264 -0.00208 -0.08264 C -0.00104 -0.08264 1.38778E-17 -0.04676 1.38778E-17 3.7037E-6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28 2.59259E-6 C -0.01528 0.04676 -0.01371 0.08264 -0.01163 0.08264 C -0.00937 0.08264 -0.00764 0.04676 -0.00764 2.59259E-6 C -0.00764 -0.04676 -0.00608 -0.08264 -0.00382 -0.08264 C -0.00173 -0.08264 -1.11111E-6 -0.04676 -1.11111E-6 2.59259E-6 " pathEditMode="relative" rAng="0" ptsTypes="fffff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5118" y="764704"/>
            <a:ext cx="40105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solidFill>
                  <a:schemeClr val="accent3"/>
                </a:solidFill>
                <a:effectLst>
                  <a:reflection blurRad="12700" stA="50000" endPos="50000" dist="5000" dir="5400000" sy="-100000" rotWithShape="0"/>
                </a:effectLst>
              </a:rPr>
              <a:t>«Догадайся»</a:t>
            </a:r>
            <a:endParaRPr lang="ru-RU" sz="4000" b="1" cap="all" spc="0" dirty="0">
              <a:ln w="0"/>
              <a:solidFill>
                <a:schemeClr val="accent3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1800200" cy="1954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051720" y="1556792"/>
            <a:ext cx="2232248" cy="792088"/>
          </a:xfrm>
          <a:prstGeom prst="wedgeRoundRectCallout">
            <a:avLst>
              <a:gd name="adj1" fmla="val -63618"/>
              <a:gd name="adj2" fmla="val 5366"/>
              <a:gd name="adj3" fmla="val 16667"/>
            </a:avLst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Догадайся о каком животном идет речь?</a:t>
            </a:r>
            <a:endParaRPr lang="ru-RU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>
              <a:snd r:embed="rId4" name="laser.wav"/>
            </a:hlinkClick>
          </p:cNvPr>
          <p:cNvSpPr/>
          <p:nvPr/>
        </p:nvSpPr>
        <p:spPr>
          <a:xfrm>
            <a:off x="7596336" y="5949280"/>
            <a:ext cx="1296144" cy="504056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2" name="Рисунок 11" descr="i (2)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492896"/>
            <a:ext cx="1842318" cy="1409603"/>
          </a:xfrm>
          <a:prstGeom prst="rect">
            <a:avLst/>
          </a:prstGeom>
        </p:spPr>
      </p:pic>
      <p:pic>
        <p:nvPicPr>
          <p:cNvPr id="15" name="Рисунок 14" descr="i (1)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581128"/>
            <a:ext cx="1134616" cy="1172800"/>
          </a:xfrm>
          <a:prstGeom prst="rect">
            <a:avLst/>
          </a:prstGeom>
        </p:spPr>
      </p:pic>
      <p:pic>
        <p:nvPicPr>
          <p:cNvPr id="14" name="Рисунок 13" descr="2010_0506Oryctolagus_cuniculus1013-2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6096" y="1628800"/>
            <a:ext cx="1339442" cy="1231801"/>
          </a:xfrm>
          <a:prstGeom prst="rect">
            <a:avLst/>
          </a:prstGeom>
        </p:spPr>
      </p:pic>
      <p:sp>
        <p:nvSpPr>
          <p:cNvPr id="8" name="МЕДВ">
            <a:hlinkClick r:id="" action="ppaction://noaction">
              <a:snd r:embed="rId8" name="cashreg.wav"/>
            </a:hlinkClick>
          </p:cNvPr>
          <p:cNvSpPr/>
          <p:nvPr/>
        </p:nvSpPr>
        <p:spPr>
          <a:xfrm>
            <a:off x="1619672" y="2564904"/>
            <a:ext cx="2664296" cy="1440160"/>
          </a:xfrm>
          <a:prstGeom prst="flowChartAlternateProcess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dist="50800" dir="4500000"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Бурый, мохнатый, большой, косолапый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3" name="Рисунок 12" descr="i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4005064"/>
            <a:ext cx="2016747" cy="1600002"/>
          </a:xfrm>
          <a:prstGeom prst="rect">
            <a:avLst/>
          </a:prstGeom>
        </p:spPr>
      </p:pic>
      <p:sp>
        <p:nvSpPr>
          <p:cNvPr id="9" name="БЕЛК">
            <a:hlinkClick r:id="" action="ppaction://noaction">
              <a:snd r:embed="rId8" name="cashreg.wav"/>
            </a:hlinkClick>
          </p:cNvPr>
          <p:cNvSpPr/>
          <p:nvPr/>
        </p:nvSpPr>
        <p:spPr>
          <a:xfrm>
            <a:off x="1547664" y="4293096"/>
            <a:ext cx="2664296" cy="1368152"/>
          </a:xfrm>
          <a:prstGeom prst="flowChartAlternateProcess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dist="50800" dir="4500000"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Прыгает по веткам, меняет шубку к зиме и к лету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МЫШ">
            <a:hlinkClick r:id="" action="ppaction://noaction">
              <a:snd r:embed="rId8" name="cashreg.wav"/>
            </a:hlinkClick>
          </p:cNvPr>
          <p:cNvSpPr/>
          <p:nvPr/>
        </p:nvSpPr>
        <p:spPr>
          <a:xfrm>
            <a:off x="4932040" y="1556792"/>
            <a:ext cx="2664296" cy="1296144"/>
          </a:xfrm>
          <a:prstGeom prst="flowChartAlternateProcess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dist="50800" dir="4500000"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Длинные уши, короткий хвостик, теплый пушок, косые глазки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Рисунок 15" descr="i (4).jpg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212976"/>
            <a:ext cx="2353044" cy="1239962"/>
          </a:xfrm>
          <a:prstGeom prst="rect">
            <a:avLst/>
          </a:prstGeom>
        </p:spPr>
      </p:pic>
      <p:sp>
        <p:nvSpPr>
          <p:cNvPr id="11" name="ВОЛК">
            <a:hlinkClick r:id="" action="ppaction://noaction">
              <a:snd r:embed="rId8" name="cashreg.wav"/>
            </a:hlinkClick>
          </p:cNvPr>
          <p:cNvSpPr/>
          <p:nvPr/>
        </p:nvSpPr>
        <p:spPr>
          <a:xfrm>
            <a:off x="4932040" y="4437112"/>
            <a:ext cx="2664296" cy="1296144"/>
          </a:xfrm>
          <a:prstGeom prst="flowChartAlternateProcess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dist="50800" dir="4500000"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Серый, страшный, зубастый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МЫШКА">
            <a:hlinkClick r:id="" action="ppaction://noaction">
              <a:snd r:embed="rId8" name="cashreg.wav"/>
            </a:hlinkClick>
          </p:cNvPr>
          <p:cNvSpPr/>
          <p:nvPr/>
        </p:nvSpPr>
        <p:spPr>
          <a:xfrm>
            <a:off x="4932040" y="2996952"/>
            <a:ext cx="2664296" cy="1296144"/>
          </a:xfrm>
          <a:prstGeom prst="flowChartAlternateProcess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dist="50800" dir="4500000"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Маленькая, серенькая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с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длинным хвостом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2.96296E-6 C -0.01562 0.0426 -0.01389 0.07523 -0.0118 0.07523 C -0.00972 0.07523 -0.00781 0.0426 -0.00781 -2.96296E-6 C -0.00781 -0.04259 -0.00607 -0.075 -0.00399 -0.075 C -0.00191 -0.075 -2.5E-6 -0.04259 -2.5E-6 -2.96296E-6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6" grpId="0" animBg="1"/>
      <p:bldP spid="11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 descr="derevo_trava_nebo_oblaka_1600x120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620689"/>
            <a:ext cx="145880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979712" y="188640"/>
            <a:ext cx="57044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«Четвертый лишний»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2483768" y="1052736"/>
            <a:ext cx="3744416" cy="1368152"/>
          </a:xfrm>
          <a:prstGeom prst="wedgeRoundRectCallout">
            <a:avLst>
              <a:gd name="adj1" fmla="val -64260"/>
              <a:gd name="adj2" fmla="val -14038"/>
              <a:gd name="adj3" fmla="val 16667"/>
            </a:avLst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Посмотри, в каждом ряду по 4 картинки, 3 подходят друг к другу по какому-либо признаку, а 4 лишняя. Какая? Почему ты так думаешь?</a:t>
            </a:r>
            <a:endParaRPr lang="ru-RU" sz="1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3933056"/>
            <a:ext cx="9144000" cy="0"/>
          </a:xfrm>
          <a:prstGeom prst="line">
            <a:avLst/>
          </a:prstGeom>
          <a:ln w="34925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5445224"/>
            <a:ext cx="9144000" cy="0"/>
          </a:xfrm>
          <a:prstGeom prst="line">
            <a:avLst/>
          </a:prstGeom>
          <a:ln w="34925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 descr="Hedgehog-31.jpg">
            <a:hlinkClick r:id="" action="ppaction://noaction">
              <a:snd r:embed="rId4" name="chimes.wav"/>
            </a:hlinkClick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4293096"/>
            <a:ext cx="1638300" cy="1185672"/>
          </a:xfrm>
          <a:prstGeom prst="rect">
            <a:avLst/>
          </a:prstGeom>
        </p:spPr>
      </p:pic>
      <p:pic>
        <p:nvPicPr>
          <p:cNvPr id="11" name="Рисунок 10" descr="i (89)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636912"/>
            <a:ext cx="1152128" cy="1190901"/>
          </a:xfrm>
          <a:prstGeom prst="rect">
            <a:avLst/>
          </a:prstGeom>
        </p:spPr>
      </p:pic>
      <p:pic>
        <p:nvPicPr>
          <p:cNvPr id="12" name="Рисунок 11" descr="i (79)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2420888"/>
            <a:ext cx="1380093" cy="1529485"/>
          </a:xfrm>
          <a:prstGeom prst="rect">
            <a:avLst/>
          </a:prstGeom>
        </p:spPr>
      </p:pic>
      <p:pic>
        <p:nvPicPr>
          <p:cNvPr id="13" name="Рисунок 12" descr="i (65).jpg">
            <a:hlinkClick r:id="" action="ppaction://noaction">
              <a:snd r:embed="rId4" name="chimes.wav"/>
            </a:hlinkClick>
          </p:cNvPr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276872"/>
            <a:ext cx="1648767" cy="1817871"/>
          </a:xfrm>
          <a:prstGeom prst="rect">
            <a:avLst/>
          </a:prstGeom>
        </p:spPr>
      </p:pic>
      <p:pic>
        <p:nvPicPr>
          <p:cNvPr id="15" name="Рисунок 14" descr="i (78)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4005064"/>
            <a:ext cx="2091166" cy="1600002"/>
          </a:xfrm>
          <a:prstGeom prst="rect">
            <a:avLst/>
          </a:prstGeom>
        </p:spPr>
      </p:pic>
      <p:pic>
        <p:nvPicPr>
          <p:cNvPr id="17" name="Рисунок 16" descr="i (93).jpg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2420888"/>
            <a:ext cx="1944216" cy="1542459"/>
          </a:xfrm>
          <a:prstGeom prst="rect">
            <a:avLst/>
          </a:prstGeom>
        </p:spPr>
      </p:pic>
      <p:pic>
        <p:nvPicPr>
          <p:cNvPr id="18" name="Рисунок 17" descr="raccoon-94083812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4149080"/>
            <a:ext cx="1710190" cy="1368152"/>
          </a:xfrm>
          <a:prstGeom prst="rect">
            <a:avLst/>
          </a:prstGeom>
        </p:spPr>
      </p:pic>
      <p:pic>
        <p:nvPicPr>
          <p:cNvPr id="19" name="Рисунок 18" descr="vnieklassnoiemieropriiatiieponieviedomymdorozhkam_5.jpeg"/>
          <p:cNvPicPr>
            <a:picLocks noChangeAspect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77072"/>
            <a:ext cx="1139475" cy="1368152"/>
          </a:xfrm>
          <a:prstGeom prst="rect">
            <a:avLst/>
          </a:prstGeom>
        </p:spPr>
      </p:pic>
      <p:pic>
        <p:nvPicPr>
          <p:cNvPr id="20" name="Рисунок 19" descr="img15.jpg"/>
          <p:cNvPicPr>
            <a:picLocks noChangeAspect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5661248"/>
            <a:ext cx="1344150" cy="1008111"/>
          </a:xfrm>
          <a:prstGeom prst="rect">
            <a:avLst/>
          </a:prstGeom>
        </p:spPr>
      </p:pic>
      <p:pic>
        <p:nvPicPr>
          <p:cNvPr id="21" name="Рисунок 20" descr="i (79).jpg">
            <a:hlinkClick r:id="" action="ppaction://noaction">
              <a:snd r:embed="rId4" name="chimes.wav"/>
            </a:hlinkClick>
          </p:cNvPr>
          <p:cNvPicPr>
            <a:picLocks noChangeAspect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5373216"/>
            <a:ext cx="1440160" cy="1596054"/>
          </a:xfrm>
          <a:prstGeom prst="rect">
            <a:avLst/>
          </a:prstGeom>
        </p:spPr>
      </p:pic>
      <p:pic>
        <p:nvPicPr>
          <p:cNvPr id="22" name="Рисунок 21" descr="i (2).jpg"/>
          <p:cNvPicPr>
            <a:picLocks noChangeAspect="1"/>
          </p:cNvPicPr>
          <p:nvPr/>
        </p:nvPicPr>
        <p:blipFill>
          <a:blip r:embed="rId15" cstate="screen">
            <a:clrChange>
              <a:clrFrom>
                <a:srgbClr val="F0EFED"/>
              </a:clrFrom>
              <a:clrTo>
                <a:srgbClr val="F0EF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5445224"/>
            <a:ext cx="1459118" cy="1239962"/>
          </a:xfrm>
          <a:prstGeom prst="rect">
            <a:avLst/>
          </a:prstGeom>
        </p:spPr>
      </p:pic>
      <p:pic>
        <p:nvPicPr>
          <p:cNvPr id="23" name="Рисунок 22" descr="d92279f076750fe6340063139d6ce199.jpg"/>
          <p:cNvPicPr>
            <a:picLocks noChangeAspect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5988968"/>
            <a:ext cx="1498331" cy="869032"/>
          </a:xfrm>
          <a:prstGeom prst="rect">
            <a:avLst/>
          </a:prstGeom>
        </p:spPr>
      </p:pic>
      <p:pic>
        <p:nvPicPr>
          <p:cNvPr id="27" name="Рисунок 26" descr="0_6bc46_7f6779ff_orig.pn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836712"/>
            <a:ext cx="3977648" cy="4885954"/>
          </a:xfrm>
          <a:prstGeom prst="rect">
            <a:avLst/>
          </a:prstGeom>
        </p:spPr>
      </p:pic>
      <p:sp>
        <p:nvSpPr>
          <p:cNvPr id="30" name="Управляющая кнопка: настраиваемая 29">
            <a:hlinkClick r:id="" action="ppaction://hlinkshowjump?jump=nextslide" highlightClick="1">
              <a:snd r:embed="rId18" name="laser.wav"/>
            </a:hlinkClick>
          </p:cNvPr>
          <p:cNvSpPr/>
          <p:nvPr/>
        </p:nvSpPr>
        <p:spPr>
          <a:xfrm>
            <a:off x="8028384" y="6237312"/>
            <a:ext cx="1008112" cy="432048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3.7037E-6 C -0.00781 0.04676 -0.00694 0.08264 -0.0059 0.08264 C -0.00486 0.08264 -0.00399 0.04676 -0.00399 3.7037E-6 C -0.00399 -0.04676 -0.00312 -0.08264 -0.00208 -0.08264 C -0.00104 -0.08264 1.38778E-17 -0.04676 1.38778E-17 3.7037E-6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a244eb4888d0a9e8086ce855a117ee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5" y="0"/>
            <a:ext cx="9120249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487816" y="548680"/>
            <a:ext cx="1656184" cy="1954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323528" y="116632"/>
            <a:ext cx="5256584" cy="129614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«ЧТО ОБЩЕГО ?»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203848" y="1988840"/>
            <a:ext cx="3672408" cy="1080120"/>
          </a:xfrm>
          <a:prstGeom prst="wedgeRoundRectCallout">
            <a:avLst>
              <a:gd name="adj1" fmla="val 63026"/>
              <a:gd name="adj2" fmla="val -44688"/>
              <a:gd name="adj3" fmla="val 16667"/>
            </a:avLst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Сравни животных, подумай, чем они похожи, а чем отличаются?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Рисунок 6" descr="Hedgehog-31.jpg">
            <a:hlinkClick r:id="" action="ppaction://noaction">
              <a:snd r:embed="rId4" name="chimes.wav"/>
            </a:hlinkClick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4221088"/>
            <a:ext cx="2586920" cy="1872208"/>
          </a:xfrm>
          <a:prstGeom prst="rect">
            <a:avLst/>
          </a:prstGeom>
        </p:spPr>
      </p:pic>
      <p:pic>
        <p:nvPicPr>
          <p:cNvPr id="8" name="Рисунок 7" descr="i (89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645024"/>
            <a:ext cx="2507891" cy="2592289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>
              <a:snd r:embed="rId7" name="laser.wav"/>
            </a:hlinkClick>
          </p:cNvPr>
          <p:cNvSpPr/>
          <p:nvPr/>
        </p:nvSpPr>
        <p:spPr>
          <a:xfrm>
            <a:off x="8028384" y="6237312"/>
            <a:ext cx="1008112" cy="432048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2.96296E-6 C -0.01562 0.0426 -0.01389 0.07523 -0.0118 0.07523 C -0.00972 0.07523 -0.00781 0.0426 -0.00781 -2.96296E-6 C -0.00781 -0.04259 -0.00607 -0.075 -0.00399 -0.075 C -0.00191 -0.075 -2.5E-6 -0.04259 -2.5E-6 -2.96296E-6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2">
      <a:dk1>
        <a:sysClr val="windowText" lastClr="000000"/>
      </a:dk1>
      <a:lt1>
        <a:sysClr val="window" lastClr="FFFFFF"/>
      </a:lt1>
      <a:dk2>
        <a:srgbClr val="464646"/>
      </a:dk2>
      <a:lt2>
        <a:srgbClr val="C0FCCA"/>
      </a:lt2>
      <a:accent1>
        <a:srgbClr val="056915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6DAA2D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335</TotalTime>
  <Words>481</Words>
  <Application>Microsoft Office PowerPoint</Application>
  <PresentationFormat>Экран (4:3)</PresentationFormat>
  <Paragraphs>73</Paragraphs>
  <Slides>15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Яна Андреевна Гуляева</cp:lastModifiedBy>
  <cp:revision>37</cp:revision>
  <dcterms:created xsi:type="dcterms:W3CDTF">2017-07-21T11:58:24Z</dcterms:created>
  <dcterms:modified xsi:type="dcterms:W3CDTF">2020-04-13T09:20:52Z</dcterms:modified>
</cp:coreProperties>
</file>