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3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592"/>
    <a:srgbClr val="3A5896"/>
    <a:srgbClr val="F3F0ED"/>
    <a:srgbClr val="E1DAD2"/>
    <a:srgbClr val="FEFEFE"/>
    <a:srgbClr val="C1C9CD"/>
    <a:srgbClr val="7C96A3"/>
    <a:srgbClr val="FFFFFF"/>
    <a:srgbClr val="00337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273808906868843/?ref=nf_target&amp;hc_ref=ARTHdODwtXfjSc_dKSejAyq515CL4T7fhhcY77KhY84UmzEKTdl0-tlWEDpHVGQWkv4&amp;fref=gs&amp;dti=273808906868843&amp;hc_location=group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eceden.com/timelines/378454" TargetMode="External"/><Relationship Id="rId7" Type="http://schemas.openxmlformats.org/officeDocument/2006/relationships/hyperlink" Target="https://time.graphics/line/779f4a53ed706bcf16c959a316aa9d96" TargetMode="External"/><Relationship Id="rId2" Type="http://schemas.openxmlformats.org/officeDocument/2006/relationships/hyperlink" Target="http://www.free-timeline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learningapps.org/2704213" TargetMode="External"/><Relationship Id="rId5" Type="http://schemas.openxmlformats.org/officeDocument/2006/relationships/hyperlink" Target="https://learningapps.org/3033762" TargetMode="External"/><Relationship Id="rId4" Type="http://schemas.openxmlformats.org/officeDocument/2006/relationships/hyperlink" Target="https://learningapps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imemapper.okfnlabs.org/anon/kkos6o---timemapper" TargetMode="External"/><Relationship Id="rId2" Type="http://schemas.openxmlformats.org/officeDocument/2006/relationships/hyperlink" Target="https://timemapper.okfnlabs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tripline.net/trip/&#1056;&#1086;&#1076;&#1080;&#1085;&#1072;_&#1075;&#1077;&#1088;&#1086;&#1077;&#1074;_&#1088;&#1091;&#1089;&#1089;&#1082;&#1080;&#1093;_&#1085;&#1072;&#1088;&#1086;&#1076;&#1085;&#1099;&#1093;_&#1089;&#1082;&#1072;&#1079;&#1086;&#1082;-6731021314411016823ED148722C71A7" TargetMode="External"/><Relationship Id="rId5" Type="http://schemas.openxmlformats.org/officeDocument/2006/relationships/hyperlink" Target="https://www.tripline.net/trip/&#1055;&#1091;&#1090;&#1077;&#1096;&#1077;&#1089;&#1090;&#1074;&#1080;&#1077;_-_&#1074;&#1080;&#1082;&#1090;&#1086;&#1088;&#1080;&#1085;&#1072;_&#1089;_&#1041;&#1072;&#1088;&#1086;&#1085;&#1086;&#1084;_&#1052;&#1102;&#1085;&#1093;&#1075;&#1072;&#1091;&#1079;&#1077;&#1085;&#1086;&#1084;._-12472554023710078A178DE4D1E28F18" TargetMode="External"/><Relationship Id="rId4" Type="http://schemas.openxmlformats.org/officeDocument/2006/relationships/hyperlink" Target="https://www.tripline.ne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0iux724j" TargetMode="Externa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hyperlink" Target="https://learningapps.org/display?v=p4dxsnqqa1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linoit.com/" TargetMode="External"/><Relationship Id="rId3" Type="http://schemas.openxmlformats.org/officeDocument/2006/relationships/hyperlink" Target="https://www.canva.com/ru_ru/" TargetMode="External"/><Relationship Id="rId7" Type="http://schemas.openxmlformats.org/officeDocument/2006/relationships/hyperlink" Target="http://slides.com/b_bb/deck-3#/" TargetMode="External"/><Relationship Id="rId2" Type="http://schemas.openxmlformats.org/officeDocument/2006/relationships/hyperlink" Target="https://prezi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lides.com/" TargetMode="External"/><Relationship Id="rId5" Type="http://schemas.openxmlformats.org/officeDocument/2006/relationships/hyperlink" Target="https://www.beautiful.ai/deck/-LEvUkEs1AxWW2Wwtz4Q/Laplandskij-zapovednik" TargetMode="External"/><Relationship Id="rId4" Type="http://schemas.openxmlformats.org/officeDocument/2006/relationships/hyperlink" Target="https://www.canva.com/design/DACc-FHxx9I/R8MykPa6UXFYAt4S_6Xz9Q/view?utm_content=DACc-FHxx9I&amp;utm_campaign=designshare&amp;utm_medium=link&amp;utm_source=sharebutton" TargetMode="External"/><Relationship Id="rId9" Type="http://schemas.openxmlformats.org/officeDocument/2006/relationships/hyperlink" Target="http://linoit.com/users/ovsyankina_olya/canvases/&#1042;&#1099;&#1089;&#1090;&#1072;&#1074;&#1082;&#1072;%20&#1088;&#1080;&#1089;&#1091;&#1085;&#1082;&#1086;&#1074;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ki.com/site/pickup?scid=15004574&amp;chsm=aada48417e158deec76aad9a4b151581" TargetMode="External"/><Relationship Id="rId2" Type="http://schemas.openxmlformats.org/officeDocument/2006/relationships/hyperlink" Target="https://www.voki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biteable.com/watch/business-explainer-2-1614379/" TargetMode="External"/><Relationship Id="rId5" Type="http://schemas.openxmlformats.org/officeDocument/2006/relationships/hyperlink" Target="https://biteable.com/watch/marketing-agency-ad-copy-2407125" TargetMode="External"/><Relationship Id="rId4" Type="http://schemas.openxmlformats.org/officeDocument/2006/relationships/hyperlink" Target="https://biteable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275367" y="0"/>
            <a:ext cx="4582633" cy="3327991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390918" y="218941"/>
            <a:ext cx="6284889" cy="28880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u="sng" dirty="0">
                <a:latin typeface="Franklin Gothic Heavy" panose="020B0903020102020204" pitchFamily="34" charset="0"/>
                <a:cs typeface="Aharoni" panose="02010803020104030203" pitchFamily="2" charset="-79"/>
                <a:hlinkClick r:id="rId3"/>
              </a:rPr>
              <a:t>Информационные технологии в библиотеке, классе, </a:t>
            </a:r>
            <a:r>
              <a:rPr lang="ru-RU" sz="4000" u="sng" dirty="0" smtClean="0">
                <a:latin typeface="Franklin Gothic Heavy" panose="020B0903020102020204" pitchFamily="34" charset="0"/>
                <a:cs typeface="Aharoni" panose="02010803020104030203" pitchFamily="2" charset="-79"/>
                <a:hlinkClick r:id="rId3"/>
              </a:rPr>
              <a:t>аудитории</a:t>
            </a:r>
            <a:r>
              <a:rPr lang="ru-RU" sz="4000" u="sng" dirty="0">
                <a:solidFill>
                  <a:srgbClr val="0070C0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.</a:t>
            </a:r>
            <a:endParaRPr lang="ru-RU" sz="4000" u="sng" dirty="0">
              <a:solidFill>
                <a:srgbClr val="0070C0"/>
              </a:solidFill>
              <a:latin typeface="Franklin Gothic Heavy" panose="020B0903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591" y="1094892"/>
            <a:ext cx="7958758" cy="67057"/>
          </a:xfrm>
        </p:spPr>
        <p:txBody>
          <a:bodyPr>
            <a:normAutofit fontScale="90000"/>
          </a:bodyPr>
          <a:lstStyle/>
          <a:p>
            <a:pPr marL="360000" indent="-742950">
              <a:buFont typeface="+mj-lt"/>
              <a:buAutoNum type="arabicPeriod"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О </a:t>
            </a:r>
            <a:r>
              <a:rPr lang="ru-RU" b="1" dirty="0">
                <a:solidFill>
                  <a:srgbClr val="0070C0"/>
                </a:solidFill>
              </a:rPr>
              <a:t>чём и для кого эти технологии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>- </a:t>
            </a:r>
            <a:r>
              <a:rPr lang="ru-RU" sz="2700" dirty="0" smtClean="0"/>
              <a:t>Данные технологии могут быть интересны </a:t>
            </a:r>
            <a:r>
              <a:rPr lang="ru-RU" sz="2700" dirty="0"/>
              <a:t>библиотекарям, педагогам, </a:t>
            </a:r>
            <a:r>
              <a:rPr lang="ru-RU" sz="2700" dirty="0" smtClean="0"/>
              <a:t>воспитателям  </a:t>
            </a:r>
            <a:r>
              <a:rPr lang="ru-RU" sz="2700" dirty="0"/>
              <a:t>с различным уровнем подготовки, в том числе только начинающим осваивать информационные технологии</a:t>
            </a:r>
            <a:r>
              <a:rPr lang="ru-RU" sz="2700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sz="2700" dirty="0" smtClean="0"/>
              <a:t>Вы познакомитесь с онлайн-инструментами </a:t>
            </a:r>
            <a:r>
              <a:rPr lang="ru-RU" sz="2700" dirty="0"/>
              <a:t>для создания </a:t>
            </a:r>
            <a:r>
              <a:rPr lang="ru-RU" sz="2700" dirty="0" smtClean="0"/>
              <a:t>учебного </a:t>
            </a:r>
            <a:r>
              <a:rPr lang="ru-RU" sz="2700" dirty="0" err="1"/>
              <a:t>медиаконтента</a:t>
            </a:r>
            <a:r>
              <a:rPr lang="ru-RU" sz="2700" dirty="0"/>
              <a:t>, которые позволяют визуализировать информацию, представлять её ярко, интересно, образно и, главное, доступно для восприятия</a:t>
            </a:r>
            <a:r>
              <a:rPr lang="ru-RU" sz="2700" dirty="0" smtClean="0"/>
              <a:t>.</a:t>
            </a:r>
            <a:r>
              <a:rPr lang="en-US" sz="2700" dirty="0">
                <a:solidFill>
                  <a:srgbClr val="000000"/>
                </a:solidFill>
              </a:rPr>
              <a:t/>
            </a:r>
            <a:br>
              <a:rPr lang="en-US" sz="2700" dirty="0">
                <a:solidFill>
                  <a:srgbClr val="000000"/>
                </a:solidFill>
              </a:rPr>
            </a:br>
            <a:r>
              <a:rPr lang="ru-RU" sz="2700" dirty="0" smtClean="0">
                <a:solidFill>
                  <a:srgbClr val="000000"/>
                </a:solidFill>
              </a:rPr>
              <a:t>- </a:t>
            </a:r>
            <a:r>
              <a:rPr lang="ru-RU" sz="2700" dirty="0" smtClean="0"/>
              <a:t>Появится возможность  научиться создавать </a:t>
            </a:r>
            <a:r>
              <a:rPr lang="ru-RU" sz="2700" dirty="0"/>
              <a:t>с помощью сервисов </a:t>
            </a:r>
            <a:r>
              <a:rPr lang="ru-RU" sz="2700" dirty="0" err="1"/>
              <a:t>web</a:t>
            </a:r>
            <a:r>
              <a:rPr lang="ru-RU" sz="2700" dirty="0"/>
              <a:t> 2.0 различные </a:t>
            </a:r>
            <a:r>
              <a:rPr lang="ru-RU" sz="2700" dirty="0" smtClean="0"/>
              <a:t>учебные </a:t>
            </a:r>
            <a:r>
              <a:rPr lang="ru-RU" sz="2700" dirty="0" err="1" smtClean="0"/>
              <a:t>медиапродукты</a:t>
            </a:r>
            <a:r>
              <a:rPr lang="ru-RU" sz="2700" dirty="0"/>
              <a:t>, направленные на продвижение </a:t>
            </a:r>
            <a:r>
              <a:rPr lang="ru-RU" sz="2700" dirty="0" smtClean="0"/>
              <a:t>образовательной деятельности.</a:t>
            </a:r>
            <a:br>
              <a:rPr lang="ru-RU" sz="2700" dirty="0" smtClean="0"/>
            </a:br>
            <a:r>
              <a:rPr lang="ru-RU" sz="2700" dirty="0" smtClean="0"/>
              <a:t>- создание информационных </a:t>
            </a:r>
            <a:r>
              <a:rPr lang="ru-RU" sz="2700" dirty="0"/>
              <a:t>продуктов в различных жанрах: ленту времени, виртуальную экскурсию, виртуальную выставку, электронную игру, анимированный видеоролик, </a:t>
            </a:r>
            <a:r>
              <a:rPr lang="ru-RU" sz="2700" dirty="0" err="1"/>
              <a:t>инфографику</a:t>
            </a:r>
            <a:r>
              <a:rPr lang="ru-RU" sz="2700" dirty="0"/>
              <a:t>, </a:t>
            </a:r>
            <a:r>
              <a:rPr lang="ru-RU" sz="2700" dirty="0" err="1"/>
              <a:t>медиапубликацию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1"/>
            <a:ext cx="7886700" cy="7355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Ленты </a:t>
            </a:r>
            <a:r>
              <a:rPr lang="ru-RU" b="1" dirty="0">
                <a:solidFill>
                  <a:srgbClr val="002060"/>
                </a:solidFill>
              </a:rPr>
              <a:t>времени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1820" y="566671"/>
            <a:ext cx="4397330" cy="112046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/>
              <a:t>Лента </a:t>
            </a:r>
            <a:r>
              <a:rPr lang="ru-RU" dirty="0" smtClean="0"/>
              <a:t>времени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таймлайн</a:t>
            </a:r>
            <a:r>
              <a:rPr lang="ru-RU" dirty="0"/>
              <a:t>, цифровая хроника) -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1972" y="1687133"/>
            <a:ext cx="4176210" cy="45025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</a:t>
            </a:r>
            <a:r>
              <a:rPr lang="ru-RU" dirty="0"/>
              <a:t>интерактивная временно-событийная линейка: на шкалу наносятся отрезки времени в виде конкретных дат для событий исторического/географического периода, жизни и творчества персонажа, личности и т.п</a:t>
            </a:r>
            <a:r>
              <a:rPr lang="ru-RU" dirty="0" smtClean="0"/>
              <a:t>.</a:t>
            </a:r>
          </a:p>
          <a:p>
            <a:r>
              <a:rPr lang="ru-RU" dirty="0"/>
              <a:t>События можно представлять в виде текста, картинки или видео, а также дополнить ссылками на различные веб-ресурсы.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8183" y="566671"/>
            <a:ext cx="4018360" cy="112046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Сервисы </a:t>
            </a:r>
            <a:r>
              <a:rPr lang="ru-RU" dirty="0"/>
              <a:t>для создания лент </a:t>
            </a:r>
            <a:r>
              <a:rPr lang="ru-RU" dirty="0" smtClean="0"/>
              <a:t>времени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78817" y="1302267"/>
            <a:ext cx="4765183" cy="5356110"/>
          </a:xfrm>
        </p:spPr>
        <p:txBody>
          <a:bodyPr>
            <a:noAutofit/>
          </a:bodyPr>
          <a:lstStyle/>
          <a:p>
            <a:r>
              <a:rPr lang="ru-RU" sz="1800" b="1" dirty="0" err="1">
                <a:hlinkClick r:id="rId2"/>
              </a:rPr>
              <a:t>Free-Timeline</a:t>
            </a:r>
            <a:r>
              <a:rPr lang="ru-RU" sz="1800" dirty="0"/>
              <a:t> - бесплатный сервис позволяет создавать, сохранять онлайн и делиться лентами времени. Лёгкий в использовании, поддерживает кириллицу. готовую работу можно вставить на страницу блога или сайта</a:t>
            </a:r>
            <a:r>
              <a:rPr lang="ru-RU" sz="1800" dirty="0" smtClean="0"/>
              <a:t>.</a:t>
            </a:r>
          </a:p>
          <a:p>
            <a:r>
              <a:rPr lang="en-US" sz="1800" b="1" dirty="0" err="1" smtClean="0">
                <a:solidFill>
                  <a:schemeClr val="accent1">
                    <a:lumMod val="75000"/>
                  </a:schemeClr>
                </a:solidFill>
              </a:rPr>
              <a:t>Preceden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www.preceden.com/timelines/378454</a:t>
            </a:r>
            <a:endParaRPr lang="ru-RU" sz="1800" dirty="0" smtClean="0"/>
          </a:p>
          <a:p>
            <a:r>
              <a:rPr lang="ru-RU" sz="1800" b="1" dirty="0" err="1">
                <a:hlinkClick r:id="rId4"/>
              </a:rPr>
              <a:t>LearningApps</a:t>
            </a:r>
            <a:r>
              <a:rPr lang="ru-RU" sz="1800" dirty="0"/>
              <a:t> - сервис для создания игровых тренажёров на основе шаблонов (более 20-ти), в том числе хронологической линейки. Создав задание, можно тут же опубликовать его или сохранить для личного пользования. Можно использовать готовые упражнения, созданные другими пользователями. Сервис русифицирован</a:t>
            </a:r>
            <a:r>
              <a:rPr lang="ru-RU" sz="1800" dirty="0" smtClean="0"/>
              <a:t>.</a:t>
            </a:r>
            <a:r>
              <a:rPr lang="en-US" sz="1800" dirty="0"/>
              <a:t> </a:t>
            </a: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learningapps.org/3033762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https</a:t>
            </a:r>
            <a:r>
              <a:rPr lang="en-US" sz="1800" dirty="0">
                <a:hlinkClick r:id="rId6"/>
              </a:rPr>
              <a:t>://</a:t>
            </a:r>
            <a:r>
              <a:rPr lang="en-US" sz="1800" dirty="0" smtClean="0">
                <a:hlinkClick r:id="rId6"/>
              </a:rPr>
              <a:t>learningapps.org/2704213</a:t>
            </a:r>
            <a:endParaRPr lang="ru-RU" sz="1800" dirty="0" smtClean="0"/>
          </a:p>
          <a:p>
            <a:r>
              <a:rPr lang="en-US" sz="1800" dirty="0">
                <a:hlinkClick r:id="rId7"/>
              </a:rPr>
              <a:t>https://</a:t>
            </a:r>
            <a:r>
              <a:rPr lang="en-US" sz="1800" dirty="0" smtClean="0">
                <a:hlinkClick r:id="rId7"/>
              </a:rPr>
              <a:t>time.graphics/line/779f4a53ed706bcf16c959a316aa9d96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80718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В</a:t>
            </a:r>
            <a:r>
              <a:rPr lang="ru-RU" b="1" dirty="0" smtClean="0">
                <a:solidFill>
                  <a:srgbClr val="0070C0"/>
                </a:solidFill>
              </a:rPr>
              <a:t>иртуальные экскурсии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3487" y="1030310"/>
            <a:ext cx="4141363" cy="5146653"/>
          </a:xfrm>
        </p:spPr>
        <p:txBody>
          <a:bodyPr>
            <a:noAutofit/>
          </a:bodyPr>
          <a:lstStyle/>
          <a:p>
            <a:r>
              <a:rPr lang="ru-RU" sz="2200" dirty="0"/>
              <a:t>Создание </a:t>
            </a:r>
            <a:r>
              <a:rPr lang="ru-RU" sz="2200" b="1" dirty="0"/>
              <a:t>виртуальной экскурсии</a:t>
            </a:r>
            <a:r>
              <a:rPr lang="ru-RU" sz="2200" dirty="0"/>
              <a:t> – хороший способ визуализировать информацию. </a:t>
            </a:r>
            <a:r>
              <a:rPr lang="ru-RU" sz="2200" dirty="0"/>
              <a:t>П</a:t>
            </a:r>
            <a:r>
              <a:rPr lang="ru-RU" sz="2200" dirty="0" smtClean="0"/>
              <a:t>едагог </a:t>
            </a:r>
            <a:r>
              <a:rPr lang="ru-RU" sz="2200" dirty="0"/>
              <a:t>сам может создавать виртуальные маршруты для своих читателей и учеников, знакомить их с достопримечательностями стран и городов, рассказывать об известных исторических событиях, представлять информацию в ярком, запоминающемся виде. Также можно привлекать к созданию таких цифровых путешествий и читателей / школьников, организуя совместные проекты.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030310"/>
            <a:ext cx="3886200" cy="5146653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err="1">
                <a:hlinkClick r:id="rId2"/>
              </a:rPr>
              <a:t>TimeMapper</a:t>
            </a:r>
            <a:r>
              <a:rPr lang="ru-RU" sz="2000" dirty="0"/>
              <a:t> – инструмент по превращению таблиц </a:t>
            </a:r>
            <a:r>
              <a:rPr lang="ru-RU" sz="2000" dirty="0" err="1"/>
              <a:t>Google</a:t>
            </a:r>
            <a:r>
              <a:rPr lang="ru-RU" sz="2000" dirty="0"/>
              <a:t> в виртуальные экскурсии. Он позволяет создавать туры с </a:t>
            </a:r>
            <a:r>
              <a:rPr lang="ru-RU" sz="2000" dirty="0" err="1"/>
              <a:t>геопривязкой</a:t>
            </a:r>
            <a:r>
              <a:rPr lang="ru-RU" sz="2000" dirty="0"/>
              <a:t> и использованием различного контента: изображений, видео, гиперссылок, текстов. Количество виртуальных экскурсий не </a:t>
            </a:r>
            <a:r>
              <a:rPr lang="ru-RU" sz="2000" dirty="0" smtClean="0"/>
              <a:t>ограничен</a:t>
            </a:r>
          </a:p>
          <a:p>
            <a:r>
              <a:rPr lang="en-US" sz="2000" dirty="0">
                <a:hlinkClick r:id="rId3"/>
              </a:rPr>
              <a:t>http://timemapper.okfnlabs.org/anon/kkos6o---</a:t>
            </a:r>
            <a:r>
              <a:rPr lang="en-US" sz="2000" dirty="0" smtClean="0">
                <a:hlinkClick r:id="rId3"/>
              </a:rPr>
              <a:t>timemapper</a:t>
            </a:r>
            <a:endParaRPr lang="ru-RU" sz="2000" dirty="0" smtClean="0"/>
          </a:p>
          <a:p>
            <a:r>
              <a:rPr lang="ru-RU" sz="2000" b="1" dirty="0" err="1">
                <a:hlinkClick r:id="rId4"/>
              </a:rPr>
              <a:t>Tripline</a:t>
            </a:r>
            <a:r>
              <a:rPr lang="ru-RU" sz="2000" dirty="0"/>
              <a:t> – сервис для </a:t>
            </a:r>
            <a:r>
              <a:rPr lang="ru-RU" sz="2000" dirty="0" err="1"/>
              <a:t>cоздания</a:t>
            </a:r>
            <a:r>
              <a:rPr lang="ru-RU" sz="2000" dirty="0"/>
              <a:t> виртуальных маршрутов на основе текстов и фотографий</a:t>
            </a:r>
            <a:r>
              <a:rPr lang="ru-RU" sz="2000" dirty="0" smtClean="0"/>
              <a:t>.</a:t>
            </a:r>
          </a:p>
          <a:p>
            <a:r>
              <a:rPr lang="en-US" sz="2000" dirty="0">
                <a:hlinkClick r:id="rId5"/>
              </a:rPr>
              <a:t>https://www.tripline.net/trip/</a:t>
            </a:r>
            <a:r>
              <a:rPr lang="ru-RU" sz="2000" dirty="0">
                <a:hlinkClick r:id="rId5"/>
              </a:rPr>
              <a:t>Путешествие_-_викторина_с_Бароном_Мюнхгаузеном._-12472554023710078</a:t>
            </a:r>
            <a:r>
              <a:rPr lang="en-US" sz="2000" dirty="0" smtClean="0">
                <a:hlinkClick r:id="rId5"/>
              </a:rPr>
              <a:t>A178DE4D1E28F18</a:t>
            </a:r>
            <a:endParaRPr lang="ru-RU" sz="2000" dirty="0" smtClean="0"/>
          </a:p>
          <a:p>
            <a:r>
              <a:rPr lang="en-US" sz="2000" dirty="0">
                <a:hlinkClick r:id="rId6"/>
              </a:rPr>
              <a:t>https://www.tripline.net/trip/</a:t>
            </a:r>
            <a:r>
              <a:rPr lang="ru-RU" sz="2000" dirty="0">
                <a:hlinkClick r:id="rId6"/>
              </a:rPr>
              <a:t>Родина_героев_русских_народных_сказок-6731021314411016823</a:t>
            </a:r>
            <a:r>
              <a:rPr lang="en-US" sz="2000" dirty="0" smtClean="0">
                <a:hlinkClick r:id="rId6"/>
              </a:rPr>
              <a:t>ED148722C71A7</a:t>
            </a:r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5446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Электронные </a:t>
            </a:r>
            <a:r>
              <a:rPr lang="ru-RU" sz="3600" b="1" dirty="0" smtClean="0">
                <a:solidFill>
                  <a:srgbClr val="0070C0"/>
                </a:solidFill>
              </a:rPr>
              <a:t>игры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и </a:t>
            </a:r>
            <a:r>
              <a:rPr lang="ru-RU" sz="3600" b="1" dirty="0">
                <a:solidFill>
                  <a:srgbClr val="0070C0"/>
                </a:solidFill>
              </a:rPr>
              <a:t>викторины</a:t>
            </a: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161950"/>
            <a:ext cx="3886200" cy="501501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 помощь </a:t>
            </a:r>
            <a:r>
              <a:rPr lang="ru-RU" dirty="0" smtClean="0"/>
              <a:t>педагогу </a:t>
            </a:r>
            <a:r>
              <a:rPr lang="ru-RU" dirty="0"/>
              <a:t>могут прийти различные игровые формы: </a:t>
            </a:r>
            <a:r>
              <a:rPr lang="ru-RU" b="1" dirty="0"/>
              <a:t>викторины, кроссворды, </a:t>
            </a:r>
            <a:r>
              <a:rPr lang="ru-RU" b="1" dirty="0" err="1"/>
              <a:t>пазлы</a:t>
            </a:r>
            <a:r>
              <a:rPr lang="ru-RU" dirty="0"/>
              <a:t>. Игры можно создавать и в электронном </a:t>
            </a:r>
            <a:r>
              <a:rPr lang="ru-RU" dirty="0" smtClean="0"/>
              <a:t>виде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161950"/>
            <a:ext cx="3886200" cy="501501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>
                <a:hlinkClick r:id="rId2"/>
              </a:rPr>
              <a:t>LearningApps</a:t>
            </a:r>
            <a:r>
              <a:rPr lang="ru-RU" dirty="0"/>
              <a:t> - сервис для создания игровых тренажёров на основе более чем 20 шаблонов. В сервисе можно создавать викторины, игру на сортировку картинок, заполнение пропусков, </a:t>
            </a:r>
            <a:r>
              <a:rPr lang="ru-RU" dirty="0" err="1"/>
              <a:t>видеовикторины</a:t>
            </a:r>
            <a:r>
              <a:rPr lang="ru-RU" dirty="0"/>
              <a:t>, кроссворды, игры со словами (Виселица), игру «Кто хочет стать миллионером», </a:t>
            </a:r>
            <a:r>
              <a:rPr lang="ru-RU" dirty="0" err="1"/>
              <a:t>пазлы</a:t>
            </a:r>
            <a:r>
              <a:rPr lang="ru-RU" dirty="0"/>
              <a:t>, игры на карте и многое другое. Создав задание, можно тут же опубликовать его или сохранить для личного пользования. Можно использовать готовые упражнения, созданные другими пользователями. Сервис русифицирован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learningapps.org/display?v=0iux724j</a:t>
            </a:r>
            <a:endParaRPr lang="ru-RU" dirty="0" smtClean="0"/>
          </a:p>
          <a:p>
            <a:r>
              <a:rPr lang="en-US" b="1" u="sng" dirty="0">
                <a:hlinkClick r:id="rId4"/>
              </a:rPr>
              <a:t>https://learningapps.org/display?v=p4dxsnqqa19</a:t>
            </a:r>
            <a:endParaRPr lang="ru-RU" dirty="0"/>
          </a:p>
        </p:txBody>
      </p:sp>
      <p:pic>
        <p:nvPicPr>
          <p:cNvPr id="1026" name="Picture 2" descr="https://thumbs.dreamstime.com/b/%D0%BA%D1%80%D0%BE%D1%81%D1%81%D0%B2%D0%BE%D1%80-4387539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11" y="2160692"/>
            <a:ext cx="3631844" cy="368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57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99245"/>
            <a:ext cx="7886699" cy="80134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0070C0"/>
                </a:solidFill>
              </a:rPr>
              <a:t>Презентации, </a:t>
            </a:r>
            <a:r>
              <a:rPr lang="ru-RU" sz="3200" b="1" dirty="0" smtClean="0">
                <a:solidFill>
                  <a:srgbClr val="0070C0"/>
                </a:solidFill>
              </a:rPr>
              <a:t>слайд-шоу и </a:t>
            </a:r>
            <a:r>
              <a:rPr lang="ru-RU" sz="3200" b="1" dirty="0">
                <a:solidFill>
                  <a:srgbClr val="0070C0"/>
                </a:solidFill>
              </a:rPr>
              <a:t>виртуальные выставки</a:t>
            </a: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953037"/>
            <a:ext cx="3886200" cy="5223926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Мы говорим «презентация» - подразумеваем </a:t>
            </a:r>
            <a:r>
              <a:rPr lang="ru-RU" dirty="0" err="1"/>
              <a:t>PowerPoint</a:t>
            </a:r>
            <a:r>
              <a:rPr lang="ru-RU" dirty="0"/>
              <a:t>. Но в то же время с каждым годом увеличивается число онлайн-сервисов для создания презентаций. Казалось бы, почему они появляются и развиваются, если практически все задачи можно решить с помощью </a:t>
            </a:r>
            <a:r>
              <a:rPr lang="ru-RU" dirty="0" err="1"/>
              <a:t>PowerPoint</a:t>
            </a:r>
            <a:r>
              <a:rPr lang="ru-RU" dirty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Преимущества онлайн-презентаций: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Возможности для коллективной работы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Доступность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Быстрота публикации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Бесконечное редактирование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Необычность</a:t>
            </a:r>
          </a:p>
          <a:p>
            <a:r>
              <a:rPr lang="ru-RU" b="1" dirty="0" err="1">
                <a:hlinkClick r:id="rId2"/>
              </a:rPr>
              <a:t>Prezi</a:t>
            </a:r>
            <a:r>
              <a:rPr lang="ru-RU" b="1" dirty="0"/>
              <a:t> </a:t>
            </a:r>
            <a:r>
              <a:rPr lang="ru-RU" dirty="0"/>
              <a:t>- сервис для создания «летающих» презентаций с неожиданными переходами и увеличением-уменьшением масштаба</a:t>
            </a:r>
            <a:r>
              <a:rPr lang="ru-RU" dirty="0" smtClean="0"/>
              <a:t>.</a:t>
            </a:r>
          </a:p>
          <a:p>
            <a:r>
              <a:rPr lang="en-US" dirty="0"/>
              <a:t>https://prezi.com/jb2ijfmvmtxc/presentation/?utm_campaign=share&amp;utm_medium=copy</a:t>
            </a:r>
            <a:endParaRPr lang="ru-RU" dirty="0" smtClean="0"/>
          </a:p>
          <a:p>
            <a:r>
              <a:rPr lang="ru-RU" b="1" dirty="0" err="1">
                <a:hlinkClick r:id="rId3"/>
              </a:rPr>
              <a:t>Canva</a:t>
            </a:r>
            <a:r>
              <a:rPr lang="ru-RU" dirty="0"/>
              <a:t> - несложный сервис, который позволяет создавать </a:t>
            </a:r>
            <a:r>
              <a:rPr lang="ru-RU" dirty="0" smtClean="0"/>
              <a:t>презентации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www.canva.com/design/DACc-FHxx9I/R8MykPa6UXFYAt4S_6Xz9Q/view?utm_content=DACc-FHxx9I&amp;utm_campaign=designshare&amp;utm_medium=link&amp;utm_source=sharebutton</a:t>
            </a:r>
            <a:endParaRPr lang="ru-RU" dirty="0" smtClean="0"/>
          </a:p>
          <a:p>
            <a:r>
              <a:rPr lang="ru-RU" b="1" dirty="0" err="1">
                <a:hlinkClick r:id="rId5"/>
              </a:rPr>
              <a:t>Beautiful</a:t>
            </a:r>
            <a:r>
              <a:rPr lang="ru-RU" b="1" dirty="0"/>
              <a:t> </a:t>
            </a:r>
            <a:r>
              <a:rPr lang="ru-RU" dirty="0"/>
              <a:t>- сервис для создания презентаций на основе </a:t>
            </a:r>
            <a:r>
              <a:rPr lang="ru-RU" dirty="0" smtClean="0"/>
              <a:t>фотографий</a:t>
            </a:r>
          </a:p>
          <a:p>
            <a:r>
              <a:rPr lang="en-US" dirty="0">
                <a:hlinkClick r:id="rId5"/>
              </a:rPr>
              <a:t>https://www.beautiful.ai/deck/-</a:t>
            </a:r>
            <a:r>
              <a:rPr lang="en-US" dirty="0" smtClean="0">
                <a:hlinkClick r:id="rId5"/>
              </a:rPr>
              <a:t>LEvUkEs1AxWW2Wwtz4Q/Laplandskij-zapovednik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953037"/>
            <a:ext cx="3886200" cy="522392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Слайд-шоу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Слайд-шоу</a:t>
            </a:r>
            <a:r>
              <a:rPr lang="ru-RU" dirty="0" smtClean="0"/>
              <a:t> </a:t>
            </a:r>
            <a:r>
              <a:rPr lang="ru-RU" dirty="0"/>
              <a:t>- это видео из фотографий с эффектными переходами между снимками, сопровождаемое музыкой. Это своеобразный видео рассказ на любую тему: отчет о мероприятии, выставка литературы, презентация проекта, учебное видео и многое </a:t>
            </a:r>
            <a:r>
              <a:rPr lang="ru-RU" dirty="0" smtClean="0"/>
              <a:t>другое…</a:t>
            </a:r>
          </a:p>
          <a:p>
            <a:r>
              <a:rPr lang="ru-RU" b="1" dirty="0" err="1">
                <a:hlinkClick r:id="rId6"/>
              </a:rPr>
              <a:t>Slides</a:t>
            </a:r>
            <a:r>
              <a:rPr lang="ru-RU" dirty="0"/>
              <a:t> - интересный англоязычный сервис для создания презентаций. Слайды можно не просто перелистывать слева направо, можно листать и сверху вниз, а можно сразу в двух направлениях. Виртуальная выставка получается за счет этого очень необычной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7"/>
              </a:rPr>
              <a:t>http://slides.com/b_bb/deck-3</a:t>
            </a:r>
            <a:r>
              <a:rPr lang="en-US" dirty="0" smtClean="0">
                <a:hlinkClick r:id="rId7"/>
              </a:rPr>
              <a:t>#/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Виртуальная </a:t>
            </a:r>
            <a:r>
              <a:rPr lang="ru-RU" b="1" dirty="0"/>
              <a:t>выставка</a:t>
            </a:r>
            <a:br>
              <a:rPr lang="ru-RU" b="1" dirty="0"/>
            </a:br>
            <a:r>
              <a:rPr lang="ru-RU" dirty="0" smtClean="0"/>
              <a:t>Традиционное </a:t>
            </a:r>
            <a:r>
              <a:rPr lang="ru-RU" dirty="0"/>
              <a:t>определение звучит так: "Виртуальная выставка – это публичная демонстрация в сети Интернет с помощью веб-технологий виртуальных образов специально подобранных и систематизированных произведений печати и других носителей информации".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hlinkClick r:id="rId8"/>
              </a:rPr>
              <a:t>LinoIt</a:t>
            </a:r>
            <a:r>
              <a:rPr lang="ru-RU" dirty="0">
                <a:hlinkClick r:id="rId8"/>
              </a:rPr>
              <a:t> </a:t>
            </a:r>
            <a:r>
              <a:rPr lang="ru-RU" dirty="0"/>
              <a:t>- простой сервис для создания виртуальной доски. Записи на доске размещаются с помощью цветных </a:t>
            </a:r>
            <a:r>
              <a:rPr lang="ru-RU" dirty="0" err="1"/>
              <a:t>стикеров</a:t>
            </a:r>
            <a:r>
              <a:rPr lang="ru-RU" dirty="0"/>
              <a:t>. Можно добавит текст, ссылку или изображение. Функция совместной работы даже без регистрации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9"/>
              </a:rPr>
              <a:t>http://linoit.com/users/ovsyankina_olya/canvases/</a:t>
            </a:r>
            <a:r>
              <a:rPr lang="ru-RU" dirty="0" smtClean="0">
                <a:hlinkClick r:id="rId9"/>
              </a:rPr>
              <a:t>Выставка%20рисунков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38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74245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Анимация и </a:t>
            </a:r>
            <a:r>
              <a:rPr lang="ru-RU" b="1" dirty="0" err="1" smtClean="0">
                <a:solidFill>
                  <a:srgbClr val="0070C0"/>
                </a:solidFill>
              </a:rPr>
              <a:t>скрайбинг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004552"/>
            <a:ext cx="3868340" cy="51515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анимация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403797"/>
            <a:ext cx="3868340" cy="478586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Анимированное видео</a:t>
            </a:r>
            <a:r>
              <a:rPr lang="ru-RU" sz="2400" dirty="0"/>
              <a:t> – это яркий, динамичный и необычный способ визуализировать информацию. Такая видеоинформация быстро запоминается и вызывает положительные эмоции</a:t>
            </a:r>
            <a:r>
              <a:rPr lang="ru-RU" sz="2400" dirty="0" smtClean="0"/>
              <a:t>.</a:t>
            </a:r>
          </a:p>
          <a:p>
            <a:r>
              <a:rPr lang="ru-RU" sz="2400" b="1" dirty="0" err="1">
                <a:hlinkClick r:id="rId2"/>
              </a:rPr>
              <a:t>Voki</a:t>
            </a:r>
            <a:r>
              <a:rPr lang="ru-RU" sz="2400" b="1" dirty="0"/>
              <a:t> </a:t>
            </a:r>
            <a:r>
              <a:rPr lang="ru-RU" sz="2400" dirty="0"/>
              <a:t>- </a:t>
            </a:r>
            <a:r>
              <a:rPr lang="ru-RU" sz="2400" dirty="0" err="1"/>
              <a:t>cервис</a:t>
            </a:r>
            <a:r>
              <a:rPr lang="ru-RU" sz="2400" dirty="0"/>
              <a:t> для создания анимированных </a:t>
            </a:r>
            <a:r>
              <a:rPr lang="ru-RU" sz="2400" dirty="0" err="1"/>
              <a:t>аватарок</a:t>
            </a:r>
            <a:r>
              <a:rPr lang="ru-RU" sz="2400" dirty="0"/>
              <a:t> с помощью библиотеки </a:t>
            </a:r>
            <a:r>
              <a:rPr lang="ru-RU" sz="2400" dirty="0" smtClean="0"/>
              <a:t>изображений</a:t>
            </a:r>
          </a:p>
          <a:p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www.voki.com/site/pickup?scid=15004574&amp;chsm=aada48417e158deec76aad9a4b151581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914400"/>
            <a:ext cx="3887391" cy="489397"/>
          </a:xfrm>
        </p:spPr>
        <p:txBody>
          <a:bodyPr>
            <a:normAutofit lnSpcReduction="10000"/>
          </a:bodyPr>
          <a:lstStyle/>
          <a:p>
            <a:r>
              <a:rPr lang="ru-RU" sz="3200" dirty="0" err="1" smtClean="0"/>
              <a:t>скрайбинг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1403797"/>
            <a:ext cx="3887391" cy="4785866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err="1" smtClean="0"/>
              <a:t>Скрайбинг</a:t>
            </a:r>
            <a:r>
              <a:rPr lang="ru-RU" sz="2400" dirty="0" smtClean="0"/>
              <a:t> - это рисование в кадре. Рука художника (</a:t>
            </a:r>
            <a:r>
              <a:rPr lang="ru-RU" sz="2400" dirty="0" err="1" smtClean="0"/>
              <a:t>скрайбера</a:t>
            </a:r>
            <a:r>
              <a:rPr lang="ru-RU" sz="2400" dirty="0" smtClean="0"/>
              <a:t>) рисует в кадре картинки, пиктограммы, схемы, диаграммы, записывает ключевые слова параллельно с текстом, звучащим за кадром.</a:t>
            </a:r>
          </a:p>
          <a:p>
            <a:r>
              <a:rPr lang="ru-RU" sz="2400" b="1" dirty="0" err="1" smtClean="0">
                <a:hlinkClick r:id="rId4"/>
              </a:rPr>
              <a:t>Biteable</a:t>
            </a:r>
            <a:r>
              <a:rPr lang="ru-RU" sz="2400" dirty="0" smtClean="0"/>
              <a:t> – это онлайн-сервис для создания анимированного видео любой тематики.</a:t>
            </a:r>
            <a:r>
              <a:rPr lang="en-US" sz="2400" dirty="0" smtClean="0">
                <a:hlinkClick r:id="rId5"/>
              </a:rPr>
              <a:t> </a:t>
            </a:r>
            <a:endParaRPr lang="ru-RU" sz="2400" dirty="0" smtClean="0">
              <a:hlinkClick r:id="rId5"/>
            </a:endParaRPr>
          </a:p>
          <a:p>
            <a:r>
              <a:rPr lang="en-US" sz="2400" dirty="0" smtClean="0">
                <a:hlinkClick r:id="rId5"/>
              </a:rPr>
              <a:t>https://biteable.com/watch/marketing-agency-ad-copy-2407125</a:t>
            </a:r>
            <a:endParaRPr lang="ru-RU" sz="2400" dirty="0" smtClean="0"/>
          </a:p>
          <a:p>
            <a:r>
              <a:rPr lang="en-US" sz="2400" dirty="0" smtClean="0">
                <a:hlinkClick r:id="rId6"/>
              </a:rPr>
              <a:t>https://biteable.com/watch/business-explainer-2-1614379/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0469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Творческих успехов!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Спасибо за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внимание!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866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</TotalTime>
  <Words>156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Aharoni</vt:lpstr>
      <vt:lpstr>Arial</vt:lpstr>
      <vt:lpstr>Calibri</vt:lpstr>
      <vt:lpstr>Franklin Gothic Heavy</vt:lpstr>
      <vt:lpstr>Office Theme</vt:lpstr>
      <vt:lpstr>Презентация PowerPoint</vt:lpstr>
      <vt:lpstr>                   О чём и для кого эти технологии? - Данные технологии могут быть интересны библиотекарям, педагогам, воспитателям  с различным уровнем подготовки, в том числе только начинающим осваивать информационные технологии. - Вы познакомитесь с онлайн-инструментами для создания учебного медиаконтента, которые позволяют визуализировать информацию, представлять её ярко, интересно, образно и, главное, доступно для восприятия. - Появится возможность  научиться создавать с помощью сервисов web 2.0 различные учебные медиапродукты, направленные на продвижение образовательной деятельности. - создание информационных продуктов в различных жанрах: ленту времени, виртуальную экскурсию, виртуальную выставку, электронную игру, анимированный видеоролик, инфографику, медиапубликацию.          </vt:lpstr>
      <vt:lpstr>Ленты времени</vt:lpstr>
      <vt:lpstr>Виртуальные экскурсии</vt:lpstr>
      <vt:lpstr>Электронные игры и викторины </vt:lpstr>
      <vt:lpstr>Презентации, слайд-шоу и виртуальные выставки </vt:lpstr>
      <vt:lpstr>Анимация и скрайбинг</vt:lpstr>
      <vt:lpstr>Творческих успехов!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Александр</cp:lastModifiedBy>
  <cp:revision>144</cp:revision>
  <dcterms:created xsi:type="dcterms:W3CDTF">2016-11-18T14:12:19Z</dcterms:created>
  <dcterms:modified xsi:type="dcterms:W3CDTF">2020-03-22T18:52:17Z</dcterms:modified>
</cp:coreProperties>
</file>