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8" r:id="rId6"/>
    <p:sldId id="280" r:id="rId7"/>
    <p:sldId id="263" r:id="rId8"/>
    <p:sldId id="264" r:id="rId9"/>
    <p:sldId id="265" r:id="rId10"/>
    <p:sldId id="268" r:id="rId11"/>
    <p:sldId id="274" r:id="rId12"/>
    <p:sldId id="276" r:id="rId13"/>
    <p:sldId id="281" r:id="rId14"/>
    <p:sldId id="292" r:id="rId15"/>
    <p:sldId id="287" r:id="rId16"/>
    <p:sldId id="293" r:id="rId17"/>
    <p:sldId id="294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90" r:id="rId27"/>
    <p:sldId id="291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94660"/>
  </p:normalViewPr>
  <p:slideViewPr>
    <p:cSldViewPr>
      <p:cViewPr varScale="1">
        <p:scale>
          <a:sx n="110" d="100"/>
          <a:sy n="110" d="100"/>
        </p:scale>
        <p:origin x="-21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afaraleeva-yuliya-urazmuhametovna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histrf.ru/lichnosti/biografii/p/fiodor-alieksieievi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08912" cy="3672407"/>
          </a:xfrm>
        </p:spPr>
        <p:txBody>
          <a:bodyPr/>
          <a:lstStyle/>
          <a:p>
            <a:r>
              <a:rPr lang="ru-RU" sz="5400" dirty="0" smtClean="0">
                <a:solidFill>
                  <a:prstClr val="black"/>
                </a:solidFill>
              </a:rPr>
              <a:t>Искусство </a:t>
            </a:r>
            <a:r>
              <a:rPr lang="en-US" sz="6000" b="1" dirty="0" smtClean="0">
                <a:solidFill>
                  <a:prstClr val="black"/>
                </a:solidFill>
                <a:latin typeface="Calibri"/>
                <a:cs typeface="Calibri"/>
              </a:rPr>
              <a:t>XVII</a:t>
            </a:r>
            <a:r>
              <a:rPr lang="ru-RU" sz="6000" b="1" dirty="0" smtClean="0">
                <a:solidFill>
                  <a:prstClr val="black"/>
                </a:solidFill>
                <a:latin typeface="Calibri"/>
                <a:cs typeface="Calibri"/>
              </a:rPr>
              <a:t> века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8291264" cy="1709936"/>
          </a:xfrm>
        </p:spPr>
        <p:txBody>
          <a:bodyPr>
            <a:normAutofit fontScale="85000" lnSpcReduction="10000"/>
          </a:bodyPr>
          <a:lstStyle/>
          <a:p>
            <a:r>
              <a:rPr lang="ru-RU" sz="6900" dirty="0">
                <a:solidFill>
                  <a:schemeClr val="tx1"/>
                </a:solidFill>
              </a:rPr>
              <a:t>7</a:t>
            </a:r>
            <a:r>
              <a:rPr lang="ru-RU" sz="6900" dirty="0" smtClean="0">
                <a:solidFill>
                  <a:schemeClr val="tx1"/>
                </a:solidFill>
              </a:rPr>
              <a:t> 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4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Наследники </a:t>
            </a:r>
            <a:r>
              <a:rPr lang="ru-RU" sz="3200" dirty="0" err="1">
                <a:solidFill>
                  <a:srgbClr val="D1282E"/>
                </a:solidFill>
              </a:rPr>
              <a:t>алексея</a:t>
            </a:r>
            <a:r>
              <a:rPr lang="ru-RU" sz="3200" dirty="0">
                <a:solidFill>
                  <a:srgbClr val="D1282E"/>
                </a:solidFill>
              </a:rPr>
              <a:t> михайловича</a:t>
            </a: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 </a:t>
            </a:r>
            <a:br>
              <a:rPr lang="ru-RU" sz="14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События 1682 года.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352928" cy="518457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Следующий  сын Алексея Михайловича, </a:t>
            </a:r>
            <a:r>
              <a:rPr lang="ru-RU" u="sng" dirty="0" smtClean="0">
                <a:solidFill>
                  <a:srgbClr val="FF0000"/>
                </a:solidFill>
              </a:rPr>
              <a:t>Иван Алексеевич</a:t>
            </a:r>
            <a:r>
              <a:rPr lang="ru-RU" dirty="0" smtClean="0"/>
              <a:t>, способностями государственного деятеля не обладал. </a:t>
            </a:r>
          </a:p>
          <a:p>
            <a:pPr algn="just"/>
            <a:r>
              <a:rPr lang="ru-RU" dirty="0" smtClean="0"/>
              <a:t>Совсем другим был младший брат Фёдора и Ивана – десятилетний </a:t>
            </a:r>
            <a:r>
              <a:rPr lang="ru-RU" u="sng" dirty="0" smtClean="0">
                <a:solidFill>
                  <a:srgbClr val="FF0000"/>
                </a:solidFill>
              </a:rPr>
              <a:t>Пётр Алексеевич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После смерти Фёдора Алексеевича Боярская дума провозгласила царём не Ивана, а Петра.</a:t>
            </a:r>
          </a:p>
          <a:p>
            <a:pPr algn="just"/>
            <a:r>
              <a:rPr lang="ru-RU" dirty="0" smtClean="0"/>
              <a:t>Но с этим не могла смириться честолюбивая сестра Ивана и Петра – царевна Софья Алексеевна. Для осуществления своих замыслов Софья использовала московских стрельцов, недовольных произволом начальников. Первый Стрелецкий бунт закончился победой Софьи. Ивана провозгласили первым, старшим, царём, Петра – вторым, а Софью правительницей государства при болезненном Иване и малолетнем Петре.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424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D1282E"/>
                </a:solidFill>
              </a:rPr>
              <a:t>Наследники </a:t>
            </a:r>
            <a:r>
              <a:rPr lang="ru-RU" dirty="0" err="1">
                <a:solidFill>
                  <a:srgbClr val="D1282E"/>
                </a:solidFill>
              </a:rPr>
              <a:t>алексея</a:t>
            </a:r>
            <a:r>
              <a:rPr lang="ru-RU" dirty="0">
                <a:solidFill>
                  <a:srgbClr val="D1282E"/>
                </a:solidFill>
              </a:rPr>
              <a:t> михайловича</a:t>
            </a: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 </a:t>
            </a:r>
            <a:br>
              <a:rPr lang="ru-RU" sz="16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556792"/>
            <a:ext cx="7704856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000000"/>
                </a:solidFill>
              </a:rPr>
              <a:t>Задание </a:t>
            </a:r>
            <a:r>
              <a:rPr lang="ru-RU" sz="1500" b="1" dirty="0" smtClean="0">
                <a:solidFill>
                  <a:srgbClr val="000000"/>
                </a:solidFill>
              </a:rPr>
              <a:t>№1  </a:t>
            </a:r>
            <a:r>
              <a:rPr lang="ru-RU" sz="15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</a:t>
            </a:r>
            <a:r>
              <a:rPr lang="ru-RU" sz="1500" b="1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redir=1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7620000" cy="3921299"/>
          </a:xfrm>
        </p:spPr>
        <p:txBody>
          <a:bodyPr>
            <a:norm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Используя знание исторических фактов, объясните, почему полная отмена местничества имела большое значение (важные последствия) в истории нашей страны.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874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Наследники </a:t>
            </a:r>
            <a:r>
              <a:rPr lang="ru-RU" sz="3200" dirty="0" err="1">
                <a:solidFill>
                  <a:srgbClr val="D1282E"/>
                </a:solidFill>
              </a:rPr>
              <a:t>алексея</a:t>
            </a:r>
            <a:r>
              <a:rPr lang="ru-RU" sz="3200" dirty="0">
                <a:solidFill>
                  <a:srgbClr val="D1282E"/>
                </a:solidFill>
              </a:rPr>
              <a:t> михайловича</a:t>
            </a: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 </a:t>
            </a:r>
            <a:br>
              <a:rPr lang="ru-RU" sz="14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№4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</a:t>
            </a: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redir=1</a:t>
            </a:r>
            <a:endParaRPr lang="ru-RU" sz="15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sz="15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Прочтите отрывок из исторического источника и выполните задание.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«Главным представителем этой партии была... ученица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Симеона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Полоцкого, личность, безусловно, умная и энергичная, которой душно было в тесной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полумонашеской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обстановке, окружавшей московских царевен; образование расширило её умственный кругозор, выработало в ней широкие запросы жизни, а отсутствие стесняющего внешнего авторитета родительской власти позволило... искать ответы на эти вопросы вне терема. Она тесной сердечной связью сблизилась с замечательнейшей личностью того времени, князем В. В. Голицыным, и вмешивалась в общественную жизнь. Кровными узами привязанная к дворцовой партии Милославских... прониклась её интересами. Как сильная и страстная натура, она лучше и сильнее всех чувствовала эти интересы и стала руководительницей этой партии».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имя и отчество исторической личности, которой дается характеристика в источнике.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век, к которому относится ее активная политическая деятельность.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378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100" b="1" cap="none" spc="0" dirty="0">
                <a:solidFill>
                  <a:srgbClr val="FF0000"/>
                </a:solidFill>
                <a:ea typeface="+mn-ea"/>
                <a:cs typeface="+mn-cs"/>
              </a:rPr>
              <a:t>Освоение Сибири и Дальнего Востока в </a:t>
            </a:r>
            <a:r>
              <a:rPr lang="en-US" sz="2100" b="1" cap="none" spc="0" dirty="0">
                <a:solidFill>
                  <a:srgbClr val="FF0000"/>
                </a:solidFill>
                <a:ea typeface="+mn-ea"/>
                <a:cs typeface="Calibri"/>
              </a:rPr>
              <a:t>XVII</a:t>
            </a:r>
            <a:r>
              <a:rPr lang="ru-RU" sz="2100" b="1" cap="none" spc="0" dirty="0">
                <a:solidFill>
                  <a:srgbClr val="FF0000"/>
                </a:solidFill>
                <a:ea typeface="+mn-ea"/>
                <a:cs typeface="Calibri"/>
              </a:rPr>
              <a:t> </a:t>
            </a:r>
            <a:r>
              <a:rPr lang="ru-RU" sz="2100" b="1" cap="none" spc="0" dirty="0" smtClean="0">
                <a:solidFill>
                  <a:srgbClr val="FF0000"/>
                </a:solidFill>
                <a:ea typeface="+mn-ea"/>
                <a:cs typeface="Calibri"/>
              </a:rPr>
              <a:t>веке</a:t>
            </a:r>
            <a:br>
              <a:rPr lang="ru-RU" sz="2100" b="1" cap="none" spc="0" dirty="0" smtClean="0">
                <a:solidFill>
                  <a:srgbClr val="FF0000"/>
                </a:solidFill>
                <a:ea typeface="+mn-ea"/>
                <a:cs typeface="Calibri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Народы 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Сибири и Дальнего </a:t>
            </a: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Востока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91264" cy="4772744"/>
          </a:xfrm>
        </p:spPr>
        <p:txBody>
          <a:bodyPr/>
          <a:lstStyle/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Просторы Сибири и Дальнего Востока раскинулись </a:t>
            </a:r>
            <a:r>
              <a:rPr lang="ru-RU" sz="1900" dirty="0" smtClean="0">
                <a:solidFill>
                  <a:srgbClr val="FF0000"/>
                </a:solidFill>
              </a:rPr>
              <a:t>от Урала до Тихого океана</a:t>
            </a:r>
            <a:r>
              <a:rPr lang="ru-RU" sz="1900" dirty="0" smtClean="0">
                <a:solidFill>
                  <a:srgbClr val="000000"/>
                </a:solidFill>
              </a:rPr>
              <a:t>. Здесь жило немало разных племён, но </a:t>
            </a:r>
            <a:r>
              <a:rPr lang="ru-RU" sz="1900" dirty="0" smtClean="0">
                <a:solidFill>
                  <a:srgbClr val="FF0000"/>
                </a:solidFill>
              </a:rPr>
              <a:t>численность населения была невысокой</a:t>
            </a:r>
            <a:r>
              <a:rPr lang="ru-RU" sz="1900" dirty="0" smtClean="0">
                <a:solidFill>
                  <a:srgbClr val="000000"/>
                </a:solidFill>
              </a:rPr>
              <a:t>. </a:t>
            </a:r>
            <a:r>
              <a:rPr lang="ru-RU" sz="1900" dirty="0" smtClean="0">
                <a:solidFill>
                  <a:srgbClr val="FF0000"/>
                </a:solidFill>
              </a:rPr>
              <a:t>Суровые климатические условия</a:t>
            </a:r>
            <a:r>
              <a:rPr lang="ru-RU" sz="1900" dirty="0" smtClean="0">
                <a:solidFill>
                  <a:srgbClr val="000000"/>
                </a:solidFill>
              </a:rPr>
              <a:t> мешали освоению этого края. Огромные пространства занимала </a:t>
            </a:r>
            <a:r>
              <a:rPr lang="ru-RU" sz="1900" dirty="0" smtClean="0">
                <a:solidFill>
                  <a:srgbClr val="FF0000"/>
                </a:solidFill>
              </a:rPr>
              <a:t>непроходимая тайга</a:t>
            </a:r>
            <a:r>
              <a:rPr lang="ru-RU" sz="1900" dirty="0" smtClean="0">
                <a:solidFill>
                  <a:srgbClr val="000000"/>
                </a:solidFill>
              </a:rPr>
              <a:t>. К северу от неё тянулись </a:t>
            </a:r>
            <a:r>
              <a:rPr lang="ru-RU" sz="1900" dirty="0" smtClean="0">
                <a:solidFill>
                  <a:srgbClr val="FF0000"/>
                </a:solidFill>
              </a:rPr>
              <a:t>пустынная тундра</a:t>
            </a:r>
            <a:r>
              <a:rPr lang="ru-RU" sz="1900" dirty="0" smtClean="0">
                <a:solidFill>
                  <a:srgbClr val="000000"/>
                </a:solidFill>
              </a:rPr>
              <a:t>. Только на юге Сибири начиналась лесостепь. </a:t>
            </a:r>
            <a:r>
              <a:rPr lang="ru-RU" sz="1900" dirty="0" smtClean="0">
                <a:solidFill>
                  <a:srgbClr val="FF0000"/>
                </a:solidFill>
              </a:rPr>
              <a:t>Сильные морозы</a:t>
            </a:r>
            <a:r>
              <a:rPr lang="ru-RU" sz="1900" dirty="0" smtClean="0">
                <a:solidFill>
                  <a:srgbClr val="000000"/>
                </a:solidFill>
              </a:rPr>
              <a:t>, топкие болота и лесная глухомань делали </a:t>
            </a:r>
            <a:r>
              <a:rPr lang="ru-RU" sz="1900" dirty="0" smtClean="0">
                <a:solidFill>
                  <a:srgbClr val="FF0000"/>
                </a:solidFill>
              </a:rPr>
              <a:t>жизнь людей тяжёлой</a:t>
            </a:r>
            <a:r>
              <a:rPr lang="ru-RU" sz="1900" dirty="0" smtClean="0">
                <a:solidFill>
                  <a:srgbClr val="000000"/>
                </a:solidFill>
              </a:rPr>
              <a:t>. В национальном отношении местное население Сибири отличалось большой пестротой. </a:t>
            </a:r>
            <a:r>
              <a:rPr lang="ru-RU" sz="1900" dirty="0" smtClean="0">
                <a:solidFill>
                  <a:srgbClr val="FF0000"/>
                </a:solidFill>
              </a:rPr>
              <a:t>Здесь жили народы</a:t>
            </a:r>
            <a:r>
              <a:rPr lang="ru-RU" sz="1900" dirty="0" smtClean="0">
                <a:solidFill>
                  <a:srgbClr val="000000"/>
                </a:solidFill>
              </a:rPr>
              <a:t>, говорившие на разных языках – финно-угорских, тюркских, монгольских, и из других языковых семей.</a:t>
            </a:r>
          </a:p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Например по реке Оби </a:t>
            </a:r>
            <a:r>
              <a:rPr lang="ru-RU" sz="1900" dirty="0" smtClean="0">
                <a:solidFill>
                  <a:srgbClr val="FF0000"/>
                </a:solidFill>
              </a:rPr>
              <a:t>жили ханты и манси</a:t>
            </a:r>
            <a:r>
              <a:rPr lang="ru-RU" sz="1900" dirty="0" smtClean="0">
                <a:solidFill>
                  <a:srgbClr val="000000"/>
                </a:solidFill>
              </a:rPr>
              <a:t>. Это коренные народы нашей Югорской земли.</a:t>
            </a:r>
          </a:p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Далее, я Вам предлагаю ознакомиться фрагментами исследовательской работе о хозяйстве ханты и манси. </a:t>
            </a:r>
            <a:endParaRPr lang="ru-RU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07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100" b="1" cap="none" spc="0" dirty="0">
                <a:solidFill>
                  <a:srgbClr val="FF0000"/>
                </a:solidFill>
              </a:rPr>
              <a:t>Освоение Сибири и Дальнего Востока в </a:t>
            </a:r>
            <a:r>
              <a:rPr lang="en-US" sz="2100" b="1" cap="none" spc="0" dirty="0">
                <a:solidFill>
                  <a:srgbClr val="FF0000"/>
                </a:solidFill>
                <a:cs typeface="Calibri"/>
              </a:rPr>
              <a:t>XVII</a:t>
            </a:r>
            <a:r>
              <a:rPr lang="ru-RU" sz="2100" b="1" cap="none" spc="0" dirty="0">
                <a:solidFill>
                  <a:srgbClr val="FF0000"/>
                </a:solidFill>
                <a:cs typeface="Calibri"/>
              </a:rPr>
              <a:t> веке</a:t>
            </a:r>
            <a:br>
              <a:rPr lang="ru-RU" sz="2100" b="1" cap="none" spc="0" dirty="0">
                <a:solidFill>
                  <a:srgbClr val="FF0000"/>
                </a:solidFill>
                <a:cs typeface="Calibri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49" y="2132856"/>
            <a:ext cx="7059901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656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Изучение нового </a:t>
            </a:r>
            <a:r>
              <a:rPr lang="ru-RU" dirty="0" smtClean="0">
                <a:solidFill>
                  <a:srgbClr val="D1282E"/>
                </a:solidFill>
              </a:rPr>
              <a:t>материала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Грамотность и просвещение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496855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Развитие России требовало грамотных и знающих людей. Грамотность стала залогом успеха и в хозяйственной жизни, и на государевой службе.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Развивалось книгопечатание</a:t>
            </a:r>
            <a:r>
              <a:rPr lang="ru-RU" dirty="0" smtClean="0"/>
              <a:t>. Печатный двор в Москве выпускал книги сотнями. В то же время не прерывались традиция рукописной книги.</a:t>
            </a:r>
          </a:p>
          <a:p>
            <a:pPr algn="just"/>
            <a:r>
              <a:rPr lang="ru-RU" dirty="0" smtClean="0"/>
              <a:t>Как обучали в то время письму? Существовали </a:t>
            </a:r>
            <a:r>
              <a:rPr lang="ru-RU" dirty="0" smtClean="0">
                <a:solidFill>
                  <a:srgbClr val="FF0000"/>
                </a:solidFill>
              </a:rPr>
              <a:t>азбуковники (буквари</a:t>
            </a:r>
            <a:r>
              <a:rPr lang="ru-RU" dirty="0" smtClean="0"/>
              <a:t>). Один из первых печатных букварей увидел свет </a:t>
            </a:r>
            <a:r>
              <a:rPr lang="ru-RU" dirty="0" smtClean="0">
                <a:solidFill>
                  <a:srgbClr val="FF0000"/>
                </a:solidFill>
              </a:rPr>
              <a:t>в 1634 году</a:t>
            </a:r>
            <a:r>
              <a:rPr lang="ru-RU" dirty="0" smtClean="0"/>
              <a:t>. Его составил </a:t>
            </a:r>
            <a:r>
              <a:rPr lang="ru-RU" dirty="0" smtClean="0">
                <a:solidFill>
                  <a:srgbClr val="FF0000"/>
                </a:solidFill>
              </a:rPr>
              <a:t>Василий Бурцов.</a:t>
            </a:r>
          </a:p>
          <a:p>
            <a:pPr algn="just"/>
            <a:r>
              <a:rPr lang="ru-RU" dirty="0" smtClean="0"/>
              <a:t>Роскошный букварь составил в конце 17 века монах </a:t>
            </a:r>
            <a:r>
              <a:rPr lang="ru-RU" dirty="0" err="1" smtClean="0">
                <a:solidFill>
                  <a:srgbClr val="FF0000"/>
                </a:solidFill>
              </a:rPr>
              <a:t>Карион</a:t>
            </a:r>
            <a:r>
              <a:rPr lang="ru-RU" dirty="0" smtClean="0">
                <a:solidFill>
                  <a:srgbClr val="FF0000"/>
                </a:solidFill>
              </a:rPr>
              <a:t> Истомин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Более высокий уровень овладения грамотой </a:t>
            </a:r>
            <a:r>
              <a:rPr lang="ru-RU" dirty="0" smtClean="0">
                <a:solidFill>
                  <a:srgbClr val="FF0000"/>
                </a:solidFill>
              </a:rPr>
              <a:t>давали грамматики</a:t>
            </a:r>
            <a:r>
              <a:rPr lang="ru-RU" dirty="0" smtClean="0"/>
              <a:t>. В </a:t>
            </a:r>
            <a:r>
              <a:rPr lang="en-US" dirty="0" smtClean="0">
                <a:latin typeface="Calibri"/>
                <a:cs typeface="Calibri"/>
              </a:rPr>
              <a:t>XVII</a:t>
            </a:r>
            <a:r>
              <a:rPr lang="ru-RU" dirty="0" smtClean="0">
                <a:latin typeface="Calibri"/>
                <a:cs typeface="Calibri"/>
              </a:rPr>
              <a:t> веке очень популярной была </a:t>
            </a:r>
            <a:r>
              <a:rPr lang="ru-RU" dirty="0" smtClean="0">
                <a:solidFill>
                  <a:srgbClr val="FF0000"/>
                </a:solidFill>
                <a:latin typeface="Calibri"/>
                <a:cs typeface="Calibri"/>
              </a:rPr>
              <a:t>«Грамматика» </a:t>
            </a:r>
            <a:r>
              <a:rPr lang="ru-RU" dirty="0" smtClean="0">
                <a:latin typeface="Calibri"/>
                <a:cs typeface="Calibri"/>
              </a:rPr>
              <a:t>украинского учёного монаха </a:t>
            </a:r>
            <a:r>
              <a:rPr lang="ru-RU" dirty="0" err="1" smtClean="0">
                <a:latin typeface="Calibri"/>
                <a:cs typeface="Calibri"/>
              </a:rPr>
              <a:t>Мелетия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Calibri"/>
                <a:cs typeface="Calibri"/>
              </a:rPr>
              <a:t>Смотрицкого</a:t>
            </a:r>
            <a:r>
              <a:rPr lang="ru-RU" dirty="0" smtClean="0">
                <a:solidFill>
                  <a:srgbClr val="FF0000"/>
                </a:solidFill>
                <a:latin typeface="Calibri"/>
                <a:cs typeface="Calibri"/>
              </a:rPr>
              <a:t>.</a:t>
            </a:r>
          </a:p>
          <a:p>
            <a:pPr algn="just"/>
            <a:r>
              <a:rPr lang="ru-RU" u="sng" dirty="0" smtClean="0">
                <a:latin typeface="Calibri"/>
                <a:cs typeface="Calibri"/>
              </a:rPr>
              <a:t>Обучение в основном было домашним</a:t>
            </a:r>
            <a:r>
              <a:rPr lang="ru-RU" dirty="0" smtClean="0">
                <a:latin typeface="Calibri"/>
                <a:cs typeface="Calibri"/>
              </a:rPr>
              <a:t>.</a:t>
            </a:r>
          </a:p>
          <a:p>
            <a:pPr algn="just"/>
            <a:r>
              <a:rPr lang="ru-RU" dirty="0" smtClean="0">
                <a:latin typeface="Calibri"/>
                <a:cs typeface="Calibri"/>
              </a:rPr>
              <a:t>В 1687 году учёные греки братья </a:t>
            </a:r>
            <a:r>
              <a:rPr lang="ru-RU" dirty="0" err="1" smtClean="0">
                <a:latin typeface="Calibri"/>
                <a:cs typeface="Calibri"/>
              </a:rPr>
              <a:t>Софроний</a:t>
            </a:r>
            <a:r>
              <a:rPr lang="ru-RU" dirty="0" smtClean="0">
                <a:latin typeface="Calibri"/>
                <a:cs typeface="Calibri"/>
              </a:rPr>
              <a:t> и </a:t>
            </a:r>
            <a:r>
              <a:rPr lang="ru-RU" dirty="0" err="1" smtClean="0">
                <a:latin typeface="Calibri"/>
                <a:cs typeface="Calibri"/>
              </a:rPr>
              <a:t>Иоанникий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Лихуды</a:t>
            </a:r>
            <a:r>
              <a:rPr lang="ru-RU" dirty="0" smtClean="0">
                <a:latin typeface="Calibri"/>
                <a:cs typeface="Calibri"/>
              </a:rPr>
              <a:t>, окончившие университет в Италии, организовали </a:t>
            </a:r>
            <a:r>
              <a:rPr lang="ru-RU" dirty="0" smtClean="0">
                <a:solidFill>
                  <a:srgbClr val="FF0000"/>
                </a:solidFill>
                <a:latin typeface="Calibri"/>
                <a:cs typeface="Calibri"/>
              </a:rPr>
              <a:t>Славяно-греко-латинское училище</a:t>
            </a:r>
            <a:r>
              <a:rPr lang="ru-RU" dirty="0" smtClean="0">
                <a:latin typeface="Calibri"/>
                <a:cs typeface="Calibri"/>
              </a:rPr>
              <a:t>. Позже оно стало Академией.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124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635080" cy="13716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 smtClean="0">
                <a:solidFill>
                  <a:srgbClr val="D1282E"/>
                </a:solidFill>
              </a:rPr>
              <a:t>Просвещение, литература и театр в 17 в.</a:t>
            </a: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496944" cy="49167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Литература обогатилась многим замечательными произведениями.</a:t>
            </a:r>
          </a:p>
          <a:p>
            <a:pPr algn="just"/>
            <a:r>
              <a:rPr lang="ru-RU" dirty="0" smtClean="0"/>
              <a:t>Целому ряду таких произведений дали жизнь события Смуты. Так, в </a:t>
            </a:r>
            <a:r>
              <a:rPr lang="ru-RU" dirty="0" smtClean="0">
                <a:solidFill>
                  <a:srgbClr val="FF0000"/>
                </a:solidFill>
              </a:rPr>
              <a:t>«Сказании»   монаха Авраамия Палицына </a:t>
            </a:r>
            <a:r>
              <a:rPr lang="ru-RU" dirty="0" smtClean="0"/>
              <a:t>описана осада поляками Троице-Сергиева монастыря.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«Повесть об Азовском осадном сидении» </a:t>
            </a:r>
            <a:r>
              <a:rPr lang="ru-RU" dirty="0" smtClean="0"/>
              <a:t>была написана в начале 1640-х годов. Она рассказывает о взятии казаками Азова.</a:t>
            </a:r>
          </a:p>
          <a:p>
            <a:pPr algn="just"/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«Повести о Шемякином суде» </a:t>
            </a:r>
            <a:r>
              <a:rPr lang="ru-RU" dirty="0" smtClean="0"/>
              <a:t>обличаются мздоимство и корыстолюбие.</a:t>
            </a:r>
          </a:p>
          <a:p>
            <a:pPr algn="just"/>
            <a:r>
              <a:rPr lang="ru-RU" dirty="0" smtClean="0"/>
              <a:t>Ещё более острой пародией на судебные порядки стала </a:t>
            </a:r>
            <a:r>
              <a:rPr lang="ru-RU" dirty="0" smtClean="0">
                <a:solidFill>
                  <a:srgbClr val="FF0000"/>
                </a:solidFill>
              </a:rPr>
              <a:t>«Повесть о Ерше </a:t>
            </a:r>
            <a:r>
              <a:rPr lang="ru-RU" dirty="0" err="1" smtClean="0">
                <a:solidFill>
                  <a:srgbClr val="FF0000"/>
                </a:solidFill>
              </a:rPr>
              <a:t>Ершовиче</a:t>
            </a:r>
            <a:r>
              <a:rPr lang="ru-RU" dirty="0" smtClean="0"/>
              <a:t>»</a:t>
            </a:r>
          </a:p>
          <a:p>
            <a:pPr algn="just"/>
            <a:r>
              <a:rPr lang="ru-RU" dirty="0" smtClean="0"/>
              <a:t>17 век отмечен началом </a:t>
            </a:r>
            <a:r>
              <a:rPr lang="ru-RU" dirty="0" smtClean="0">
                <a:solidFill>
                  <a:srgbClr val="FF0000"/>
                </a:solidFill>
              </a:rPr>
              <a:t>русской поэзии</a:t>
            </a:r>
            <a:r>
              <a:rPr lang="ru-RU" dirty="0" smtClean="0"/>
              <a:t>. Крупным мастером стихосложения был </a:t>
            </a:r>
            <a:r>
              <a:rPr lang="ru-RU" dirty="0" err="1" smtClean="0">
                <a:solidFill>
                  <a:srgbClr val="FF0000"/>
                </a:solidFill>
              </a:rPr>
              <a:t>Симеон</a:t>
            </a:r>
            <a:r>
              <a:rPr lang="ru-RU" dirty="0" smtClean="0">
                <a:solidFill>
                  <a:srgbClr val="FF0000"/>
                </a:solidFill>
              </a:rPr>
              <a:t> Полоцкий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Во второй половине 17 века в Киеве создан «Синопсис», авторство которого приписывается архимандриту Киево-Печерского монастыря Иннокентию </a:t>
            </a:r>
            <a:r>
              <a:rPr lang="ru-RU" dirty="0" err="1" smtClean="0"/>
              <a:t>Гизелю</a:t>
            </a:r>
            <a:r>
              <a:rPr lang="ru-RU" dirty="0" smtClean="0"/>
              <a:t>. Об истории славянского народа и Руси.</a:t>
            </a:r>
          </a:p>
          <a:p>
            <a:pPr algn="just"/>
            <a:r>
              <a:rPr lang="ru-RU" u="sng" dirty="0" smtClean="0"/>
              <a:t>Первая русская газета «Куранты» была рукописной.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468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900" dirty="0">
                <a:solidFill>
                  <a:srgbClr val="D1282E"/>
                </a:solidFill>
              </a:rPr>
              <a:t>Просвещение, литература и театр в 17 в.</a:t>
            </a: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3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2900" dirty="0">
                <a:solidFill>
                  <a:srgbClr val="D1282E"/>
                </a:solidFill>
              </a:rPr>
              <a:t/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Театр</a:t>
            </a:r>
            <a:endParaRPr lang="ru-RU" sz="1900" b="1" cap="none" spc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Своим рождением русский театр обязан царю Алексею Михайловичу. Пастор из Немецкой слободы Иоганн Грегори организовал театральную школу, где обучал и русских.</a:t>
            </a:r>
          </a:p>
          <a:p>
            <a:r>
              <a:rPr lang="ru-RU" dirty="0" smtClean="0"/>
              <a:t>При Алексее Михайловиче был поставлен и первый  в России балет.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66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D1282E"/>
                </a:solidFill>
              </a:rPr>
              <a:t>Просвещение, литература и театр в 17 в.</a:t>
            </a: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3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3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5"/>
          <a:stretch/>
        </p:blipFill>
        <p:spPr bwMode="auto">
          <a:xfrm>
            <a:off x="1290224" y="1844824"/>
            <a:ext cx="5953951" cy="34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626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D1282E"/>
                </a:solidFill>
              </a:rPr>
              <a:t>Просвещение, литература и театр в 17 в.</a:t>
            </a: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3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3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3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6410531" cy="3607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78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248" cy="4844752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Повторение ранее изученного материала</a:t>
            </a:r>
          </a:p>
          <a:p>
            <a:r>
              <a:rPr lang="ru-RU" dirty="0" smtClean="0"/>
              <a:t>А) Правление Михаила Фёдоровича (1613-1645)(повторение + задание).</a:t>
            </a:r>
          </a:p>
          <a:p>
            <a:pPr lvl="0"/>
            <a:r>
              <a:rPr lang="ru-RU" dirty="0" smtClean="0"/>
              <a:t>Б) Правление Алексея Михайловича (1645-1676) </a:t>
            </a:r>
            <a:r>
              <a:rPr lang="ru-RU" dirty="0" smtClean="0">
                <a:solidFill>
                  <a:srgbClr val="000000"/>
                </a:solidFill>
              </a:rPr>
              <a:t>(повторение </a:t>
            </a:r>
            <a:r>
              <a:rPr lang="ru-RU" dirty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).</a:t>
            </a:r>
            <a:endParaRPr lang="ru-RU" dirty="0" smtClean="0"/>
          </a:p>
          <a:p>
            <a:pPr lvl="0"/>
            <a:r>
              <a:rPr lang="ru-RU" dirty="0" smtClean="0"/>
              <a:t>В) </a:t>
            </a:r>
            <a:r>
              <a:rPr lang="ru-RU" dirty="0" smtClean="0">
                <a:solidFill>
                  <a:srgbClr val="000000"/>
                </a:solidFill>
              </a:rPr>
              <a:t>Россия в </a:t>
            </a:r>
            <a:r>
              <a:rPr lang="en-US" dirty="0" smtClean="0">
                <a:solidFill>
                  <a:srgbClr val="000000"/>
                </a:solidFill>
              </a:rPr>
              <a:t>XVII</a:t>
            </a:r>
            <a:r>
              <a:rPr lang="ru-RU" dirty="0" smtClean="0">
                <a:solidFill>
                  <a:srgbClr val="000000"/>
                </a:solidFill>
              </a:rPr>
              <a:t> веке (повторение + задание).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Г) Наследники Алексея Михайловича </a:t>
            </a:r>
            <a:r>
              <a:rPr lang="ru-RU" sz="2100" dirty="0" smtClean="0">
                <a:solidFill>
                  <a:srgbClr val="000000"/>
                </a:solidFill>
              </a:rPr>
              <a:t>(</a:t>
            </a:r>
            <a:r>
              <a:rPr lang="ru-RU" sz="2100" dirty="0">
                <a:solidFill>
                  <a:srgbClr val="000000"/>
                </a:solidFill>
              </a:rPr>
              <a:t>повторение + задание</a:t>
            </a:r>
            <a:r>
              <a:rPr lang="ru-RU" sz="2100" dirty="0" smtClean="0">
                <a:solidFill>
                  <a:srgbClr val="000000"/>
                </a:solidFill>
              </a:rPr>
              <a:t>).</a:t>
            </a: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Д) Освоение Сибири и Дальнего Востока в </a:t>
            </a:r>
            <a:r>
              <a:rPr lang="en-US" sz="2100" dirty="0" smtClean="0">
                <a:solidFill>
                  <a:srgbClr val="000000"/>
                </a:solidFill>
                <a:latin typeface="Calibri"/>
                <a:cs typeface="Calibri"/>
              </a:rPr>
              <a:t>XVII</a:t>
            </a:r>
            <a:r>
              <a:rPr lang="ru-RU" sz="21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ru-RU" sz="2100" dirty="0" smtClean="0">
                <a:solidFill>
                  <a:srgbClr val="000000"/>
                </a:solidFill>
                <a:latin typeface="Calibri"/>
                <a:cs typeface="Calibri"/>
              </a:rPr>
              <a:t>веке</a:t>
            </a:r>
          </a:p>
          <a:p>
            <a:pPr lvl="0"/>
            <a:r>
              <a:rPr lang="ru-RU" sz="2100" dirty="0" smtClean="0">
                <a:solidFill>
                  <a:srgbClr val="000000"/>
                </a:solidFill>
                <a:latin typeface="Calibri"/>
                <a:cs typeface="Calibri"/>
              </a:rPr>
              <a:t>Е) Просвещение, литература и театр </a:t>
            </a:r>
            <a:r>
              <a:rPr lang="ru-RU" sz="2100" dirty="0" smtClean="0">
                <a:solidFill>
                  <a:srgbClr val="000000"/>
                </a:solidFill>
              </a:rPr>
              <a:t>в </a:t>
            </a:r>
            <a:r>
              <a:rPr lang="en-US" sz="2100" dirty="0">
                <a:solidFill>
                  <a:srgbClr val="000000"/>
                </a:solidFill>
                <a:latin typeface="Calibri"/>
                <a:cs typeface="Calibri"/>
              </a:rPr>
              <a:t>XVII</a:t>
            </a:r>
            <a:r>
              <a:rPr lang="ru-RU" sz="2100" dirty="0">
                <a:solidFill>
                  <a:srgbClr val="000000"/>
                </a:solidFill>
                <a:latin typeface="Calibri"/>
                <a:cs typeface="Calibri"/>
              </a:rPr>
              <a:t> веке</a:t>
            </a:r>
          </a:p>
          <a:p>
            <a:pPr lvl="0"/>
            <a:endParaRPr lang="ru-RU" dirty="0" smtClean="0"/>
          </a:p>
          <a:p>
            <a:pPr marL="457200" indent="-457200">
              <a:buAutoNum type="arabicPeriod" startAt="2"/>
            </a:pPr>
            <a:r>
              <a:rPr lang="ru-RU" dirty="0" smtClean="0"/>
              <a:t>Изучение нового материала:</a:t>
            </a:r>
          </a:p>
          <a:p>
            <a:r>
              <a:rPr lang="ru-RU" dirty="0" smtClean="0"/>
              <a:t>А) </a:t>
            </a:r>
            <a:r>
              <a:rPr lang="ru-RU" dirty="0" smtClean="0"/>
              <a:t>Архитектура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dirty="0" smtClean="0"/>
              <a:t>Живопись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dirty="0" smtClean="0"/>
              <a:t>Декоративно-прикладное искусство</a:t>
            </a:r>
            <a:endParaRPr lang="ru-RU" dirty="0" smtClean="0"/>
          </a:p>
          <a:p>
            <a:r>
              <a:rPr lang="ru-RU" dirty="0" smtClean="0"/>
              <a:t>3. Задания для закрепления и 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7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Архитектура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489654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В приказе Каменных дел, Оружейной и Иконной палатах царское правительство собирало лучших архитекторов, живописцев, оружейников, ювелиров и других умельцев.</a:t>
            </a:r>
          </a:p>
          <a:p>
            <a:pPr algn="just"/>
            <a:r>
              <a:rPr lang="ru-RU" dirty="0" smtClean="0"/>
              <a:t>Каменный приказ ведал каменным строительством, заказчиком которого было государство.</a:t>
            </a:r>
          </a:p>
          <a:p>
            <a:pPr algn="just"/>
            <a:r>
              <a:rPr lang="ru-RU" dirty="0" smtClean="0"/>
              <a:t>Для всего искусства 17 столетия характерны красочность и декоративность. Постройки 17 века также отличаются прихотливым украшениями, каменным и деревянным узорочьем. Большинство зданий на Руси строились из дерева.</a:t>
            </a:r>
          </a:p>
          <a:p>
            <a:pPr algn="just"/>
            <a:r>
              <a:rPr lang="ru-RU" dirty="0" smtClean="0"/>
              <a:t>«Восьмым чудом света» называли современники дворец Алексея Михайловича в Коломенском, созданный на берегу Москвы-реки зодчими Семёном Петровым и Иваном Михайловым.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Из дерева возводили и церкви. Особого мастерства достигли в этом зодчие севера Руси. Высшим их достижением считается великолепный Преображенский храм на острове Кижи.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В 1630-е годы в Московском Кремле зодчими </a:t>
            </a:r>
            <a:r>
              <a:rPr lang="ru-RU" dirty="0" err="1" smtClean="0"/>
              <a:t>Баженом</a:t>
            </a:r>
            <a:r>
              <a:rPr lang="ru-RU" dirty="0" smtClean="0"/>
              <a:t> Огурцовым, Антипом Константиновым, </a:t>
            </a:r>
            <a:r>
              <a:rPr lang="ru-RU" dirty="0" err="1" smtClean="0"/>
              <a:t>Трефилом</a:t>
            </a:r>
            <a:r>
              <a:rPr lang="ru-RU" dirty="0" smtClean="0"/>
              <a:t> </a:t>
            </a:r>
            <a:r>
              <a:rPr lang="ru-RU" dirty="0" err="1" smtClean="0"/>
              <a:t>Шарутиным</a:t>
            </a:r>
            <a:r>
              <a:rPr lang="ru-RU" dirty="0" smtClean="0"/>
              <a:t> и Ларионом Ушаковым был построен царский Теремной дворец с красно-белой «шахматной» крышей и белокаменной резьбой.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Храмы 17 века отличаются особой нарядностью, множеством архитектурных деталей –наличников, кокошников. Украшали изразцами. В конце века в архитектуре стал модным новый стиль. Его называют московским или </a:t>
            </a:r>
            <a:r>
              <a:rPr lang="ru-RU" dirty="0" err="1" smtClean="0"/>
              <a:t>нарышкинским</a:t>
            </a:r>
            <a:r>
              <a:rPr lang="ru-RU" dirty="0" smtClean="0"/>
              <a:t> барокко.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17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Живопись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424936" cy="471338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Основные черты живописи в 17 в.: декоративность, нарядность, богатство форм.</a:t>
            </a:r>
          </a:p>
          <a:p>
            <a:pPr algn="just"/>
            <a:r>
              <a:rPr lang="ru-RU" dirty="0" smtClean="0"/>
              <a:t>Яркий пример – фрески церкви Иоанна Богослова в Ростове (1683год)</a:t>
            </a:r>
          </a:p>
          <a:p>
            <a:pPr algn="just"/>
            <a:r>
              <a:rPr lang="ru-RU" dirty="0" smtClean="0"/>
              <a:t>Вплоть до середины 17 века русское изобразительное искусство в целом следовало средневековой иконописной традиции.</a:t>
            </a:r>
          </a:p>
          <a:p>
            <a:pPr algn="just"/>
            <a:r>
              <a:rPr lang="ru-RU" dirty="0" smtClean="0"/>
              <a:t>Первым живописцем, решившимся применить законы светской живописи к иконе, был Симон Фёдорович Ушаков. На иконе «Спас Нерукотворный» он изобразил лик Христа.</a:t>
            </a:r>
          </a:p>
          <a:p>
            <a:pPr algn="just"/>
            <a:r>
              <a:rPr lang="ru-RU" dirty="0" smtClean="0"/>
              <a:t>Фресковая живопись также претерпела изменения.  Росписи 17 века полны движения: люди жестикулируют, мчатся на конях, бушуют волны</a:t>
            </a:r>
          </a:p>
          <a:p>
            <a:pPr algn="just"/>
            <a:r>
              <a:rPr lang="ru-RU" dirty="0" smtClean="0"/>
              <a:t>Портретный жанр представлен парсунами.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467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Декоративно-прикладное искусство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Предметы декоративно-прикладного искусства 17 столетия поражают сложностью и обилием орнамента.</a:t>
            </a:r>
          </a:p>
          <a:p>
            <a:r>
              <a:rPr lang="ru-RU" dirty="0" smtClean="0"/>
              <a:t>Центром сосредоточения лучших мастеров Российского государства была Оружейная палата.</a:t>
            </a:r>
          </a:p>
          <a:p>
            <a:r>
              <a:rPr lang="ru-RU" dirty="0" smtClean="0"/>
              <a:t>Вторая половина 17 века явилась временем расцвета изразцового искусства.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706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0"/>
          <a:stretch/>
        </p:blipFill>
        <p:spPr bwMode="auto">
          <a:xfrm>
            <a:off x="1331640" y="1700808"/>
            <a:ext cx="5639017" cy="408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109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1"/>
          <a:stretch/>
        </p:blipFill>
        <p:spPr bwMode="auto">
          <a:xfrm>
            <a:off x="1296284" y="2402480"/>
            <a:ext cx="5941831" cy="280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42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6"/>
          <a:stretch/>
        </p:blipFill>
        <p:spPr bwMode="auto">
          <a:xfrm>
            <a:off x="1691680" y="1700808"/>
            <a:ext cx="5126663" cy="410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089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0372" y="141277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Дорогие ребята! Для эффективной подготовки и понимания материала рекомендую прослушать на сайте Российская электронная школа Урок 33, а также решать задания на сайте Решу ВПР.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78098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24511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ё\Pictures\Screenshots\Снимок экрана (124)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0" r="18378" b="6461"/>
          <a:stretch/>
        </p:blipFill>
        <p:spPr bwMode="auto">
          <a:xfrm>
            <a:off x="786634" y="3241598"/>
            <a:ext cx="4121069" cy="339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19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и интернет сайты для подготовки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Учебник: </a:t>
            </a:r>
            <a:r>
              <a:rPr lang="ru-RU" dirty="0" err="1" smtClean="0"/>
              <a:t>Пчелов</a:t>
            </a:r>
            <a:r>
              <a:rPr lang="ru-RU" dirty="0" smtClean="0"/>
              <a:t> Е.В., Лукин П.В. История России. </a:t>
            </a:r>
            <a:r>
              <a:rPr lang="en-US" dirty="0" smtClean="0"/>
              <a:t>XVI</a:t>
            </a:r>
            <a:r>
              <a:rPr lang="ru-RU" dirty="0" smtClean="0"/>
              <a:t>-</a:t>
            </a:r>
            <a:r>
              <a:rPr lang="en-US" dirty="0" smtClean="0"/>
              <a:t>XVII</a:t>
            </a:r>
            <a:r>
              <a:rPr lang="ru-RU" dirty="0" smtClean="0"/>
              <a:t> века: учебник для 7 класса общеобразовательных организаций / </a:t>
            </a:r>
            <a:r>
              <a:rPr lang="ru-RU" dirty="0" smtClean="0">
                <a:solidFill>
                  <a:srgbClr val="000000"/>
                </a:solidFill>
              </a:rPr>
              <a:t>Е.В. </a:t>
            </a:r>
            <a:r>
              <a:rPr lang="ru-RU" dirty="0" err="1" smtClean="0">
                <a:solidFill>
                  <a:srgbClr val="000000"/>
                </a:solidFill>
              </a:rPr>
              <a:t>Пчелов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>
                <a:solidFill>
                  <a:srgbClr val="000000"/>
                </a:solidFill>
              </a:rPr>
              <a:t>П.В. </a:t>
            </a:r>
            <a:r>
              <a:rPr lang="ru-RU" dirty="0" smtClean="0">
                <a:solidFill>
                  <a:srgbClr val="000000"/>
                </a:solidFill>
              </a:rPr>
              <a:t>Лукин; под науч. Ред. Ю.А. Петрова. – 3-е изд. – М.: ООО «Русское слово – учебник», 2017. 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С.  </a:t>
            </a:r>
            <a:r>
              <a:rPr lang="ru-RU" dirty="0" smtClean="0">
                <a:solidFill>
                  <a:srgbClr val="000000"/>
                </a:solidFill>
              </a:rPr>
              <a:t>190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РЕШУ ВПР История 7 класс // 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://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so c8-vpr.sdamgia.ru</a:t>
            </a:r>
          </a:p>
          <a:p>
            <a:pPr marL="0" indent="0">
              <a:buNone/>
            </a:pPr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r>
              <a:rPr lang="ru-RU" sz="1800" dirty="0">
                <a:solidFill>
                  <a:prstClr val="black"/>
                </a:solidFill>
              </a:rPr>
              <a:t>РОССИЙСКАЯ ЭЛЕКТРОННАЯ </a:t>
            </a:r>
            <a:r>
              <a:rPr lang="ru-RU" sz="1800" dirty="0" smtClean="0">
                <a:solidFill>
                  <a:prstClr val="black"/>
                </a:solidFill>
              </a:rPr>
              <a:t>ШКОЛА //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resh.edu.ru</a:t>
            </a:r>
            <a:r>
              <a:rPr lang="ru-RU" sz="1800" dirty="0" smtClean="0"/>
              <a:t>  </a:t>
            </a:r>
          </a:p>
          <a:p>
            <a:endParaRPr lang="ru-RU" sz="1800" dirty="0"/>
          </a:p>
          <a:p>
            <a:r>
              <a:rPr lang="ru-RU" sz="1800" dirty="0" smtClean="0"/>
              <a:t>Данная презентация «Рыночная экономика» 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</a:t>
            </a:r>
            <a:r>
              <a:rPr lang="ru-RU" sz="1800" b="0" dirty="0" smtClean="0">
                <a:solidFill>
                  <a:srgbClr val="27638C"/>
                </a:solidFill>
                <a:latin typeface="Myriad Pro"/>
                <a:hlinkClick r:id="rId3" tooltip="На главную"/>
              </a:rPr>
              <a:t>работников образования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 nsportal.ru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12745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журнала 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>
              <a:solidFill>
                <a:srgbClr val="000000"/>
              </a:solidFill>
            </a:endParaRPr>
          </a:p>
          <a:p>
            <a:pPr algn="just">
              <a:spcBef>
                <a:spcPts val="335"/>
              </a:spcBef>
            </a:pPr>
            <a:r>
              <a:rPr lang="ru-RU" dirty="0">
                <a:solidFill>
                  <a:srgbClr val="222222"/>
                </a:solidFill>
                <a:latin typeface="Times New Roman"/>
              </a:rPr>
              <a:t>Материалы (прослушать видео-урок)  для </a:t>
            </a:r>
            <a:r>
              <a:rPr lang="ru-RU" dirty="0" err="1">
                <a:solidFill>
                  <a:srgbClr val="222222"/>
                </a:solidFill>
                <a:latin typeface="Times New Roman"/>
              </a:rPr>
              <a:t>повт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.: Урок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33</a:t>
            </a:r>
            <a:r>
              <a:rPr lang="ru-RU" dirty="0" smtClean="0">
                <a:solidFill>
                  <a:srgbClr val="222222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РЭШ 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https://resh.edu.ru/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; материалы к уроку (для написания </a:t>
            </a:r>
            <a:r>
              <a:rPr lang="ru-RU" dirty="0" err="1">
                <a:solidFill>
                  <a:srgbClr val="222222"/>
                </a:solidFill>
                <a:latin typeface="Times New Roman"/>
              </a:rPr>
              <a:t>клас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. Раб. в </a:t>
            </a:r>
            <a:r>
              <a:rPr lang="ru-RU" dirty="0" err="1">
                <a:solidFill>
                  <a:srgbClr val="222222"/>
                </a:solidFill>
                <a:latin typeface="Times New Roman"/>
              </a:rPr>
              <a:t>тетр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. и под. к ВПР) на 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https://nsportal.ru/safaraleeva-yuliya-urazmuhametovna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; §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26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(читать), С.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190  </a:t>
            </a:r>
            <a:r>
              <a:rPr lang="ru-RU" dirty="0">
                <a:solidFill>
                  <a:srgbClr val="222222"/>
                </a:solidFill>
                <a:latin typeface="Times New Roman"/>
              </a:rPr>
              <a:t>в учеб.; Д/З Работа над проектом</a:t>
            </a:r>
            <a:endParaRPr lang="ru-RU" sz="3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8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dirty="0" smtClean="0"/>
              <a:t>Дорогие ребята, мы с вами  продолжаем изучать главу </a:t>
            </a:r>
            <a:r>
              <a:rPr lang="en-US" sz="1200" dirty="0" smtClean="0"/>
              <a:t>III</a:t>
            </a:r>
            <a:r>
              <a:rPr lang="ru-RU" sz="1200" dirty="0" smtClean="0"/>
              <a:t> «Россия при первых Романовых». В начале работы со слайдовой презентацией напишите в тетрадях тему и цель урока: изучение  </a:t>
            </a:r>
            <a:r>
              <a:rPr lang="ru-RU" sz="1200" dirty="0" smtClean="0"/>
              <a:t>особенностей искусства в </a:t>
            </a:r>
            <a:r>
              <a:rPr lang="en-US" sz="1200" dirty="0" smtClean="0"/>
              <a:t>XVII</a:t>
            </a:r>
            <a:r>
              <a:rPr lang="ru-RU" sz="1200" dirty="0" smtClean="0"/>
              <a:t> веке. Оформление 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</a:rPr>
              <a:t>Правление Михаила Фёдоровича (1613-1645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Россия вышла </a:t>
            </a:r>
            <a:r>
              <a:rPr lang="ru-RU" dirty="0" smtClean="0">
                <a:solidFill>
                  <a:srgbClr val="FF0000"/>
                </a:solidFill>
              </a:rPr>
              <a:t>из Смуты </a:t>
            </a:r>
            <a:r>
              <a:rPr lang="ru-RU" dirty="0" smtClean="0">
                <a:solidFill>
                  <a:srgbClr val="000000"/>
                </a:solidFill>
              </a:rPr>
              <a:t>обескровленной и с большими территориальными потерями. Но, самое главное, она смогла </a:t>
            </a:r>
            <a:r>
              <a:rPr lang="ru-RU" dirty="0" smtClean="0">
                <a:solidFill>
                  <a:srgbClr val="FF0000"/>
                </a:solidFill>
              </a:rPr>
              <a:t>сохранить свою независимость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21 февраля 1613 года </a:t>
            </a:r>
            <a:r>
              <a:rPr lang="ru-RU" dirty="0" smtClean="0">
                <a:solidFill>
                  <a:srgbClr val="000000"/>
                </a:solidFill>
              </a:rPr>
              <a:t>собор избрал на царство шестнадцатилетнего </a:t>
            </a:r>
            <a:r>
              <a:rPr lang="ru-RU" dirty="0" smtClean="0">
                <a:solidFill>
                  <a:srgbClr val="FF0000"/>
                </a:solidFill>
              </a:rPr>
              <a:t>Михаила Фёдоровича Романова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Большое влияние на молодого царя оказывал его отец </a:t>
            </a:r>
            <a:r>
              <a:rPr lang="ru-RU" dirty="0" smtClean="0">
                <a:solidFill>
                  <a:srgbClr val="FF0000"/>
                </a:solidFill>
              </a:rPr>
              <a:t>патриарх Филарет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Для возрождения страны требовались немалые средства. Были установлены большие налоги, несколько раз вводились чрезвычайные сборы (пятинные деньги, пятина – пятая часть годового дохода). Повысились и налоги с сохи (это понятие обозначало определённое количество земли).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138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5987008" cy="1479694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Правление михаила фёдоровича</a:t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248" cy="4772744"/>
          </a:xfrm>
        </p:spPr>
        <p:txBody>
          <a:bodyPr>
            <a:normAutofit fontScale="400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/>
              <a:t>Задание №1 </a:t>
            </a:r>
            <a:r>
              <a:rPr lang="ru-RU" sz="30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30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sz="3000" dirty="0" smtClean="0"/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Запишите термин, о котором идёт речь.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«Название правительства, образовавшегося в России в июле 1610 г. и формально просуществовавшего до избрания на трон царя Михаила Романова</a:t>
            </a:r>
            <a:r>
              <a:rPr lang="ru-RU" sz="30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».</a:t>
            </a: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</a:endParaRP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endParaRPr lang="ru-RU" sz="3000" dirty="0" smtClean="0">
              <a:solidFill>
                <a:srgbClr val="000000"/>
              </a:solidFill>
            </a:endParaRP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solidFill>
                  <a:srgbClr val="000000"/>
                </a:solidFill>
              </a:rPr>
              <a:t>Задание №2  </a:t>
            </a:r>
            <a:r>
              <a:rPr lang="ru-RU" sz="30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0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Прочтите 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отрывок из исторического источника и выполните задание</a:t>
            </a:r>
            <a:r>
              <a:rPr lang="ru-RU" sz="32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«…И великая государыня, старица Марфа Ивановна молений и слёз наших не презрела, пожаловала нас, благословила сына своего, государя нашего _________________, на царство всея великой России; а государь наш, Богом избранный государь царь и великий князь ________________, всея России самодержец, великой государыни, матери своей, послушал и моления слёз наших не презрел, нас пожаловал, на государстве Владимирском и Московском и всея великой России государем учинился... И мы царские богомольцы… благословляем со всем освященным собором на том: что вам великому государю нашему, Богом избранному и Богом возлюбленному, царю и великому князю, всея России самодержцу, и его благоверной царице и их царским детям, которых им, государем, вперёд Бог даст, </a:t>
            </a:r>
            <a:r>
              <a:rPr lang="ru-RU" sz="3200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служити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верою и правдою».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Назовите царя, имя которого дважды пропущено в тексте.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название одного любого мирного договора (перемирия), заключённого в период правления этого царя</a:t>
            </a:r>
            <a:r>
              <a:rPr lang="ru-RU" sz="32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ru-RU" sz="4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76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131024" cy="1772816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D1282E"/>
                </a:solidFill>
              </a:rPr>
              <a:t>Правление алексея михайловича (1645-1676)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материала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424936" cy="491676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 1645 году Михаил Фёдорович скончался. Новым царём стал его 16-летний сын Алексей. В русской истории </a:t>
            </a:r>
            <a:r>
              <a:rPr lang="ru-RU" dirty="0" smtClean="0">
                <a:solidFill>
                  <a:srgbClr val="FF0000"/>
                </a:solidFill>
              </a:rPr>
              <a:t>Алексей Михайлович </a:t>
            </a:r>
            <a:r>
              <a:rPr lang="ru-RU" dirty="0" smtClean="0"/>
              <a:t>остался с прозванием </a:t>
            </a:r>
            <a:r>
              <a:rPr lang="ru-RU" dirty="0" smtClean="0">
                <a:solidFill>
                  <a:srgbClr val="FF0000"/>
                </a:solidFill>
              </a:rPr>
              <a:t>Тишайший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Начало царствования Алексея Михайловича выдалось неспокойными. Большое влияние на юного государя оказывал боярин Борис Иванович </a:t>
            </a:r>
            <a:r>
              <a:rPr lang="ru-RU" dirty="0" smtClean="0">
                <a:solidFill>
                  <a:srgbClr val="FF0000"/>
                </a:solidFill>
              </a:rPr>
              <a:t>Морозов.</a:t>
            </a:r>
          </a:p>
          <a:p>
            <a:pPr algn="just"/>
            <a:r>
              <a:rPr lang="ru-RU" dirty="0" smtClean="0"/>
              <a:t>Для увеличения доходов государства по предложению Морозова была введена дополнительная пошлина на соль, вследствие чего цена на неё сразу же подскочила. В результате – </a:t>
            </a:r>
            <a:r>
              <a:rPr lang="ru-RU" dirty="0" smtClean="0">
                <a:solidFill>
                  <a:srgbClr val="FF0000"/>
                </a:solidFill>
              </a:rPr>
              <a:t>в 1648 году соляной бунт.</a:t>
            </a:r>
          </a:p>
          <a:p>
            <a:pPr algn="just"/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1649 году</a:t>
            </a:r>
            <a:r>
              <a:rPr lang="ru-RU" dirty="0" smtClean="0"/>
              <a:t> было решено составить </a:t>
            </a:r>
            <a:r>
              <a:rPr lang="ru-RU" dirty="0" smtClean="0">
                <a:solidFill>
                  <a:srgbClr val="FF0000"/>
                </a:solidFill>
              </a:rPr>
              <a:t>Уложение </a:t>
            </a:r>
            <a:r>
              <a:rPr lang="ru-RU" dirty="0" smtClean="0"/>
              <a:t>– свод законов, которые бы охватывали все стороны жизни общества. Разработкой Уложения занималась специальная комиссия во  главе с князем Никитой Ивановичем </a:t>
            </a:r>
            <a:r>
              <a:rPr lang="ru-RU" dirty="0" smtClean="0">
                <a:solidFill>
                  <a:srgbClr val="FF0000"/>
                </a:solidFill>
              </a:rPr>
              <a:t>Одоевским</a:t>
            </a:r>
            <a:r>
              <a:rPr lang="ru-RU" dirty="0" smtClean="0"/>
              <a:t>. Уложение окончательно сформировало сословную структуру русского общества. Были определены права и обязанности каждого из сословий – дворян, духовенства, купцов, посадских и крестьян.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52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D1282E"/>
                </a:solidFill>
              </a:rPr>
              <a:t>Правление алексея михайловича (1645-1676)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№5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Прочтите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отрывок из исторического источника и выполните задание.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«Когда вступил на престол великий князь Алексей Михайлович и был ещё весьма молодым государем, при нём оставался бывший его гофмейстер и воспитатель ___________, по воле и хотению которого направлялись и великий князь и всё управление. Прежде всего он привлёк на свою сторону тех, кто могли более всего служить его воле. Что же касается до родственников его царского величества, в особенности со стороны матери, он их удалил от двора. Чтобы сохранить себе милостивое расположение его царского величества, он стремился вступить с ним в близкое родство. ______________ предложил ему в жёны дочь дворянина, на сестре которой предполагал жениться сам».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дважды пропущенную в тексте фамилию.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Назовите государство, с которым Россия вела наиболее длительную войну в период правления упомянутого в тексте царя.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08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88050"/>
          </a:xfrm>
        </p:spPr>
        <p:txBody>
          <a:bodyPr>
            <a:normAutofit/>
          </a:bodyPr>
          <a:lstStyle/>
          <a:p>
            <a:r>
              <a:rPr lang="ru-RU" dirty="0" smtClean="0"/>
              <a:t>Россия в </a:t>
            </a:r>
            <a:r>
              <a:rPr lang="en-US" dirty="0" smtClean="0"/>
              <a:t>XVII</a:t>
            </a:r>
            <a:r>
              <a:rPr lang="ru-RU" dirty="0" smtClean="0"/>
              <a:t> веке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496944" cy="491676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Россия в </a:t>
            </a:r>
            <a:r>
              <a:rPr lang="en-US" dirty="0">
                <a:solidFill>
                  <a:srgbClr val="000000"/>
                </a:solidFill>
              </a:rPr>
              <a:t>XVII</a:t>
            </a:r>
            <a:r>
              <a:rPr lang="ru-RU" dirty="0">
                <a:solidFill>
                  <a:srgbClr val="000000"/>
                </a:solidFill>
              </a:rPr>
              <a:t> веке (повторение + задание).</a:t>
            </a:r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Территория России </a:t>
            </a:r>
            <a:r>
              <a:rPr lang="ru-RU" dirty="0" smtClean="0">
                <a:solidFill>
                  <a:srgbClr val="000000"/>
                </a:solidFill>
              </a:rPr>
              <a:t>продолжала расширяться. Осваивались новые земли, прежде всего Сибирь. При Алексее Михайловиче к России присоединилась Левобережная, т.е. находящаяся на левом берегу Днепра, Украина. К концу века </a:t>
            </a:r>
            <a:r>
              <a:rPr lang="ru-RU" dirty="0" smtClean="0">
                <a:solidFill>
                  <a:srgbClr val="FF0000"/>
                </a:solidFill>
              </a:rPr>
              <a:t>население страны </a:t>
            </a:r>
            <a:r>
              <a:rPr lang="ru-RU" dirty="0" smtClean="0">
                <a:solidFill>
                  <a:srgbClr val="000000"/>
                </a:solidFill>
              </a:rPr>
              <a:t>составляло более 10 миллионов человек.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Население  в основном было сельским. К концу </a:t>
            </a:r>
            <a:r>
              <a:rPr lang="en-US" dirty="0" smtClean="0">
                <a:solidFill>
                  <a:srgbClr val="000000"/>
                </a:solidFill>
              </a:rPr>
              <a:t>XVII</a:t>
            </a:r>
            <a:r>
              <a:rPr lang="ru-RU" dirty="0" smtClean="0">
                <a:solidFill>
                  <a:srgbClr val="000000"/>
                </a:solidFill>
              </a:rPr>
              <a:t> века в стране насчитывалось более 300 городов.</a:t>
            </a:r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Административно</a:t>
            </a:r>
            <a:r>
              <a:rPr lang="ru-RU" dirty="0" smtClean="0">
                <a:solidFill>
                  <a:srgbClr val="000000"/>
                </a:solidFill>
              </a:rPr>
              <a:t> территория России </a:t>
            </a:r>
            <a:r>
              <a:rPr lang="ru-RU" dirty="0" smtClean="0">
                <a:solidFill>
                  <a:srgbClr val="FF0000"/>
                </a:solidFill>
              </a:rPr>
              <a:t>делились на уезды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уезды – на волости </a:t>
            </a:r>
            <a:r>
              <a:rPr lang="ru-RU" dirty="0" smtClean="0">
                <a:solidFill>
                  <a:srgbClr val="000000"/>
                </a:solidFill>
              </a:rPr>
              <a:t>и станы. Центрами уездов. Как правило, являлись города, а волостей и станов – сёла.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Система управления называют сословно-представительной монархией. </a:t>
            </a:r>
          </a:p>
          <a:p>
            <a:pPr lvl="0" algn="just"/>
            <a:r>
              <a:rPr lang="ru-RU" dirty="0" smtClean="0">
                <a:solidFill>
                  <a:srgbClr val="000000"/>
                </a:solidFill>
              </a:rPr>
              <a:t>Многие учёные считают. Что в России в это время начался процесс становления абсолютизма.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32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D1282E"/>
                </a:solidFill>
              </a:rPr>
              <a:t>Россия в </a:t>
            </a:r>
            <a:r>
              <a:rPr lang="en-US" dirty="0">
                <a:solidFill>
                  <a:srgbClr val="D1282E"/>
                </a:solidFill>
              </a:rPr>
              <a:t>XVII</a:t>
            </a:r>
            <a:r>
              <a:rPr lang="ru-RU" dirty="0">
                <a:solidFill>
                  <a:srgbClr val="D1282E"/>
                </a:solidFill>
              </a:rPr>
              <a:t> веке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0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568952" cy="504056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200" dirty="0">
                <a:solidFill>
                  <a:srgbClr val="000000"/>
                </a:solidFill>
              </a:rPr>
              <a:t>Задание </a:t>
            </a:r>
            <a:r>
              <a:rPr lang="ru-RU" sz="2200" dirty="0" smtClean="0">
                <a:solidFill>
                  <a:srgbClr val="000000"/>
                </a:solidFill>
              </a:rPr>
              <a:t>№6 </a:t>
            </a:r>
            <a:r>
              <a:rPr lang="ru-RU" sz="22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2200" dirty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en-US" b="0" dirty="0">
                <a:solidFill>
                  <a:srgbClr val="3C4043"/>
                </a:solidFill>
                <a:latin typeface="arial"/>
              </a:rPr>
              <a:t/>
            </a:r>
            <a:br>
              <a:rPr lang="en-US" b="0" dirty="0">
                <a:solidFill>
                  <a:srgbClr val="3C4043"/>
                </a:solidFill>
                <a:latin typeface="arial"/>
              </a:rPr>
            </a:br>
            <a:r>
              <a:rPr lang="ru-RU" sz="2200" b="0" dirty="0" smtClean="0">
                <a:solidFill>
                  <a:srgbClr val="3C4043"/>
                </a:solidFill>
                <a:latin typeface="+mj-lt"/>
              </a:rPr>
              <a:t>1. </a:t>
            </a:r>
            <a:r>
              <a:rPr lang="ru-RU" sz="2200" b="0" dirty="0" smtClean="0">
                <a:solidFill>
                  <a:srgbClr val="000000"/>
                </a:solidFill>
                <a:latin typeface="+mj-lt"/>
              </a:rPr>
              <a:t>Запишите </a:t>
            </a:r>
            <a:r>
              <a:rPr lang="ru-RU" sz="2200" b="0" dirty="0">
                <a:solidFill>
                  <a:srgbClr val="000000"/>
                </a:solidFill>
                <a:latin typeface="+mj-lt"/>
              </a:rPr>
              <a:t>термин, о котором идёт речь.</a:t>
            </a:r>
          </a:p>
          <a:p>
            <a:pPr algn="just"/>
            <a:r>
              <a:rPr lang="ru-RU" sz="2200" b="0" dirty="0">
                <a:solidFill>
                  <a:srgbClr val="000000"/>
                </a:solidFill>
                <a:latin typeface="+mj-lt"/>
              </a:rPr>
              <a:t>Форма зависимости крестьян, предполагавшая прикрепление их к земле и подчинение судебной власти </a:t>
            </a:r>
            <a:r>
              <a:rPr lang="ru-RU" sz="2200" b="0" dirty="0" smtClean="0">
                <a:solidFill>
                  <a:srgbClr val="000000"/>
                </a:solidFill>
                <a:latin typeface="+mj-lt"/>
              </a:rPr>
              <a:t>землевладельца.</a:t>
            </a:r>
          </a:p>
          <a:p>
            <a:pPr algn="just"/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2. Запишите 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термин, о котором идёт </a:t>
            </a: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речь.</a:t>
            </a:r>
            <a:endParaRPr lang="ru-RU" sz="2200" dirty="0" smtClean="0">
              <a:latin typeface="+mj-lt"/>
              <a:ea typeface="Times New Roman"/>
              <a:cs typeface="Times New Roman"/>
            </a:endParaRPr>
          </a:p>
          <a:p>
            <a:pPr algn="just"/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Предприятие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, основанное на ручном труде работников, где существует разделение труда на отдельные производственные </a:t>
            </a: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операции.</a:t>
            </a:r>
          </a:p>
          <a:p>
            <a:pPr algn="just"/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3. Запишите 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термин, о котором идёт речь.</a:t>
            </a:r>
            <a:endParaRPr lang="ru-RU" sz="22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«Воинские части (полки), формировавшиеся в России XVII века из служивых, «охочих» вольных людей, иностранцев, казаков и других наёмников по образцу западноевропейских армий</a:t>
            </a: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200" dirty="0">
              <a:solidFill>
                <a:srgbClr val="000000"/>
              </a:solidFill>
              <a:latin typeface="+mj-lt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4. Запишите 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термин, о котором идёт речь.</a:t>
            </a:r>
            <a:endParaRPr lang="ru-RU" sz="22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«Регулярные празднично-торговые события года, организуемые в традиционно определённом месте, получившие развитие в Московском государстве в XVII веке</a:t>
            </a: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.»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200" dirty="0" smtClean="0">
              <a:solidFill>
                <a:srgbClr val="000000"/>
              </a:solidFill>
              <a:latin typeface="+mj-lt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5.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 Запишите термин, о котором идёт </a:t>
            </a: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речь.</a:t>
            </a:r>
            <a:endParaRPr lang="ru-RU" sz="2200" dirty="0" smtClean="0">
              <a:latin typeface="+mj-lt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Органы </a:t>
            </a:r>
            <a:r>
              <a:rPr lang="ru-RU" sz="22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центрального управления в России XVI — начала XVIII вв., находившиеся в непосредственном ведении царя и Боярской думы. Каждый из этих органов ведал определённым кругом вопросов, но строгого разграничения функций между ними не существовало.</a:t>
            </a:r>
            <a:endParaRPr lang="ru-RU" sz="22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1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b="0" dirty="0">
              <a:solidFill>
                <a:srgbClr val="000000"/>
              </a:solidFill>
              <a:latin typeface="Verdana"/>
            </a:endParaRPr>
          </a:p>
          <a:p>
            <a:endParaRPr lang="ru-RU" b="0" dirty="0">
              <a:latin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290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39"/>
            <a:ext cx="5791200" cy="1671067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Наследники </a:t>
            </a:r>
            <a:r>
              <a:rPr lang="ru-RU" dirty="0" err="1" smtClean="0"/>
              <a:t>алексея</a:t>
            </a:r>
            <a:r>
              <a:rPr lang="ru-RU" dirty="0" smtClean="0"/>
              <a:t> михайловича</a:t>
            </a: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Дети Алексея Михайловича. Фёдор Алексеевич.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80920" cy="4032448"/>
          </a:xfrm>
        </p:spPr>
        <p:txBody>
          <a:bodyPr>
            <a:normAutofit/>
          </a:bodyPr>
          <a:lstStyle/>
          <a:p>
            <a:pPr algn="just"/>
            <a:r>
              <a:rPr lang="ru-RU" b="0" dirty="0" smtClean="0">
                <a:solidFill>
                  <a:srgbClr val="000000"/>
                </a:solidFill>
                <a:latin typeface="PT Sans"/>
              </a:rPr>
              <a:t>Алексей Михайлович скончался в 1676 году. Новым царём провозглашён его старший сын Фёдор Алексеевич.</a:t>
            </a:r>
          </a:p>
          <a:p>
            <a:pPr algn="just"/>
            <a:r>
              <a:rPr lang="ru-RU" sz="1600" b="0" i="1" dirty="0" smtClean="0">
                <a:solidFill>
                  <a:srgbClr val="000000"/>
                </a:solidFill>
                <a:latin typeface="PT Sans"/>
              </a:rPr>
              <a:t>Родился </a:t>
            </a:r>
            <a:r>
              <a:rPr lang="ru-RU" sz="1600" b="0" i="1" dirty="0">
                <a:solidFill>
                  <a:srgbClr val="000000"/>
                </a:solidFill>
                <a:latin typeface="PT Sans"/>
              </a:rPr>
              <a:t>Федор Алексеевич 30 мая 1661 года в Москве. Отец – царь Алексей Михайлович, мать – Мария Ильинична Милославская. В воспитании Федора Алексеевича активное участие принял </a:t>
            </a:r>
            <a:r>
              <a:rPr lang="ru-RU" sz="1600" b="0" i="1" dirty="0" err="1">
                <a:solidFill>
                  <a:srgbClr val="000000"/>
                </a:solidFill>
                <a:latin typeface="PT Sans"/>
              </a:rPr>
              <a:t>Симеон</a:t>
            </a:r>
            <a:r>
              <a:rPr lang="ru-RU" sz="1600" b="0" i="1" dirty="0">
                <a:solidFill>
                  <a:srgbClr val="000000"/>
                </a:solidFill>
                <a:latin typeface="PT Sans"/>
              </a:rPr>
              <a:t> Полоцкий, который был известен на Руси как просветитель и который большое внимание уделял воспитанию будущего царя. Несмотря на то что Федор не отличался хорошим здоровьем, он увлекался науками, искусствами, разведением лошадей и стрельбой из лука. Он прекрасно говорил по-польски, знал латынь</a:t>
            </a:r>
            <a:r>
              <a:rPr lang="ru-RU" sz="1200" b="0" i="1" dirty="0">
                <a:solidFill>
                  <a:srgbClr val="000000"/>
                </a:solidFill>
                <a:latin typeface="PT Sans"/>
              </a:rPr>
              <a:t>. (Источник информации - портал История</a:t>
            </a:r>
            <a:r>
              <a:rPr lang="ru-RU" sz="1200" b="0" i="1" dirty="0" smtClean="0">
                <a:solidFill>
                  <a:srgbClr val="000000"/>
                </a:solidFill>
                <a:latin typeface="PT Sans"/>
              </a:rPr>
              <a:t>. РФ</a:t>
            </a:r>
            <a:r>
              <a:rPr lang="ru-RU" sz="1200" b="0" i="1" dirty="0">
                <a:solidFill>
                  <a:srgbClr val="000000"/>
                </a:solidFill>
                <a:latin typeface="PT Sans"/>
              </a:rPr>
              <a:t>, </a:t>
            </a:r>
            <a:r>
              <a:rPr lang="ru-RU" sz="1200" b="0" i="1" dirty="0">
                <a:solidFill>
                  <a:srgbClr val="000000"/>
                </a:solidFill>
                <a:latin typeface="PT Sans"/>
                <a:hlinkClick r:id="rId2"/>
              </a:rPr>
              <a:t>https://histrf.ru/lichnosti/biografii/p/fiodor-alieksieievich</a:t>
            </a:r>
            <a:r>
              <a:rPr lang="ru-RU" sz="1200" b="0" i="1" dirty="0" smtClean="0">
                <a:solidFill>
                  <a:srgbClr val="000000"/>
                </a:solidFill>
                <a:latin typeface="PT Sans"/>
              </a:rPr>
              <a:t>)</a:t>
            </a:r>
          </a:p>
          <a:p>
            <a:pPr algn="just"/>
            <a:r>
              <a:rPr lang="ru-RU" sz="1800" b="0" dirty="0" smtClean="0"/>
              <a:t>Преемник Алексея Михайловича,  обладая пытливым умом, любил вникать во все дела  и устанавливать порядок во всех сферах жизни царского двора и государства.</a:t>
            </a:r>
            <a:endParaRPr 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2931972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748</TotalTime>
  <Words>2036</Words>
  <Application>Microsoft Office PowerPoint</Application>
  <PresentationFormat>Экран (4:3)</PresentationFormat>
  <Paragraphs>162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Главная</vt:lpstr>
      <vt:lpstr>Искусство XVII века</vt:lpstr>
      <vt:lpstr>План урока:</vt:lpstr>
      <vt:lpstr>Дорогие ребята, мы с вами  продолжаем изучать главу III «Россия при первых Романовых». В начале работы со слайдовой презентацией напишите в тетрадях тему и цель урока: изучение  особенностей искусства в XVII веке. Оформление в тетрадях продолжаем: свой план по презентации и запись выводов, терминологии. Выполнение д/з и работа на сайте решу впр.</vt:lpstr>
      <vt:lpstr>Правление михаила фёдоровича Повторение ранее изученного материала </vt:lpstr>
      <vt:lpstr>Правление алексея михайловича (1645-1676) Повторение ранее изученного материала</vt:lpstr>
      <vt:lpstr>Правление алексея михайловича (1645-1676) Повторение ранее изученного материала</vt:lpstr>
      <vt:lpstr>Россия в XVII веке Повторение ранее изученного материала</vt:lpstr>
      <vt:lpstr>Россия в XVII веке Повторение ранее изученного материала</vt:lpstr>
      <vt:lpstr>Наследники алексея михайловича  Повторение ранее изученного материала Дети Алексея Михайловича. Фёдор Алексеевич.</vt:lpstr>
      <vt:lpstr>Наследники алексея михайловича  Повторение ранее изученного материала События 1682 года.</vt:lpstr>
      <vt:lpstr>Наследники алексея михайловича  Повторение ранее изученного материала</vt:lpstr>
      <vt:lpstr>Наследники алексея михайловича  Повторение ранее изученного материала</vt:lpstr>
      <vt:lpstr>Освоение Сибири и Дальнего Востока в XVII веке Повторение ранее изученного материала Народы Сибири и Дальнего Востока</vt:lpstr>
      <vt:lpstr>Освоение Сибири и Дальнего Востока в XVII веке Повторение ранее изученного материала</vt:lpstr>
      <vt:lpstr>Изучение нового материала Грамотность и просвещение</vt:lpstr>
      <vt:lpstr>Просвещение, литература и театр в 17 в. Повторение ранее изученного материала Литература</vt:lpstr>
      <vt:lpstr>Просвещение, литература и театр в 17 в. Повторение ранее изученного материала Театр</vt:lpstr>
      <vt:lpstr>Просвещение, литература и театр в 17 в. Повторение ранее изученного материала</vt:lpstr>
      <vt:lpstr>Просвещение, литература и театр в 17 в. Повторение ранее изученного материала</vt:lpstr>
      <vt:lpstr>Изучение нового материала Архитектура</vt:lpstr>
      <vt:lpstr>Изучение нового материала Живопись</vt:lpstr>
      <vt:lpstr>Изучение нового материала Декоративно-прикладное искусство</vt:lpstr>
      <vt:lpstr>Задания для  закрепления и рекомендации:</vt:lpstr>
      <vt:lpstr>Задания для  закрепления и рекомендации:</vt:lpstr>
      <vt:lpstr>Задания для  закрепления и рекомендации:</vt:lpstr>
      <vt:lpstr>Задания для  закрепления и рекомендации:</vt:lpstr>
      <vt:lpstr>Литература и интернет сайты для подготовки дз</vt:lpstr>
      <vt:lpstr>Для журнала Д/з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88</cp:revision>
  <dcterms:created xsi:type="dcterms:W3CDTF">2020-03-28T16:09:44Z</dcterms:created>
  <dcterms:modified xsi:type="dcterms:W3CDTF">2020-04-13T13:03:55Z</dcterms:modified>
</cp:coreProperties>
</file>