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0" r:id="rId4"/>
    <p:sldId id="291" r:id="rId5"/>
    <p:sldId id="292" r:id="rId6"/>
    <p:sldId id="293" r:id="rId7"/>
    <p:sldId id="281" r:id="rId8"/>
    <p:sldId id="265" r:id="rId9"/>
    <p:sldId id="266" r:id="rId10"/>
    <p:sldId id="271" r:id="rId11"/>
    <p:sldId id="272" r:id="rId12"/>
    <p:sldId id="275" r:id="rId13"/>
    <p:sldId id="276" r:id="rId14"/>
    <p:sldId id="294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6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5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710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25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195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725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01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33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91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7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4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2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8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58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98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3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52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7946"/>
            <a:ext cx="8134672" cy="1080119"/>
          </a:xfrm>
        </p:spPr>
        <p:txBody>
          <a:bodyPr>
            <a:normAutofit/>
          </a:bodyPr>
          <a:lstStyle/>
          <a:p>
            <a:pPr algn="ctr"/>
            <a:r>
              <a:rPr lang="ru-RU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газового факела на морфологические показатели березы пушистой</a:t>
            </a:r>
            <a:endParaRPr lang="ru-RU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717032"/>
            <a:ext cx="3272408" cy="1968624"/>
          </a:xfrm>
        </p:spPr>
        <p:txBody>
          <a:bodyPr>
            <a:normAutofit fontScale="85000" lnSpcReduction="20000"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Авторы: Захарова Софья Алексеевна,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  <a:latin typeface="Times New Roman" pitchFamily="18" charset="0"/>
              </a:rPr>
              <a:t>Ученица </a:t>
            </a:r>
            <a:r>
              <a:rPr lang="ru-RU" altLang="ru-RU" sz="1600" smtClean="0">
                <a:solidFill>
                  <a:srgbClr val="000000"/>
                </a:solidFill>
                <a:latin typeface="Times New Roman" pitchFamily="18" charset="0"/>
              </a:rPr>
              <a:t>10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А класса 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Маху Юлия Анатольевна,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Ученица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10 А класса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Руководитель: Благинина Вероника Евгеньевна,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учитель биологии и экологии 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924300" y="6308725"/>
            <a:ext cx="1584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dirty="0" smtClean="0">
                <a:latin typeface="Times New Roman" pitchFamily="18" charset="0"/>
              </a:rPr>
              <a:t>Когалым, 2019</a:t>
            </a:r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2156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XXIII научно-исследовательская конференция школьников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«Менделеев»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8805" y="1065812"/>
            <a:ext cx="1886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Экология</a:t>
            </a:r>
          </a:p>
        </p:txBody>
      </p:sp>
      <p:sp>
        <p:nvSpPr>
          <p:cNvPr id="16386" name="AutoShape 2" descr="https://www.greeninfo.ru/img/work/article/a_20479_343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a_20479_343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84984"/>
            <a:ext cx="4644547" cy="276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3"/>
            <a:ext cx="8424936" cy="1224136"/>
          </a:xfrm>
        </p:spPr>
        <p:txBody>
          <a:bodyPr/>
          <a:lstStyle/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Таблица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endParaRPr lang="ru-RU" sz="1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Площадь листовой </a:t>
            </a:r>
            <a:r>
              <a:rPr lang="ru-RU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пластинки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959925"/>
              </p:ext>
            </p:extLst>
          </p:nvPr>
        </p:nvGraphicFramePr>
        <p:xfrm>
          <a:off x="1115616" y="1196753"/>
          <a:ext cx="7416824" cy="4310435"/>
        </p:xfrm>
        <a:graphic>
          <a:graphicData uri="http://schemas.openxmlformats.org/drawingml/2006/table">
            <a:tbl>
              <a:tblPr firstRow="1" firstCol="1" bandRow="1"/>
              <a:tblGrid>
                <a:gridCol w="2716508"/>
                <a:gridCol w="2350158"/>
                <a:gridCol w="2350158"/>
              </a:tblGrid>
              <a:tr h="876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Места сбора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Площадь листа, pixel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Отношение к контролю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Окрестности г. Когалым (контроль)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25011±1803,501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615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8292±319,92*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10863±272,83*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12675±941,71*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22398±1520,76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71600" y="566124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 контрольный участок и 4 опытных пункта, на каждом исследованы по 5 деревьев, по 20 листьев с каждого дерева. Общий объем материала составил 500 листьев.</a:t>
            </a:r>
          </a:p>
        </p:txBody>
      </p:sp>
    </p:spTree>
    <p:extLst>
      <p:ext uri="{BB962C8B-B14F-4D97-AF65-F5344CB8AC3E}">
        <p14:creationId xmlns:p14="http://schemas.microsoft.com/office/powerpoint/2010/main" val="37044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91472"/>
            <a:ext cx="799288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Рис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.2.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Отношение показателя площади листовой пластинки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контролю на исследуемой территории.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55695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5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1"/>
            <a:ext cx="8229600" cy="1080119"/>
          </a:xfrm>
        </p:spPr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Таблица 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</a:t>
            </a:r>
            <a:endParaRPr lang="ru-RU" sz="1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Показатель длины </a:t>
            </a:r>
            <a:r>
              <a:rPr lang="ru-RU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черешка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68837"/>
              </p:ext>
            </p:extLst>
          </p:nvPr>
        </p:nvGraphicFramePr>
        <p:xfrm>
          <a:off x="971600" y="1268760"/>
          <a:ext cx="7488833" cy="3888431"/>
        </p:xfrm>
        <a:graphic>
          <a:graphicData uri="http://schemas.openxmlformats.org/drawingml/2006/table">
            <a:tbl>
              <a:tblPr firstRow="1" firstCol="1" bandRow="1"/>
              <a:tblGrid>
                <a:gridCol w="2495729"/>
                <a:gridCol w="2496552"/>
                <a:gridCol w="2496552"/>
              </a:tblGrid>
              <a:tr h="689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Места сбора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Показатель длины черешка, Х±m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Отношение к контролю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Окрестности г. Когалыма (контроль)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74,26±4,95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689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41,14±2,65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*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51,13±4,16*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51,81±2,95*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61,81±2,58*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0,83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71600" y="5229200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 контрольный участок и 4 опытных пункта, на каждом исследованы по 5 деревьев, по 20 листьев с каждого дерева. Общий объем материала составил 500 листьев.</a:t>
            </a:r>
          </a:p>
        </p:txBody>
      </p:sp>
    </p:spTree>
    <p:extLst>
      <p:ext uri="{BB962C8B-B14F-4D97-AF65-F5344CB8AC3E}">
        <p14:creationId xmlns:p14="http://schemas.microsoft.com/office/powerpoint/2010/main" val="20460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507863"/>
            <a:ext cx="792088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Рис.3.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Отношение показателя длины черешка листьев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контролю на исследуемых пунктах.</a:t>
            </a:r>
            <a:endParaRPr lang="ru-RU" sz="14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8280920" cy="505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7776863" cy="3880773"/>
          </a:xfrm>
        </p:spPr>
        <p:txBody>
          <a:bodyPr/>
          <a:lstStyle/>
          <a:p>
            <a:r>
              <a:rPr lang="ru-RU" dirty="0" smtClean="0"/>
              <a:t>Выдвинутая гипотеза подтвердилась.</a:t>
            </a:r>
          </a:p>
          <a:p>
            <a:r>
              <a:rPr lang="ru-RU" dirty="0" smtClean="0"/>
              <a:t>Цели и задачи достигнуты.</a:t>
            </a:r>
          </a:p>
          <a:p>
            <a:r>
              <a:rPr lang="ru-RU" dirty="0" smtClean="0"/>
              <a:t>Выяснили: </a:t>
            </a:r>
          </a:p>
          <a:p>
            <a:pPr>
              <a:buFont typeface="+mj-lt"/>
              <a:buAutoNum type="arabicPeriod"/>
            </a:pPr>
            <a:r>
              <a:rPr lang="ru-RU" dirty="0"/>
              <a:t>Ч</a:t>
            </a:r>
            <a:r>
              <a:rPr lang="ru-RU" dirty="0" smtClean="0"/>
              <a:t>ем </a:t>
            </a:r>
            <a:r>
              <a:rPr lang="ru-RU" dirty="0"/>
              <a:t>ближе деревья находятся к источнику загрязнения, тем сильнее у них разрушается хлорофилл, тем самым происходит отбеливание </a:t>
            </a:r>
            <a:r>
              <a:rPr lang="ru-RU" dirty="0" smtClean="0"/>
              <a:t>листьев. 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Происходит  снижение скорости </a:t>
            </a:r>
            <a:r>
              <a:rPr lang="ru-RU" dirty="0"/>
              <a:t>роста</a:t>
            </a:r>
            <a:r>
              <a:rPr lang="ru-RU" dirty="0" smtClean="0"/>
              <a:t>, о чем свидетельствует  уменьшение площади листовых </a:t>
            </a:r>
            <a:r>
              <a:rPr lang="ru-RU" dirty="0"/>
              <a:t>пластинок и </a:t>
            </a:r>
            <a:r>
              <a:rPr lang="ru-RU" dirty="0" smtClean="0"/>
              <a:t>длины </a:t>
            </a:r>
            <a:r>
              <a:rPr lang="ru-RU" dirty="0"/>
              <a:t>черешка. </a:t>
            </a:r>
          </a:p>
        </p:txBody>
      </p:sp>
    </p:spTree>
    <p:extLst>
      <p:ext uri="{BB962C8B-B14F-4D97-AF65-F5344CB8AC3E}">
        <p14:creationId xmlns:p14="http://schemas.microsoft.com/office/powerpoint/2010/main" val="23596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7946"/>
            <a:ext cx="8134672" cy="1080119"/>
          </a:xfrm>
        </p:spPr>
        <p:txBody>
          <a:bodyPr>
            <a:normAutofit/>
          </a:bodyPr>
          <a:lstStyle/>
          <a:p>
            <a:pPr algn="ctr"/>
            <a:r>
              <a:rPr lang="ru-RU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газового факела на морфологические показатели березы пушистой</a:t>
            </a:r>
            <a:endParaRPr lang="ru-RU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717032"/>
            <a:ext cx="3272408" cy="1968624"/>
          </a:xfrm>
        </p:spPr>
        <p:txBody>
          <a:bodyPr>
            <a:normAutofit fontScale="85000" lnSpcReduction="20000"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Авторы: Захарова Софья Алексеевна,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Ученица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10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А класса 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Маху Юлия Анатольевна,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Ученица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10 А класса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Руководитель: Благинина Вероника Евгеньевна,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</a:rPr>
              <a:t>учитель биологии и экологии МАОУ СОШ №1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924300" y="6308725"/>
            <a:ext cx="1584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dirty="0" smtClean="0">
                <a:latin typeface="Times New Roman" pitchFamily="18" charset="0"/>
              </a:rPr>
              <a:t>Когалым, 2019</a:t>
            </a:r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2156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XXIII научно-исследовательская конференция школьников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«Менделеев»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8805" y="1065812"/>
            <a:ext cx="1886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Экология</a:t>
            </a:r>
          </a:p>
        </p:txBody>
      </p:sp>
      <p:pic>
        <p:nvPicPr>
          <p:cNvPr id="7" name="Рисунок 6" descr="a_20479_343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84984"/>
            <a:ext cx="4644547" cy="276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980728"/>
            <a:ext cx="7416824" cy="5060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влияние нефтегазового факела на морфологические показатели березы на разном удалении от факела.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литературу о влиянии факела на окружающую среду.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2.Провести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контрольных и экспериментальных образцов листьев березы.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3.Исследовать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морфологические показатели листьев на разном расстоянии от нефтегазового факела (цветовые показатели, площадь листовой пластинки, длину черешка).</a:t>
            </a:r>
          </a:p>
        </p:txBody>
      </p:sp>
    </p:spTree>
    <p:extLst>
      <p:ext uri="{BB962C8B-B14F-4D97-AF65-F5344CB8AC3E}">
        <p14:creationId xmlns:p14="http://schemas.microsoft.com/office/powerpoint/2010/main" val="293978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6912768" cy="388077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березы с нефтегазового месторождения и территории г. Когалым.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морфологические показатели березы.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48220"/>
            <a:ext cx="6984776" cy="465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6367652"/>
            <a:ext cx="637016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Рис.1. Береза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пушистая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 районе исследования</a:t>
            </a:r>
            <a:endParaRPr lang="ru-RU" sz="1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10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7272808" cy="388077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предполагается, что чем ближе береза находится к факелу, тем сильнее факел оказывает на нее негативное воздействие.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37" y="1804442"/>
            <a:ext cx="6999507" cy="466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8837" y="6324534"/>
            <a:ext cx="64807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Рис.2.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Факел сжигания ПНГ в районе исследования</a:t>
            </a:r>
            <a:endParaRPr lang="ru-RU" sz="1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81113"/>
            <a:ext cx="71566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Методы 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исследования:</a:t>
            </a:r>
            <a:r>
              <a:rPr lang="ru-RU" sz="1600" dirty="0" smtClean="0">
                <a:solidFill>
                  <a:srgbClr val="7030A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изучение литературы; экспериментальные;</a:t>
            </a:r>
            <a:r>
              <a:rPr lang="ru-RU" sz="16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измерение;</a:t>
            </a:r>
            <a:r>
              <a:rPr lang="ru-RU" sz="16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математические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 статистические.</a:t>
            </a:r>
            <a:endParaRPr lang="ru-RU" sz="16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282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81942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5229200"/>
            <a:ext cx="358021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Рис.3.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Месторождение «Дружное»</a:t>
            </a:r>
            <a:endParaRPr lang="ru-RU" sz="1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70775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методы исследования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фото\k1hqk7ROoj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196752"/>
            <a:ext cx="3201476" cy="41044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40151" y="5373216"/>
            <a:ext cx="3250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Рис.4. Материал для исследования</a:t>
            </a:r>
            <a:endParaRPr lang="ru-RU" sz="1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673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7416824" cy="362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4869160"/>
            <a:ext cx="5832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Рис.5.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Схема расположения опытных пунктов</a:t>
            </a:r>
            <a:endParaRPr lang="ru-RU" sz="1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55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80728"/>
            <a:ext cx="3024717" cy="4034738"/>
          </a:xfrm>
        </p:spPr>
      </p:pic>
      <p:sp>
        <p:nvSpPr>
          <p:cNvPr id="5" name="Прямоугольник 4"/>
          <p:cNvSpPr/>
          <p:nvPr/>
        </p:nvSpPr>
        <p:spPr>
          <a:xfrm>
            <a:off x="1" y="5085184"/>
            <a:ext cx="29878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6. Цветной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сканер EPSON 1270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579663" y="14847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 descr="Безымянны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99792" y="148478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19872" y="5157192"/>
            <a:ext cx="5328592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Рис.7. </a:t>
            </a:r>
            <a:r>
              <a:rPr lang="ru-RU" dirty="0"/>
              <a:t>Оцифрованное изображение листьев березы</a:t>
            </a:r>
          </a:p>
        </p:txBody>
      </p:sp>
      <p:pic>
        <p:nvPicPr>
          <p:cNvPr id="1026" name="Picture 2" descr="E:\фото\vi9hauXd3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196" y="1052736"/>
            <a:ext cx="3057804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09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399" y="69420"/>
            <a:ext cx="8229600" cy="5809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исследования</a:t>
            </a:r>
            <a:endParaRPr lang="ru-RU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80920" cy="1008112"/>
          </a:xfrm>
        </p:spPr>
        <p:txBody>
          <a:bodyPr>
            <a:normAutofit lnSpcReduction="10000"/>
          </a:bodyPr>
          <a:lstStyle/>
          <a:p>
            <a:pPr marL="0"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Таблица 1</a:t>
            </a: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Показатель белизны листьев березы 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пушистой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38680"/>
              </p:ext>
            </p:extLst>
          </p:nvPr>
        </p:nvGraphicFramePr>
        <p:xfrm>
          <a:off x="971600" y="1700808"/>
          <a:ext cx="7272807" cy="3263071"/>
        </p:xfrm>
        <a:graphic>
          <a:graphicData uri="http://schemas.openxmlformats.org/drawingml/2006/table">
            <a:tbl>
              <a:tblPr firstRow="1" firstCol="1" bandRow="1"/>
              <a:tblGrid>
                <a:gridCol w="2423677"/>
                <a:gridCol w="2424565"/>
                <a:gridCol w="2424565"/>
              </a:tblGrid>
              <a:tr h="659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Места сбора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Показатель белизны, Х±m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Отношение к контролю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Окрестности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г. Когалыма (контроль)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53,53±2,52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0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72,31±3,34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70,40±2,32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68,92±0,68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800 м от факела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68,39±1,35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1,27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99592" y="5013176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 контрольный участок и 4 опытных пункта, на каждом исследованы по 5 деревьев, по 20 листьев с каждого дерева. Общий объем материала составил 500 листьев.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7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595649"/>
            <a:ext cx="741682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Рис.1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Отношение показателя белизны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контролю в различных пунктах исследования.</a:t>
            </a:r>
            <a:endParaRPr lang="ru-RU" sz="14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334334" cy="511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5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560</TotalTime>
  <Words>607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Влияние газового факела на морфологические показатели березы пушистой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Влияние газового факела на морфологические показатели березы пушистой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газового факела на морфофизиологические показатели березы пушистой (Betula pubescence)</dc:title>
  <dc:creator>Вероника</dc:creator>
  <cp:lastModifiedBy>Вероника</cp:lastModifiedBy>
  <cp:revision>55</cp:revision>
  <dcterms:created xsi:type="dcterms:W3CDTF">2016-05-23T17:51:55Z</dcterms:created>
  <dcterms:modified xsi:type="dcterms:W3CDTF">2020-04-13T18:28:04Z</dcterms:modified>
</cp:coreProperties>
</file>