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8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5D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108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102240" y="2386744"/>
            <a:ext cx="693952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5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1396" y="4352544"/>
            <a:ext cx="5101209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19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E21E0-F15C-4FD2-B93C-DAA0A5E9F4CB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C806-E2FD-4621-A648-B991E52397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7155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E21E0-F15C-4FD2-B93C-DAA0A5E9F4CB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C806-E2FD-4621-A648-B991E52397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023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9834" y="937260"/>
            <a:ext cx="1053966" cy="498348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6046" y="937260"/>
            <a:ext cx="4716174" cy="498348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E21E0-F15C-4FD2-B93C-DAA0A5E9F4CB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C806-E2FD-4621-A648-B991E52397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972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E21E0-F15C-4FD2-B93C-DAA0A5E9F4CB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C806-E2FD-4621-A648-B991E52397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60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106424" y="2386744"/>
            <a:ext cx="6940296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5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1396" y="4352465"/>
            <a:ext cx="5101209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1900">
                <a:solidFill>
                  <a:schemeClr val="tx1"/>
                </a:solidFill>
              </a:defRPr>
            </a:lvl1pPr>
            <a:lvl2pPr marL="4572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E21E0-F15C-4FD2-B93C-DAA0A5E9F4CB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C806-E2FD-4621-A648-B991E52397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0149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2239" y="2638044"/>
            <a:ext cx="3288023" cy="310198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737" y="2638044"/>
            <a:ext cx="3290516" cy="310198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E21E0-F15C-4FD2-B93C-DAA0A5E9F4CB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C806-E2FD-4621-A648-B991E52397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480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2239" y="2313434"/>
            <a:ext cx="3288024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2239" y="3143250"/>
            <a:ext cx="3288024" cy="2596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3737" y="3143250"/>
            <a:ext cx="3290516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753737" y="2313434"/>
            <a:ext cx="3290516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E21E0-F15C-4FD2-B93C-DAA0A5E9F4CB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C806-E2FD-4621-A648-B991E52397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770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E21E0-F15C-4FD2-B93C-DAA0A5E9F4CB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C806-E2FD-4621-A648-B991E52397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458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E21E0-F15C-4FD2-B93C-DAA0A5E9F4CB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C806-E2FD-4621-A648-B991E52397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12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40703" y="2243829"/>
            <a:ext cx="3290594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2060" y="804672"/>
            <a:ext cx="361188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8"/>
            <a:ext cx="284607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E21E0-F15C-4FD2-B93C-DAA0A5E9F4CB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40703" y="6236208"/>
            <a:ext cx="3806398" cy="320040"/>
          </a:xfrm>
        </p:spPr>
        <p:txBody>
          <a:bodyPr>
            <a:normAutofit/>
          </a:bodyPr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C806-E2FD-4621-A648-B991E52397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129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" y="0"/>
            <a:ext cx="4571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40080" y="2243828"/>
            <a:ext cx="3291840" cy="1143000"/>
          </a:xfrm>
          <a:solidFill>
            <a:srgbClr val="FFFFFF"/>
          </a:solidFill>
          <a:ln>
            <a:solidFill>
              <a:srgbClr val="262626"/>
            </a:solidFill>
          </a:ln>
        </p:spPr>
        <p:txBody>
          <a:bodyPr anchor="ctr" anchorCtr="1">
            <a:no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2000" y="-42172"/>
            <a:ext cx="4576573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9"/>
            <a:ext cx="284607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265E21E0-F15C-4FD2-B93C-DAA0A5E9F4CB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40080" y="6236208"/>
            <a:ext cx="3803904" cy="320040"/>
          </a:xfrm>
        </p:spPr>
        <p:txBody>
          <a:bodyPr>
            <a:normAutofit/>
          </a:bodyPr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C806-E2FD-4621-A648-B991E52397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480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606045" y="964692"/>
            <a:ext cx="5937755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6045" y="2638045"/>
            <a:ext cx="5937755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8943" y="6238816"/>
            <a:ext cx="2065310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265E21E0-F15C-4FD2-B93C-DAA0A5E9F4CB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02239" y="6236208"/>
            <a:ext cx="4556664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0112" y="6217920"/>
            <a:ext cx="365760" cy="365760"/>
          </a:xfrm>
          <a:prstGeom prst="ellipse">
            <a:avLst/>
          </a:prstGeom>
          <a:solidFill>
            <a:srgbClr val="1D1D1D">
              <a:alpha val="69804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6A72C806-E2FD-4621-A648-B991E52397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Блок-схема: документ 6"/>
          <p:cNvSpPr/>
          <p:nvPr userDrawn="1"/>
        </p:nvSpPr>
        <p:spPr>
          <a:xfrm>
            <a:off x="191069" y="177422"/>
            <a:ext cx="8775510" cy="6387152"/>
          </a:xfrm>
          <a:prstGeom prst="flowChartDocument">
            <a:avLst/>
          </a:prstGeom>
          <a:blipFill dpi="0" rotWithShape="1">
            <a:blip r:embed="rId13">
              <a:alphaModFix amt="58000"/>
              <a:grayscl/>
            </a:blip>
            <a:srcRect/>
            <a:stretch>
              <a:fillRect/>
            </a:stretch>
          </a:blipFill>
          <a:scene3d>
            <a:camera prst="orthographicFront"/>
            <a:lightRig rig="threePt" dir="t"/>
          </a:scene3d>
          <a:sp3d extrusionH="38100" contourW="44450">
            <a:bevelT w="133350" prst="riblet"/>
            <a:bevelB w="50800"/>
            <a:contourClr>
              <a:srgbClr val="CC5D1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4" cstate="email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6401" y="-71549"/>
            <a:ext cx="2762451" cy="219891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5563" y="4090737"/>
            <a:ext cx="2573916" cy="2965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75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6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44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28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4248" y="1622738"/>
            <a:ext cx="7222472" cy="2409926"/>
          </a:xfrm>
        </p:spPr>
        <p:txBody>
          <a:bodyPr>
            <a:noAutofit/>
          </a:bodyPr>
          <a:lstStyle/>
          <a:p>
            <a:r>
              <a:rPr lang="ru-RU" sz="4000" b="1" i="1" dirty="0">
                <a:latin typeface="Arial" panose="020B0604020202020204" pitchFamily="34" charset="0"/>
                <a:cs typeface="Arial" panose="020B0604020202020204" pitchFamily="34" charset="0"/>
              </a:rPr>
              <a:t>«Симфония №1 </a:t>
            </a:r>
            <a:r>
              <a:rPr lang="ru-RU" sz="40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В.Калинникова</a:t>
            </a:r>
            <a:r>
              <a:rPr lang="ru-RU" sz="4000" b="1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4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000" b="1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Звучащие </a:t>
            </a:r>
            <a:r>
              <a:rPr lang="ru-RU" sz="4000" b="1" i="1" dirty="0">
                <a:latin typeface="Arial" panose="020B0604020202020204" pitchFamily="34" charset="0"/>
                <a:cs typeface="Arial" panose="020B0604020202020204" pitchFamily="34" charset="0"/>
              </a:rPr>
              <a:t>картины». </a:t>
            </a:r>
            <a:endParaRPr lang="ru-RU" sz="48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2323055" y="4159282"/>
            <a:ext cx="4224858" cy="489991"/>
          </a:xfrm>
        </p:spPr>
        <p:txBody>
          <a:bodyPr/>
          <a:lstStyle/>
          <a:p>
            <a:r>
              <a:rPr lang="ru-RU" dirty="0" smtClean="0"/>
              <a:t>Урок музыки в 7-м классе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209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6347" y="579548"/>
            <a:ext cx="5083123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Вопросы для домашнего задания: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6823" y="1352282"/>
            <a:ext cx="8062173" cy="424731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Как называется Симфония Василия 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Калинникова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342900" indent="-342900">
              <a:buAutoNum type="arabicPeriod"/>
            </a:pP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 каком году композитор начал и завершил создание симфонии?</a:t>
            </a:r>
          </a:p>
          <a:p>
            <a:pPr marL="342900" indent="-342900">
              <a:buAutoNum type="arabicPeriod"/>
            </a:pP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Испытывал ли композитор трудности с премьерой (первым исполнением в театре) симфонии №1?</a:t>
            </a:r>
          </a:p>
          <a:p>
            <a:pPr marL="342900" indent="-342900">
              <a:buAutoNum type="arabicPeriod"/>
            </a:pP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 каком городе впервые была исполнена эта симфония?</a:t>
            </a:r>
          </a:p>
          <a:p>
            <a:pPr marL="342900" indent="-342900">
              <a:buAutoNum type="arabicPeriod"/>
            </a:pP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 какой форме написана первая часть симфонии?</a:t>
            </a:r>
          </a:p>
          <a:p>
            <a:pPr marL="342900" indent="-342900">
              <a:buAutoNum type="arabicPeriod"/>
            </a:pP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Кратко охарактеризуйте главные и побочные партии первой части. (Воспользуйтесь слайдом № 5).</a:t>
            </a:r>
          </a:p>
          <a:p>
            <a:pPr marL="342900" indent="-342900">
              <a:buAutoNum type="arabicPeriod"/>
            </a:pP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Какая часть симфонии вам больше понравилась?</a:t>
            </a:r>
          </a:p>
        </p:txBody>
      </p:sp>
    </p:spTree>
    <p:extLst>
      <p:ext uri="{BB962C8B-B14F-4D97-AF65-F5344CB8AC3E}">
        <p14:creationId xmlns:p14="http://schemas.microsoft.com/office/powerpoint/2010/main" val="2668048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9202" y="1056597"/>
            <a:ext cx="7886700" cy="2391998"/>
          </a:xfrm>
        </p:spPr>
        <p:txBody>
          <a:bodyPr>
            <a:normAutofit/>
          </a:bodyPr>
          <a:lstStyle/>
          <a:p>
            <a:r>
              <a:rPr lang="ru-RU" sz="4000" dirty="0" smtClean="0"/>
              <a:t>     СПАСИБО ЗА ВНИМАНИЕ!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40159" y="772733"/>
            <a:ext cx="7688686" cy="419851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ru-RU" sz="2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«Первая симфония, которая называется «Русская симфония»  Василия </a:t>
            </a:r>
            <a:r>
              <a:rPr lang="ru-RU" sz="26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Калинникова</a:t>
            </a:r>
            <a:r>
              <a:rPr lang="ru-RU" sz="2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— ключ к русской симфонической музыке, чудесные врата, через которые можно войти в наш родной, глубоко поучительный музыкальный мир.... она ведет душу через русские луга, поля и леса, через просторы невыразимой красоты — к Церкви, к молитве, к Богу».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272" y="233923"/>
            <a:ext cx="3290594" cy="1141497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История создания</a:t>
            </a:r>
            <a:endParaRPr lang="ru-RU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36150" y="379670"/>
            <a:ext cx="3611880" cy="343247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fontAlgn="base">
              <a:buNone/>
            </a:pPr>
            <a:r>
              <a:rPr lang="ru-RU" dirty="0" smtClean="0"/>
              <a:t>     </a:t>
            </a:r>
          </a:p>
          <a:p>
            <a:pPr marL="0" indent="0" algn="ctr" fontAlgn="base">
              <a:lnSpc>
                <a:spcPct val="120000"/>
              </a:lnSpc>
              <a:buNone/>
            </a:pPr>
            <a:r>
              <a:rPr lang="ru-RU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Василий Калинников написал симфонию ровно за один год (1894-1895). </a:t>
            </a:r>
          </a:p>
          <a:p>
            <a:pPr marL="0" indent="0" algn="ctr" fontAlgn="base">
              <a:lnSpc>
                <a:spcPct val="120000"/>
              </a:lnSpc>
              <a:buNone/>
            </a:pPr>
            <a:r>
              <a:rPr lang="ru-RU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В симфонии наиболее ярко воплотились особенности его  дарования — душевная открытость, непосредственность, насыщенность лирических чувств.     </a:t>
            </a:r>
            <a:endParaRPr lang="ru-RU" sz="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Содержимое 4" descr="1250254567_folder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401356" y="1850522"/>
            <a:ext cx="3803293" cy="44858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0080" y="299118"/>
            <a:ext cx="3291840" cy="1143000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История создания</a:t>
            </a:r>
            <a:endParaRPr lang="ru-RU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Содержимое 6" descr="7f87c3abfbccb12e7f75e80186dfdec9bc5f6c140581242.jpg"/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l="2903" r="2903"/>
          <a:stretch/>
        </p:blipFill>
        <p:spPr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Содержимое 4"/>
          <p:cNvSpPr>
            <a:spLocks noGrp="1"/>
          </p:cNvSpPr>
          <p:nvPr>
            <p:ph type="body" sz="half" idx="2"/>
          </p:nvPr>
        </p:nvSpPr>
        <p:spPr>
          <a:xfrm>
            <a:off x="193182" y="1596980"/>
            <a:ext cx="4082603" cy="471366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rmAutofit fontScale="92500" lnSpcReduction="20000"/>
          </a:bodyPr>
          <a:lstStyle/>
          <a:p>
            <a:r>
              <a:rPr lang="ru-RU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сожалению, почти все попытки исполнения и постановки симфонии потерпели неудачу. </a:t>
            </a:r>
          </a:p>
          <a:p>
            <a:r>
              <a:rPr lang="ru-RU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Ни в Москве, ни в Петербурге, ни в Тифлисе согласия на исполнение симфонии не дали.</a:t>
            </a:r>
          </a:p>
          <a:p>
            <a:r>
              <a:rPr lang="ru-RU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Лишь через два года она была исполнена в Киеве </a:t>
            </a:r>
            <a:r>
              <a:rPr lang="ru-RU" sz="2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получила полное признание.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95889" y="423780"/>
            <a:ext cx="2437921" cy="7746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en-US" dirty="0" smtClean="0"/>
              <a:t>I </a:t>
            </a:r>
            <a:r>
              <a:rPr lang="ru-RU" dirty="0" smtClean="0"/>
              <a:t>часть</a:t>
            </a:r>
            <a:br>
              <a:rPr lang="ru-RU" dirty="0" smtClean="0"/>
            </a:br>
            <a:r>
              <a:rPr lang="ru-RU" dirty="0" smtClean="0"/>
              <a:t>«Аллегро»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641527" y="1333620"/>
            <a:ext cx="8077229" cy="272414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 Первая часть симфонии, как положено, написана в форме сонатного аллегро (или просто в сонатной форме). 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  Спокойная певучая мелодия струнных без сопровождения. Певучая мелодия подхватывается другими инструментами, развивает­ся, распевается все шире. Это главная партия сонатного аллегро. 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   Побочная партия — широкая лирическая мелодия, полная сердечного тепла звучит у солирующей валторны, альтов и виолончелей. Она не создает контраста с первым образом, а дополняет его.</a:t>
            </a:r>
          </a:p>
        </p:txBody>
      </p:sp>
      <p:pic>
        <p:nvPicPr>
          <p:cNvPr id="9" name="Содержимое 8" descr="user_s_guide_android_technology_platform_4_0_4_1_cena_6189_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578187" y="4057764"/>
            <a:ext cx="4203908" cy="258891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93961" y="380315"/>
            <a:ext cx="2739979" cy="778783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часть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«Анданте»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13509" y="1410788"/>
            <a:ext cx="4201341" cy="429455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      В начале анданте, возникают очертания прекрасного образа манящей, может быть, несбыточной мечты. </a:t>
            </a:r>
          </a:p>
          <a:p>
            <a:pPr marL="0" indent="0">
              <a:buNone/>
            </a:pPr>
            <a:r>
              <a:rPr lang="ru-RU" dirty="0" smtClean="0"/>
              <a:t>       Задумчивой первой теме, как бы плывущей на фоне баюкающего аккомпанемента скрипок и арф, мягко контрастирует вторая — меланхоличная и томная мелодия, интонируемая гобоем. Ее дополняет широкий распев всех высоких инструментов оркестра. </a:t>
            </a:r>
          </a:p>
          <a:p>
            <a:pPr marL="0" indent="0">
              <a:buNone/>
            </a:pPr>
            <a:r>
              <a:rPr lang="ru-RU" dirty="0" smtClean="0"/>
              <a:t>     В конце второй части возвращается первоначальное настроение, светлое видение рассеивается, воцаряется покой.</a:t>
            </a:r>
          </a:p>
        </p:txBody>
      </p:sp>
      <p:pic>
        <p:nvPicPr>
          <p:cNvPr id="6" name="Содержимое 5" descr="56794749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90665" y="1410788"/>
            <a:ext cx="4030773" cy="26892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396209" y="449538"/>
            <a:ext cx="2270496" cy="65804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III </a:t>
            </a:r>
            <a:r>
              <a:rPr lang="ru-RU" dirty="0" smtClean="0"/>
              <a:t>часть</a:t>
            </a:r>
            <a:br>
              <a:rPr lang="ru-RU" dirty="0" smtClean="0"/>
            </a:br>
            <a:r>
              <a:rPr lang="ru-RU" dirty="0" smtClean="0"/>
              <a:t>«Скерцо»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700011" y="3584640"/>
            <a:ext cx="4937830" cy="245555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Третья часть — яркое, жизнерадостное широко развернутое скерцо, рисующее картины народного веселья. </a:t>
            </a:r>
          </a:p>
          <a:p>
            <a:pPr marL="0" indent="0" algn="ctr"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Полная удали мужская пляска сменяется плавной грацией девичьего хоровода. Легко и непринужденно плетется его кружевной узор.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Содержимое 6" descr="481349d53631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826587" y="449538"/>
            <a:ext cx="2905290" cy="22439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grants_horovo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246" y="1295483"/>
            <a:ext cx="2807963" cy="21607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90147" y="463039"/>
            <a:ext cx="3159138" cy="670047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IV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часть</a:t>
            </a:r>
            <a:b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«Финал»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02994" y="1491823"/>
            <a:ext cx="3288023" cy="43680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 Финал симфонии — развязка драматургического развития. Он начинается как и первая часть — звучанием ее главной темы в унисонах струнной группы. Дальше на протяжении финала, также написанного в сонатной форме, среди разнообразных сцен и настроений, в смене плясовых, танцевальных и лирически-напевных эпизодов возникают знакомые мотивы.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Содержимое 4" descr="K0ejBxjewVU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354829" y="1634739"/>
            <a:ext cx="4601834" cy="306788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475389" y="501053"/>
            <a:ext cx="2386406" cy="632288"/>
          </a:xfrm>
        </p:spPr>
        <p:txBody>
          <a:bodyPr>
            <a:normAutofit fontScale="90000"/>
          </a:bodyPr>
          <a:lstStyle/>
          <a:p>
            <a:r>
              <a:rPr lang="ru-RU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Вывод:</a:t>
            </a:r>
            <a:endParaRPr lang="ru-RU" sz="2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69702" y="1427431"/>
            <a:ext cx="7997780" cy="314456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Симфония стала свидетельством громадного лирического дара Василия </a:t>
            </a:r>
            <a:r>
              <a:rPr 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Калинникова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воспевшего красоту и величие природы, олицетворяющей образ России, русской души, через русскую музыку.</a:t>
            </a:r>
          </a:p>
          <a:p>
            <a:pPr marL="0" indent="0" algn="ctr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Творчество композитора полно светлости, добра, могущества, восторженной красоты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TM10001115[[fn=Посылка]]</Template>
  <TotalTime>138</TotalTime>
  <Words>516</Words>
  <Application>Microsoft Office PowerPoint</Application>
  <PresentationFormat>Экран (4:3)</PresentationFormat>
  <Paragraphs>42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Corbel</vt:lpstr>
      <vt:lpstr>Gill Sans MT</vt:lpstr>
      <vt:lpstr>Parcel</vt:lpstr>
      <vt:lpstr>«Симфония №1 В.Калинникова.  Звучащие картины». </vt:lpstr>
      <vt:lpstr>Презентация PowerPoint</vt:lpstr>
      <vt:lpstr>История создания</vt:lpstr>
      <vt:lpstr>История создания</vt:lpstr>
      <vt:lpstr> I часть «Аллегро»</vt:lpstr>
      <vt:lpstr>Ii часть «Анданте»</vt:lpstr>
      <vt:lpstr>III часть «Скерцо»</vt:lpstr>
      <vt:lpstr>IV часть «Финал»</vt:lpstr>
      <vt:lpstr>Вывод:</vt:lpstr>
      <vt:lpstr>Презентация PowerPoint</vt:lpstr>
      <vt:lpstr>     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Калинников</dc:title>
  <dc:creator>Mars</dc:creator>
  <cp:lastModifiedBy>Mars</cp:lastModifiedBy>
  <cp:revision>17</cp:revision>
  <dcterms:created xsi:type="dcterms:W3CDTF">2014-07-09T20:02:06Z</dcterms:created>
  <dcterms:modified xsi:type="dcterms:W3CDTF">2020-04-13T15:42:54Z</dcterms:modified>
</cp:coreProperties>
</file>