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embeddedFontLst>
    <p:embeddedFont>
      <p:font typeface="Lobster" panose="020B0604020202020204" charset="-52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Verdana" panose="020B0604030504040204" pitchFamily="34" charset="0"/>
      <p:regular r:id="rId19"/>
      <p:bold r:id="rId20"/>
      <p:italic r:id="rId21"/>
      <p:boldItalic r:id="rId22"/>
    </p:embeddedFont>
    <p:embeddedFont>
      <p:font typeface="Caveat" panose="020B0604020202020204" charset="-52"/>
      <p:regular r:id="rId23"/>
      <p:bold r:id="rId24"/>
    </p:embeddedFont>
    <p:embeddedFont>
      <p:font typeface="Comic Sans MS" panose="030F0702030302020204" pitchFamily="66" charset="0"/>
      <p:regular r:id="rId25"/>
      <p:bold r:id="rId26"/>
      <p:italic r:id="rId27"/>
      <p:boldItalic r:id="rId28"/>
    </p:embeddedFont>
    <p:embeddedFont>
      <p:font typeface="Amatic SC" panose="020B0604020202020204" charset="-79"/>
      <p:regular r:id="rId29"/>
      <p:bold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heHVz+0FN9lWlUQey/i5yrdxkz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128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52246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6" name="Google Shape;3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729edbe2e3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0" name="Google Shape;150;g729edbe2e3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4" name="Google Shape;164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728ecd5c7c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9" name="Google Shape;59;g728ecd5c7c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728ecd5c7c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4" name="Google Shape;74;g728ecd5c7c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28ecd5c7c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5" name="Google Shape;85;g728ecd5c7c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728ecd5c7c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6" name="Google Shape;96;g728ecd5c7c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28ecd5c7c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7" name="Google Shape;107;g728ecd5c7c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29edbe2e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1" name="Google Shape;121;g729edbe2e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29edbe2e3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6" name="Google Shape;136;g729edbe2e3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43"/>
          <p:cNvSpPr txBox="1">
            <a:spLocks noGrp="1"/>
          </p:cNvSpPr>
          <p:nvPr>
            <p:ph type="ctrTitle"/>
          </p:nvPr>
        </p:nvSpPr>
        <p:spPr>
          <a:xfrm>
            <a:off x="1691680" y="2130425"/>
            <a:ext cx="573784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3"/>
          <p:cNvSpPr txBox="1">
            <a:spLocks noGrp="1"/>
          </p:cNvSpPr>
          <p:nvPr>
            <p:ph type="subTitle" idx="1"/>
          </p:nvPr>
        </p:nvSpPr>
        <p:spPr>
          <a:xfrm>
            <a:off x="1714480" y="3886200"/>
            <a:ext cx="571504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A0000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9" name="Google Shape;9;p4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10" name="Google Shape;10;p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11" name="Google Shape;11;p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4"/>
          <p:cNvSpPr txBox="1">
            <a:spLocks noGrp="1"/>
          </p:cNvSpPr>
          <p:nvPr>
            <p:ph type="title"/>
          </p:nvPr>
        </p:nvSpPr>
        <p:spPr>
          <a:xfrm>
            <a:off x="1691680" y="274638"/>
            <a:ext cx="652365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4"/>
          <p:cNvSpPr txBox="1">
            <a:spLocks noGrp="1"/>
          </p:cNvSpPr>
          <p:nvPr>
            <p:ph type="body" idx="1"/>
          </p:nvPr>
        </p:nvSpPr>
        <p:spPr>
          <a:xfrm>
            <a:off x="1000100" y="1600200"/>
            <a:ext cx="7215238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A0000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A0000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A000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A0000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A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15" name="Google Shape;15;p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16" name="Google Shape;16;p4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17" name="Google Shape;17;p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20" name="Google Shape;20;p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21" name="Google Shape;21;p4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6"/>
          <p:cNvSpPr txBox="1">
            <a:spLocks noGrp="1"/>
          </p:cNvSpPr>
          <p:nvPr>
            <p:ph type="title"/>
          </p:nvPr>
        </p:nvSpPr>
        <p:spPr>
          <a:xfrm>
            <a:off x="1691680" y="274638"/>
            <a:ext cx="652365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46"/>
          <p:cNvSpPr txBox="1">
            <a:spLocks noGrp="1"/>
          </p:cNvSpPr>
          <p:nvPr>
            <p:ph type="body" idx="1"/>
          </p:nvPr>
        </p:nvSpPr>
        <p:spPr>
          <a:xfrm>
            <a:off x="928662" y="1600200"/>
            <a:ext cx="3567138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A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A000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A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A0000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A0000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25" name="Google Shape;25;p4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3567138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A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A000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A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A0000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A0000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26" name="Google Shape;26;p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27" name="Google Shape;27;p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28" name="Google Shape;28;p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7"/>
          <p:cNvSpPr txBox="1"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32" name="Google Shape;32;p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33" name="Google Shape;33;p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www.aforism.su/avtor/360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"/>
          <p:cNvSpPr txBox="1">
            <a:spLocks noGrp="1"/>
          </p:cNvSpPr>
          <p:nvPr>
            <p:ph type="ctrTitle"/>
          </p:nvPr>
        </p:nvSpPr>
        <p:spPr>
          <a:xfrm>
            <a:off x="1691680" y="1268760"/>
            <a:ext cx="5904656" cy="3600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6600" b="1"/>
              <a:t>С</a:t>
            </a:r>
            <a:r>
              <a:rPr lang="ru-RU" sz="6600" b="1">
                <a:solidFill>
                  <a:srgbClr val="FF0000"/>
                </a:solidFill>
              </a:rPr>
              <a:t>л</a:t>
            </a:r>
            <a:r>
              <a:rPr lang="ru-RU" sz="6600" b="1"/>
              <a:t>о</a:t>
            </a:r>
            <a:r>
              <a:rPr lang="ru-RU" sz="6600" b="1">
                <a:solidFill>
                  <a:srgbClr val="FF0000"/>
                </a:solidFill>
              </a:rPr>
              <a:t>в</a:t>
            </a:r>
            <a:r>
              <a:rPr lang="ru-RU" sz="6600" b="1"/>
              <a:t>а</a:t>
            </a:r>
            <a:r>
              <a:rPr lang="ru-RU" sz="6600" b="1">
                <a:solidFill>
                  <a:srgbClr val="FF0000"/>
                </a:solidFill>
              </a:rPr>
              <a:t>р</a:t>
            </a:r>
            <a:r>
              <a:rPr lang="ru-RU" sz="6600" b="1"/>
              <a:t>н</a:t>
            </a:r>
            <a:r>
              <a:rPr lang="ru-RU" sz="6600" b="1">
                <a:solidFill>
                  <a:srgbClr val="FF0000"/>
                </a:solidFill>
              </a:rPr>
              <a:t>ы</a:t>
            </a:r>
            <a:r>
              <a:rPr lang="ru-RU" sz="6600" b="1"/>
              <a:t>е </a:t>
            </a:r>
            <a:r>
              <a:rPr lang="ru-RU" sz="6600" b="1">
                <a:solidFill>
                  <a:srgbClr val="FF0000"/>
                </a:solidFill>
              </a:rPr>
              <a:t>с</a:t>
            </a:r>
            <a:r>
              <a:rPr lang="ru-RU" sz="6600" b="1"/>
              <a:t>л</a:t>
            </a:r>
            <a:r>
              <a:rPr lang="ru-RU" sz="6600" b="1">
                <a:solidFill>
                  <a:srgbClr val="FF0000"/>
                </a:solidFill>
              </a:rPr>
              <a:t>о</a:t>
            </a:r>
            <a:r>
              <a:rPr lang="ru-RU" sz="6600" b="1"/>
              <a:t>в</a:t>
            </a:r>
            <a:r>
              <a:rPr lang="ru-RU" sz="6600" b="1">
                <a:solidFill>
                  <a:srgbClr val="FF0000"/>
                </a:solidFill>
              </a:rPr>
              <a:t>а</a:t>
            </a:r>
            <a:r>
              <a:rPr lang="ru-RU" sz="6600" b="1"/>
              <a:t/>
            </a:r>
            <a:br>
              <a:rPr lang="ru-RU" sz="6600" b="1"/>
            </a:br>
            <a:r>
              <a:rPr lang="ru-RU" sz="6600" b="1">
                <a:solidFill>
                  <a:srgbClr val="00B050"/>
                </a:solidFill>
              </a:rPr>
              <a:t>1</a:t>
            </a:r>
            <a:r>
              <a:rPr lang="ru-RU" sz="6600" b="1"/>
              <a:t> </a:t>
            </a:r>
            <a:r>
              <a:rPr lang="ru-RU" sz="6600" b="1">
                <a:solidFill>
                  <a:srgbClr val="FABF8E"/>
                </a:solidFill>
              </a:rPr>
              <a:t>к</a:t>
            </a:r>
            <a:r>
              <a:rPr lang="ru-RU" sz="6600" b="1">
                <a:solidFill>
                  <a:srgbClr val="92D050"/>
                </a:solidFill>
              </a:rPr>
              <a:t>л</a:t>
            </a:r>
            <a:r>
              <a:rPr lang="ru-RU" sz="6600" b="1">
                <a:solidFill>
                  <a:srgbClr val="FF0000"/>
                </a:solidFill>
              </a:rPr>
              <a:t>а</a:t>
            </a:r>
            <a:r>
              <a:rPr lang="ru-RU" sz="6600" b="1">
                <a:solidFill>
                  <a:srgbClr val="92D050"/>
                </a:solidFill>
              </a:rPr>
              <a:t>с</a:t>
            </a:r>
            <a:r>
              <a:rPr lang="ru-RU" sz="6600" b="1">
                <a:solidFill>
                  <a:srgbClr val="FABF8E"/>
                </a:solidFill>
              </a:rPr>
              <a:t>с</a:t>
            </a:r>
            <a:endParaRPr sz="6600" b="1">
              <a:solidFill>
                <a:srgbClr val="FABF8E"/>
              </a:solidFill>
            </a:endParaRPr>
          </a:p>
        </p:txBody>
      </p:sp>
      <p:sp>
        <p:nvSpPr>
          <p:cNvPr id="39" name="Google Shape;39;p1"/>
          <p:cNvSpPr txBox="1">
            <a:spLocks noGrp="1"/>
          </p:cNvSpPr>
          <p:nvPr>
            <p:ph type="subTitle" idx="1"/>
          </p:nvPr>
        </p:nvSpPr>
        <p:spPr>
          <a:xfrm>
            <a:off x="1643042" y="5085184"/>
            <a:ext cx="5786478" cy="1224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9593"/>
              </a:buClr>
              <a:buSzPts val="1600"/>
              <a:buNone/>
            </a:pPr>
            <a:r>
              <a:rPr lang="ru-RU" sz="1600">
                <a:solidFill>
                  <a:srgbClr val="D99593"/>
                </a:solidFill>
              </a:rPr>
              <a:t>Авторы 1б класс ГБОУ СОШ № 476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9593"/>
              </a:buClr>
              <a:buSzPts val="1600"/>
              <a:buNone/>
            </a:pPr>
            <a:r>
              <a:rPr lang="ru-RU" sz="1600">
                <a:solidFill>
                  <a:srgbClr val="D99593"/>
                </a:solidFill>
              </a:rPr>
              <a:t>г. Колпино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9593"/>
              </a:buClr>
              <a:buSzPts val="1600"/>
              <a:buNone/>
            </a:pPr>
            <a:r>
              <a:rPr lang="ru-RU" sz="1600">
                <a:solidFill>
                  <a:srgbClr val="D99593"/>
                </a:solidFill>
              </a:rPr>
              <a:t>Санкт-Петербург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9593"/>
              </a:buClr>
              <a:buSzPts val="1600"/>
              <a:buNone/>
            </a:pPr>
            <a:r>
              <a:rPr lang="ru-RU" sz="1600">
                <a:solidFill>
                  <a:srgbClr val="D99593"/>
                </a:solidFill>
              </a:rPr>
              <a:t>2020</a:t>
            </a:r>
            <a:endParaRPr sz="1600">
              <a:solidFill>
                <a:srgbClr val="D9959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729edbe2e3_0_52"/>
          <p:cNvSpPr/>
          <p:nvPr/>
        </p:nvSpPr>
        <p:spPr>
          <a:xfrm>
            <a:off x="5386675" y="599375"/>
            <a:ext cx="3688500" cy="1138500"/>
          </a:xfrm>
          <a:prstGeom prst="wedgeRoundRectCallout">
            <a:avLst>
              <a:gd name="adj1" fmla="val -60293"/>
              <a:gd name="adj2" fmla="val 34203"/>
              <a:gd name="adj3" fmla="val 0"/>
            </a:avLst>
          </a:prstGeom>
          <a:solidFill>
            <a:srgbClr val="F4CCCC">
              <a:alpha val="23529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1" u="none" strike="noStrike" cap="none">
                <a:solidFill>
                  <a:srgbClr val="1C4587"/>
                </a:solidFill>
                <a:latin typeface="Caveat"/>
                <a:ea typeface="Caveat"/>
                <a:cs typeface="Caveat"/>
                <a:sym typeface="Caveat"/>
              </a:rPr>
              <a:t>мы слышим и говорим</a:t>
            </a:r>
            <a:endParaRPr sz="3600" b="0" i="1" u="none" strike="noStrike" cap="none">
              <a:solidFill>
                <a:srgbClr val="1C4587"/>
              </a:solidFill>
              <a:latin typeface="Caveat"/>
              <a:ea typeface="Caveat"/>
              <a:cs typeface="Caveat"/>
              <a:sym typeface="Cave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[с</a:t>
            </a:r>
            <a:r>
              <a:rPr lang="ru-RU" sz="3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бака]</a:t>
            </a:r>
            <a:endParaRPr sz="3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3" name="Google Shape;153;g729edbe2e3_0_52"/>
          <p:cNvCxnSpPr/>
          <p:nvPr/>
        </p:nvCxnSpPr>
        <p:spPr>
          <a:xfrm flipH="1">
            <a:off x="3669350" y="1031750"/>
            <a:ext cx="106500" cy="180600"/>
          </a:xfrm>
          <a:prstGeom prst="straightConnector1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990000">
                <a:alpha val="49803"/>
              </a:srgbClr>
            </a:outerShdw>
          </a:effectLst>
        </p:spPr>
      </p:cxnSp>
      <p:sp>
        <p:nvSpPr>
          <p:cNvPr id="154" name="Google Shape;154;g729edbe2e3_0_52"/>
          <p:cNvSpPr/>
          <p:nvPr/>
        </p:nvSpPr>
        <p:spPr>
          <a:xfrm>
            <a:off x="107975" y="74075"/>
            <a:ext cx="7895100" cy="652500"/>
          </a:xfrm>
          <a:prstGeom prst="cloudCallout">
            <a:avLst>
              <a:gd name="adj1" fmla="val -21345"/>
              <a:gd name="adj2" fmla="val 125513"/>
            </a:avLst>
          </a:prstGeom>
          <a:solidFill>
            <a:srgbClr val="D9EAD3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Домашнее животное из семейства хищных млекопитающих, к которому относятся также волк, лисица и другие.</a:t>
            </a: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55" name="Google Shape;155;g729edbe2e3_0_52"/>
          <p:cNvSpPr txBox="1"/>
          <p:nvPr/>
        </p:nvSpPr>
        <p:spPr>
          <a:xfrm>
            <a:off x="1892375" y="503000"/>
            <a:ext cx="4106100" cy="147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CC0000">
                <a:alpha val="49803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</a:t>
            </a:r>
            <a:endParaRPr sz="2400" b="1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с</a:t>
            </a:r>
            <a:r>
              <a:rPr lang="ru-RU" sz="66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о</a:t>
            </a: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бака</a:t>
            </a:r>
            <a:endParaRPr sz="4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729edbe2e3_0_52"/>
          <p:cNvSpPr/>
          <p:nvPr/>
        </p:nvSpPr>
        <p:spPr>
          <a:xfrm>
            <a:off x="1170250" y="6326450"/>
            <a:ext cx="4216428" cy="421470"/>
          </a:xfrm>
          <a:prstGeom prst="flowChartTerminator">
            <a:avLst/>
          </a:prstGeom>
          <a:solidFill>
            <a:srgbClr val="FFFFFF"/>
          </a:solidFill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Буду переносить:</a:t>
            </a:r>
            <a:r>
              <a:rPr lang="ru-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/>
              <a:t>ба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</a:t>
            </a:r>
            <a:endParaRPr sz="24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729edbe2e3_0_52"/>
          <p:cNvSpPr/>
          <p:nvPr/>
        </p:nvSpPr>
        <p:spPr>
          <a:xfrm>
            <a:off x="1892375" y="1976588"/>
            <a:ext cx="3968352" cy="850500"/>
          </a:xfrm>
          <a:prstGeom prst="cloud">
            <a:avLst/>
          </a:prstGeom>
          <a:solidFill>
            <a:srgbClr val="FFFFFF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342000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Не дразни 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</a:t>
            </a:r>
            <a:r>
              <a:rPr lang="ru-RU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баки</a:t>
            </a: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, и лаять не станет.</a:t>
            </a: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58" name="Google Shape;158;g729edbe2e3_0_52"/>
          <p:cNvSpPr/>
          <p:nvPr/>
        </p:nvSpPr>
        <p:spPr>
          <a:xfrm>
            <a:off x="5198400" y="5392538"/>
            <a:ext cx="3876768" cy="1138536"/>
          </a:xfrm>
          <a:prstGeom prst="cloud">
            <a:avLst/>
          </a:prstGeom>
          <a:solidFill>
            <a:srgbClr val="FFFFFF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342000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Шла 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</a:t>
            </a:r>
            <a:r>
              <a:rPr lang="ru-RU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бака</a:t>
            </a: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через мост,</a:t>
            </a: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Четыре лапы, пятый хвост.</a:t>
            </a: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Если мост обвалится,</a:t>
            </a: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То 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</a:t>
            </a:r>
            <a:r>
              <a:rPr lang="ru-RU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бака</a:t>
            </a: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свалится.</a:t>
            </a:r>
            <a:endParaRPr sz="1200">
              <a:solidFill>
                <a:srgbClr val="404040"/>
              </a:solidFill>
              <a:highlight>
                <a:srgbClr val="FFFFFF"/>
              </a:highlight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59" name="Google Shape;159;g729edbe2e3_0_52"/>
          <p:cNvSpPr/>
          <p:nvPr/>
        </p:nvSpPr>
        <p:spPr>
          <a:xfrm>
            <a:off x="4493075" y="2391125"/>
            <a:ext cx="4216428" cy="2849796"/>
          </a:xfrm>
          <a:prstGeom prst="cloud">
            <a:avLst/>
          </a:prstGeom>
          <a:solidFill>
            <a:srgbClr val="FFFFFF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360000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Почему 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</a:t>
            </a:r>
            <a:r>
              <a:rPr lang="ru-RU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бака</a:t>
            </a: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виляет хвостом?</a:t>
            </a: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- Почему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с</a:t>
            </a:r>
            <a:r>
              <a:rPr lang="ru-RU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бака</a:t>
            </a: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злая</a:t>
            </a: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Ходит, хвостиком виляя?</a:t>
            </a: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- То ли хвостик так обучен,</a:t>
            </a: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То ли плохо он прикручен!</a:t>
            </a: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В. Орлов</a:t>
            </a:r>
            <a:endParaRPr sz="10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60" name="Google Shape;160;g729edbe2e3_0_52"/>
          <p:cNvSpPr/>
          <p:nvPr/>
        </p:nvSpPr>
        <p:spPr>
          <a:xfrm>
            <a:off x="107975" y="5441750"/>
            <a:ext cx="4579416" cy="737424"/>
          </a:xfrm>
          <a:prstGeom prst="cloud">
            <a:avLst/>
          </a:prstGeom>
          <a:solidFill>
            <a:srgbClr val="FFFFFF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>
                <a:latin typeface="Lobster"/>
                <a:ea typeface="Lobster"/>
                <a:cs typeface="Lobster"/>
                <a:sym typeface="Lobster"/>
              </a:rPr>
              <a:t>Ко мне подошла 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</a:t>
            </a:r>
            <a:r>
              <a:rPr lang="ru-RU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бака </a:t>
            </a:r>
            <a:r>
              <a:rPr lang="ru-RU">
                <a:latin typeface="Lobster"/>
                <a:ea typeface="Lobster"/>
                <a:cs typeface="Lobster"/>
                <a:sym typeface="Lobster"/>
              </a:rPr>
              <a:t>с пушистым хвостом.</a:t>
            </a:r>
            <a:endParaRPr sz="1400" b="0" i="0" u="none" strike="noStrike" cap="none"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61" name="Google Shape;161;g729edbe2e3_0_52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775" y="2979488"/>
            <a:ext cx="2269579" cy="23149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1"/>
          <p:cNvSpPr/>
          <p:nvPr/>
        </p:nvSpPr>
        <p:spPr>
          <a:xfrm>
            <a:off x="1553267" y="5056951"/>
            <a:ext cx="5343848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Сайт</a:t>
            </a:r>
            <a:r>
              <a:rPr lang="ru-RU" sz="2000" b="1" i="0" u="sng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  <a:hlinkClick r:id="rId3"/>
              </a:rPr>
              <a:t> http://linda6035.ucoz.ru/</a:t>
            </a:r>
            <a:r>
              <a:rPr lang="ru-RU" sz="2000" b="0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</a:t>
            </a:r>
            <a:endParaRPr sz="2000" b="0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67" name="Google Shape;167;p41"/>
          <p:cNvSpPr txBox="1"/>
          <p:nvPr/>
        </p:nvSpPr>
        <p:spPr>
          <a:xfrm>
            <a:off x="928662" y="5643578"/>
            <a:ext cx="72152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На момент создания ресурса ссылки являются активными</a:t>
            </a:r>
            <a:endParaRPr sz="1800" b="1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68" name="Google Shape;168;p41"/>
          <p:cNvSpPr txBox="1"/>
          <p:nvPr/>
        </p:nvSpPr>
        <p:spPr>
          <a:xfrm>
            <a:off x="1296588" y="571480"/>
            <a:ext cx="7215300" cy="16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ru-RU" sz="28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Информационные источники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sng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8800" y="5288425"/>
            <a:ext cx="1565201" cy="156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6950"/>
            <a:ext cx="1970851" cy="131390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2"/>
          <p:cNvSpPr txBox="1"/>
          <p:nvPr/>
        </p:nvSpPr>
        <p:spPr>
          <a:xfrm>
            <a:off x="2463550" y="717725"/>
            <a:ext cx="2184000" cy="147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CC0000">
                <a:alpha val="49803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</a:t>
            </a:r>
            <a:endParaRPr sz="2400" b="1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ru-RU" sz="6600" b="1" i="0" u="none" strike="noStrike" cap="none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я</a:t>
            </a:r>
            <a:r>
              <a:rPr lang="ru-RU" sz="6600" b="1" i="0" u="none" strike="noStrike" cap="none">
                <a:solidFill>
                  <a:srgbClr val="20124D"/>
                </a:solidFill>
                <a:latin typeface="Comic Sans MS"/>
                <a:ea typeface="Comic Sans MS"/>
                <a:cs typeface="Comic Sans MS"/>
                <a:sym typeface="Comic Sans MS"/>
              </a:rPr>
              <a:t>зык</a:t>
            </a:r>
            <a:endParaRPr sz="4800" b="0" i="0" u="none" strike="noStrike" cap="none">
              <a:solidFill>
                <a:srgbClr val="20124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" name="Google Shape;47;p2"/>
          <p:cNvCxnSpPr/>
          <p:nvPr/>
        </p:nvCxnSpPr>
        <p:spPr>
          <a:xfrm flipH="1">
            <a:off x="3894375" y="1284300"/>
            <a:ext cx="106500" cy="180600"/>
          </a:xfrm>
          <a:prstGeom prst="straightConnector1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990000">
                <a:alpha val="49803"/>
              </a:srgbClr>
            </a:outerShdw>
          </a:effectLst>
        </p:spPr>
      </p:cxnSp>
      <p:sp>
        <p:nvSpPr>
          <p:cNvPr id="48" name="Google Shape;48;p2"/>
          <p:cNvSpPr/>
          <p:nvPr/>
        </p:nvSpPr>
        <p:spPr>
          <a:xfrm>
            <a:off x="5313375" y="596950"/>
            <a:ext cx="3688500" cy="1138500"/>
          </a:xfrm>
          <a:prstGeom prst="wedgeRoundRectCallout">
            <a:avLst>
              <a:gd name="adj1" fmla="val -65527"/>
              <a:gd name="adj2" fmla="val 43775"/>
              <a:gd name="adj3" fmla="val 0"/>
            </a:avLst>
          </a:prstGeom>
          <a:solidFill>
            <a:srgbClr val="F4CCCC">
              <a:alpha val="23529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 b="0" i="1" u="none" strike="noStrike" cap="none">
                <a:solidFill>
                  <a:srgbClr val="1C4587"/>
                </a:solidFill>
                <a:latin typeface="Caveat"/>
                <a:ea typeface="Caveat"/>
                <a:cs typeface="Caveat"/>
                <a:sym typeface="Caveat"/>
              </a:rPr>
              <a:t>мы слышим и говорим</a:t>
            </a:r>
            <a:endParaRPr sz="3600" b="0" i="1" u="none" strike="noStrike" cap="none">
              <a:solidFill>
                <a:srgbClr val="1C4587"/>
              </a:solidFill>
              <a:latin typeface="Caveat"/>
              <a:ea typeface="Caveat"/>
              <a:cs typeface="Caveat"/>
              <a:sym typeface="Cave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</a:t>
            </a:r>
            <a:r>
              <a:rPr lang="ru-RU" sz="3600" b="0" i="0" u="none" strike="noStrike" cap="none">
                <a:solidFill>
                  <a:srgbClr val="92D050"/>
                </a:solidFill>
                <a:latin typeface="Arial"/>
                <a:ea typeface="Arial"/>
                <a:cs typeface="Arial"/>
                <a:sym typeface="Arial"/>
              </a:rPr>
              <a:t>й’</a:t>
            </a:r>
            <a:r>
              <a:rPr lang="ru-RU" sz="3600" b="0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зык]</a:t>
            </a:r>
            <a:endParaRPr sz="3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2"/>
          <p:cNvSpPr/>
          <p:nvPr/>
        </p:nvSpPr>
        <p:spPr>
          <a:xfrm>
            <a:off x="6960000" y="2297925"/>
            <a:ext cx="2095200" cy="2690100"/>
          </a:xfrm>
          <a:prstGeom prst="wedgeEllipseCallout">
            <a:avLst>
              <a:gd name="adj1" fmla="val 23175"/>
              <a:gd name="adj2" fmla="val 66257"/>
            </a:avLst>
          </a:prstGeom>
          <a:solidFill>
            <a:srgbClr val="B6D7A8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Подвижный мышечный орган в полости рта, воспринимающий вкусовые ощущения, у человека участвующий также в артикуляции.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2"/>
          <p:cNvSpPr/>
          <p:nvPr/>
        </p:nvSpPr>
        <p:spPr>
          <a:xfrm>
            <a:off x="4483100" y="1910850"/>
            <a:ext cx="2476900" cy="412800"/>
          </a:xfrm>
          <a:prstGeom prst="flowChartPunchedTape">
            <a:avLst/>
          </a:prstGeom>
          <a:solidFill>
            <a:srgbClr val="B6D7A8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Речь, способность говорить.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"/>
          <p:cNvSpPr/>
          <p:nvPr/>
        </p:nvSpPr>
        <p:spPr>
          <a:xfrm>
            <a:off x="0" y="1910850"/>
            <a:ext cx="1971000" cy="1569600"/>
          </a:xfrm>
          <a:prstGeom prst="teardrop">
            <a:avLst>
              <a:gd name="adj" fmla="val 100000"/>
            </a:avLst>
          </a:prstGeom>
          <a:solidFill>
            <a:srgbClr val="B6D7A8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 колоколе: металлический стержень, производящий звон ударами о стенки.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52" name="Google Shape;52;p2"/>
          <p:cNvSpPr/>
          <p:nvPr/>
        </p:nvSpPr>
        <p:spPr>
          <a:xfrm>
            <a:off x="4547488" y="2499050"/>
            <a:ext cx="2348136" cy="1624590"/>
          </a:xfrm>
          <a:prstGeom prst="flowChartDocument">
            <a:avLst/>
          </a:prstGeom>
          <a:solidFill>
            <a:srgbClr val="C9DAF8"/>
          </a:solidFill>
          <a:ln w="952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 день солнечный июльский,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Цветы, цветы вокруг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Красив 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я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зык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мой русский,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Как этот летний луг.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А. Шибаев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53" name="Google Shape;53;p2"/>
          <p:cNvSpPr/>
          <p:nvPr/>
        </p:nvSpPr>
        <p:spPr>
          <a:xfrm>
            <a:off x="1700000" y="2323650"/>
            <a:ext cx="2783100" cy="39282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9525" cap="flat" cmpd="sng">
            <a:solidFill>
              <a:srgbClr val="741B4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234000" rIns="54000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Я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зык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наш прекрасный –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Богатый и звучный,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То мощный и страстный,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То нежно-певучий.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 нем есть и усмешка,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И мягкость, и ласка.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Написаны им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И рассказы, и сказки.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Страницы волшебных,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Волнующих книг!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Люби и храни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Наш великий 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я</a:t>
            </a:r>
            <a:r>
              <a:rPr lang="ru-RU" sz="1400" b="0" i="0" u="none" strike="noStrike" cap="none">
                <a:solidFill>
                  <a:srgbClr val="4A86E8"/>
                </a:solidFill>
                <a:latin typeface="Lobster"/>
                <a:ea typeface="Lobster"/>
                <a:cs typeface="Lobster"/>
                <a:sym typeface="Lobster"/>
              </a:rPr>
              <a:t>зык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!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М. Матусовский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54" name="Google Shape;54;p2"/>
          <p:cNvSpPr/>
          <p:nvPr/>
        </p:nvSpPr>
        <p:spPr>
          <a:xfrm>
            <a:off x="0" y="3788400"/>
            <a:ext cx="1797600" cy="1806300"/>
          </a:xfrm>
          <a:prstGeom prst="foldedCorner">
            <a:avLst>
              <a:gd name="adj" fmla="val 16667"/>
            </a:avLst>
          </a:prstGeom>
          <a:solidFill>
            <a:srgbClr val="F3F3F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0000" rIns="91425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От 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я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зык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ов колоколов идут шнуры к концам деревянной рукоятки. Удар производится всегда правой рукой.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55" name="Google Shape;55;p2"/>
          <p:cNvSpPr/>
          <p:nvPr/>
        </p:nvSpPr>
        <p:spPr>
          <a:xfrm>
            <a:off x="4296727" y="4431375"/>
            <a:ext cx="3282000" cy="1701900"/>
          </a:xfrm>
          <a:prstGeom prst="flowChartMagneticTape">
            <a:avLst/>
          </a:prstGeom>
          <a:solidFill>
            <a:srgbClr val="F4CCCC"/>
          </a:solidFill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Ученым удалось установить, что обладателем самого длинного 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я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зык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а среди млекопитающих является летучая мышь.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56" name="Google Shape;56;p2"/>
          <p:cNvSpPr/>
          <p:nvPr/>
        </p:nvSpPr>
        <p:spPr>
          <a:xfrm>
            <a:off x="3315800" y="6384175"/>
            <a:ext cx="2348136" cy="421470"/>
          </a:xfrm>
          <a:prstGeom prst="flowChartTerminator">
            <a:avLst/>
          </a:prstGeom>
          <a:solidFill>
            <a:srgbClr val="FFFFFF"/>
          </a:solidFill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Переносить нельзя.</a:t>
            </a:r>
            <a:endParaRPr sz="24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728ecd5c7c_0_29"/>
          <p:cNvSpPr txBox="1"/>
          <p:nvPr/>
        </p:nvSpPr>
        <p:spPr>
          <a:xfrm>
            <a:off x="177375" y="326375"/>
            <a:ext cx="3443100" cy="147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CC0000">
                <a:alpha val="49803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</a:t>
            </a:r>
            <a:endParaRPr sz="2400" b="1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ру</a:t>
            </a:r>
            <a:r>
              <a:rPr lang="ru-RU" sz="6600" b="1" i="0" u="none" strike="noStrike" cap="none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сс</a:t>
            </a: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кий</a:t>
            </a:r>
            <a:endParaRPr sz="4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" name="Google Shape;62;g728ecd5c7c_0_29"/>
          <p:cNvCxnSpPr/>
          <p:nvPr/>
        </p:nvCxnSpPr>
        <p:spPr>
          <a:xfrm flipH="1">
            <a:off x="1005850" y="796275"/>
            <a:ext cx="106500" cy="180600"/>
          </a:xfrm>
          <a:prstGeom prst="straightConnector1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990000">
                <a:alpha val="49803"/>
              </a:srgbClr>
            </a:outerShdw>
          </a:effectLst>
        </p:spPr>
      </p:cxnSp>
      <p:sp>
        <p:nvSpPr>
          <p:cNvPr id="63" name="Google Shape;63;g728ecd5c7c_0_29"/>
          <p:cNvSpPr/>
          <p:nvPr/>
        </p:nvSpPr>
        <p:spPr>
          <a:xfrm>
            <a:off x="5313375" y="596950"/>
            <a:ext cx="3688500" cy="1138500"/>
          </a:xfrm>
          <a:prstGeom prst="wedgeRoundRectCallout">
            <a:avLst>
              <a:gd name="adj1" fmla="val -93108"/>
              <a:gd name="adj2" fmla="val 20369"/>
              <a:gd name="adj3" fmla="val 0"/>
            </a:avLst>
          </a:prstGeom>
          <a:solidFill>
            <a:srgbClr val="F4CCCC">
              <a:alpha val="23529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1" u="none" strike="noStrike" cap="none">
                <a:solidFill>
                  <a:srgbClr val="1C4587"/>
                </a:solidFill>
                <a:latin typeface="Caveat"/>
                <a:ea typeface="Caveat"/>
                <a:cs typeface="Caveat"/>
                <a:sym typeface="Caveat"/>
              </a:rPr>
              <a:t>мы слышим и говорим</a:t>
            </a:r>
            <a:endParaRPr sz="3600" b="0" i="1" u="none" strike="noStrike" cap="none">
              <a:solidFill>
                <a:srgbClr val="1C4587"/>
              </a:solidFill>
              <a:latin typeface="Caveat"/>
              <a:ea typeface="Caveat"/>
              <a:cs typeface="Caveat"/>
              <a:sym typeface="Cave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[ру</a:t>
            </a:r>
            <a:r>
              <a:rPr lang="ru-RU" sz="36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с</a:t>
            </a:r>
            <a:r>
              <a:rPr lang="ru-RU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кий’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]</a:t>
            </a:r>
            <a:endParaRPr sz="3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g728ecd5c7c_0_29"/>
          <p:cNvSpPr/>
          <p:nvPr/>
        </p:nvSpPr>
        <p:spPr>
          <a:xfrm>
            <a:off x="279625" y="1778525"/>
            <a:ext cx="8638725" cy="965900"/>
          </a:xfrm>
          <a:prstGeom prst="flowChartPunchedTape">
            <a:avLst/>
          </a:prstGeom>
          <a:solidFill>
            <a:srgbClr val="B6D7A8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Относящийся к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ру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сс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кому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народу, к его языку, национальному характеру, образу жизни, культуре, а также к России, её территории, внутреннему устройству, истории; такой, как у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ру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сс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ких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, как в России. 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65" name="Google Shape;65;g728ecd5c7c_0_29"/>
          <p:cNvSpPr/>
          <p:nvPr/>
        </p:nvSpPr>
        <p:spPr>
          <a:xfrm>
            <a:off x="6570225" y="2897575"/>
            <a:ext cx="2348136" cy="1624590"/>
          </a:xfrm>
          <a:prstGeom prst="flowChartDocument">
            <a:avLst/>
          </a:prstGeom>
          <a:solidFill>
            <a:srgbClr val="C9DAF8"/>
          </a:solidFill>
          <a:ln w="952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 день солнечный июльский,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Цветы, цветы вокруг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Красив</a:t>
            </a:r>
            <a:r>
              <a:rPr lang="ru-RU" sz="1400" b="0" i="0" u="none" strike="noStrike" cap="none">
                <a:solidFill>
                  <a:srgbClr val="000000"/>
                </a:solidFill>
                <a:latin typeface="Lobster"/>
                <a:ea typeface="Lobster"/>
                <a:cs typeface="Lobster"/>
                <a:sym typeface="Lobster"/>
              </a:rPr>
              <a:t> язык 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мой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ру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сс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кий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Как этот летний луг.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А. Шибаев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66" name="Google Shape;66;g728ecd5c7c_0_29"/>
          <p:cNvSpPr/>
          <p:nvPr/>
        </p:nvSpPr>
        <p:spPr>
          <a:xfrm>
            <a:off x="0" y="2824000"/>
            <a:ext cx="3000000" cy="3585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9525" cap="flat" cmpd="sng">
            <a:solidFill>
              <a:srgbClr val="741B4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234000" rIns="54000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1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 день солнечный июльский</a:t>
            </a:r>
            <a:endParaRPr sz="1400" b="1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 день солнечный июльский,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Цветы, цветы вокруг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Красив язык мой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ру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сс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кий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Как этот летний луг.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Иду тропинкой узкой-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Деревья до небес!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Могуч язык мой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ру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сс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кий</a:t>
            </a:r>
            <a:endParaRPr sz="1400" b="0" i="0" u="none" strike="noStrike" cap="none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Как этот русский лес!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И в радости и в грусти –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Он всякий час со мной.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Родной язык мой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ру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сс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кий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Как Родина родной!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М. Матусовский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67" name="Google Shape;67;g728ecd5c7c_0_2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7987" y="94325"/>
            <a:ext cx="1217669" cy="811776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g728ecd5c7c_0_29"/>
          <p:cNvSpPr/>
          <p:nvPr/>
        </p:nvSpPr>
        <p:spPr>
          <a:xfrm>
            <a:off x="3794700" y="3084650"/>
            <a:ext cx="2649000" cy="1624500"/>
          </a:xfrm>
          <a:prstGeom prst="doubleWave">
            <a:avLst>
              <a:gd name="adj1" fmla="val 6250"/>
              <a:gd name="adj2" fmla="val 0"/>
            </a:avLst>
          </a:prstGeom>
          <a:solidFill>
            <a:srgbClr val="EFEFEF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Ру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сс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кий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язык в умелых руках и в опытных устах — красив, певуч, выразителен, гибок, послушен, ловок и вместителен.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uFill>
                  <a:noFill/>
                </a:uFill>
                <a:latin typeface="Lobster"/>
                <a:ea typeface="Lobster"/>
                <a:cs typeface="Lobster"/>
                <a:sym typeface="Lobster"/>
                <a:hlinkClick r:id="rId4"/>
              </a:rPr>
              <a:t>Куприн А. И.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69" name="Google Shape;69;g728ecd5c7c_0_29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400" y="3872566"/>
            <a:ext cx="1697699" cy="2790658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g728ecd5c7c_0_29"/>
          <p:cNvSpPr/>
          <p:nvPr/>
        </p:nvSpPr>
        <p:spPr>
          <a:xfrm>
            <a:off x="3673750" y="5207850"/>
            <a:ext cx="3581982" cy="421470"/>
          </a:xfrm>
          <a:prstGeom prst="flowChartTerminator">
            <a:avLst/>
          </a:prstGeom>
          <a:solidFill>
            <a:srgbClr val="FFFFFF"/>
          </a:solidFill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Буду переносить:</a:t>
            </a:r>
            <a:r>
              <a:rPr lang="ru-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рус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ский</a:t>
            </a:r>
            <a:endParaRPr sz="24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g728ecd5c7c_0_29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9605" y="3796876"/>
            <a:ext cx="2073045" cy="279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728ecd5c7c_0_56"/>
          <p:cNvSpPr txBox="1"/>
          <p:nvPr/>
        </p:nvSpPr>
        <p:spPr>
          <a:xfrm>
            <a:off x="1267838" y="596950"/>
            <a:ext cx="3555600" cy="147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CC0000">
                <a:alpha val="49803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</a:t>
            </a:r>
            <a:endParaRPr sz="2400" b="1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</a:t>
            </a:r>
            <a:r>
              <a:rPr lang="ru-RU" sz="6600" b="1" i="0" u="none" strike="noStrike" cap="none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о</a:t>
            </a:r>
            <a:r>
              <a:rPr lang="ru-RU" sz="6600" b="1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р</a:t>
            </a:r>
            <a:r>
              <a:rPr lang="ru-RU" sz="6600" b="1" i="0" u="none" strike="noStrike" cap="none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о</a:t>
            </a:r>
            <a:r>
              <a:rPr lang="ru-RU" sz="6600" b="1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бей</a:t>
            </a:r>
            <a:endParaRPr sz="4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" name="Google Shape;77;g728ecd5c7c_0_56"/>
          <p:cNvCxnSpPr/>
          <p:nvPr/>
        </p:nvCxnSpPr>
        <p:spPr>
          <a:xfrm flipH="1">
            <a:off x="4026825" y="1075900"/>
            <a:ext cx="106500" cy="180600"/>
          </a:xfrm>
          <a:prstGeom prst="straightConnector1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990000">
                <a:alpha val="49803"/>
              </a:srgbClr>
            </a:outerShdw>
          </a:effectLst>
        </p:spPr>
      </p:cxnSp>
      <p:sp>
        <p:nvSpPr>
          <p:cNvPr id="78" name="Google Shape;78;g728ecd5c7c_0_56"/>
          <p:cNvSpPr/>
          <p:nvPr/>
        </p:nvSpPr>
        <p:spPr>
          <a:xfrm>
            <a:off x="5313375" y="596950"/>
            <a:ext cx="3688500" cy="1138500"/>
          </a:xfrm>
          <a:prstGeom prst="wedgeRoundRectCallout">
            <a:avLst>
              <a:gd name="adj1" fmla="val -65527"/>
              <a:gd name="adj2" fmla="val 43775"/>
              <a:gd name="adj3" fmla="val 0"/>
            </a:avLst>
          </a:prstGeom>
          <a:solidFill>
            <a:srgbClr val="F4CCCC">
              <a:alpha val="23529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1" u="none" strike="noStrike" cap="none">
                <a:solidFill>
                  <a:srgbClr val="1C4587"/>
                </a:solidFill>
                <a:latin typeface="Caveat"/>
                <a:ea typeface="Caveat"/>
                <a:cs typeface="Caveat"/>
                <a:sym typeface="Caveat"/>
              </a:rPr>
              <a:t>мы слышим и говорим</a:t>
            </a:r>
            <a:endParaRPr sz="3600" b="0" i="1" u="none" strike="noStrike" cap="none">
              <a:solidFill>
                <a:srgbClr val="1C4587"/>
              </a:solidFill>
              <a:latin typeface="Caveat"/>
              <a:ea typeface="Caveat"/>
              <a:cs typeface="Caveat"/>
              <a:sym typeface="Cave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[в</a:t>
            </a:r>
            <a:r>
              <a:rPr lang="ru-RU" sz="3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</a:t>
            </a:r>
            <a:r>
              <a:rPr lang="ru-RU" sz="3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бей’]</a:t>
            </a:r>
            <a:endParaRPr sz="3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g728ecd5c7c_0_56"/>
          <p:cNvSpPr/>
          <p:nvPr/>
        </p:nvSpPr>
        <p:spPr>
          <a:xfrm>
            <a:off x="117725" y="117700"/>
            <a:ext cx="5621700" cy="958200"/>
          </a:xfrm>
          <a:prstGeom prst="cloudCallout">
            <a:avLst>
              <a:gd name="adj1" fmla="val -20099"/>
              <a:gd name="adj2" fmla="val 75274"/>
            </a:avLst>
          </a:prstGeom>
          <a:solidFill>
            <a:srgbClr val="D9EAD3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Маленькая птичка с серо-чёрным оперением.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Google Shape;80;g728ecd5c7c_0_56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6163" y="2251650"/>
            <a:ext cx="3024820" cy="3629796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g728ecd5c7c_0_56"/>
          <p:cNvSpPr/>
          <p:nvPr/>
        </p:nvSpPr>
        <p:spPr>
          <a:xfrm>
            <a:off x="4753525" y="1794300"/>
            <a:ext cx="3555600" cy="4998300"/>
          </a:xfrm>
          <a:prstGeom prst="verticalScroll">
            <a:avLst>
              <a:gd name="adj" fmla="val 12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1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Где обедал </a:t>
            </a:r>
            <a:r>
              <a:rPr lang="ru-RU" sz="1400" b="1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</a:t>
            </a:r>
            <a:r>
              <a:rPr lang="ru-RU" sz="1400" b="1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1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</a:t>
            </a:r>
            <a:r>
              <a:rPr lang="ru-RU" sz="1400" b="1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1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бей</a:t>
            </a:r>
            <a:r>
              <a:rPr lang="ru-RU" sz="1400" b="1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?</a:t>
            </a:r>
            <a:endParaRPr sz="1400" b="1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— Где обедал,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бей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?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— В зоопарке у зверей.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Пообедал я сперва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За решеткою у льва.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Подкрепился у лисицы.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У моржа попил водицы.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Ел морковку у слона.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С журавлем поел пшена.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Погостил у носорога,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Отрубей поел немного.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Побывал я на пиру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У хвостатых кенгуру.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Был на праздничном обеде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У мохнатого медведя.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А зубастый крокодил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Чуть меня не проглотил.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С. Маршак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g728ecd5c7c_0_56"/>
          <p:cNvSpPr/>
          <p:nvPr/>
        </p:nvSpPr>
        <p:spPr>
          <a:xfrm>
            <a:off x="580875" y="6371125"/>
            <a:ext cx="3860082" cy="421470"/>
          </a:xfrm>
          <a:prstGeom prst="flowChartTerminator">
            <a:avLst/>
          </a:prstGeom>
          <a:solidFill>
            <a:srgbClr val="FFFFFF"/>
          </a:solidFill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Буду переносить:</a:t>
            </a:r>
            <a:r>
              <a:rPr lang="ru-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во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ро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бей</a:t>
            </a:r>
            <a:endParaRPr sz="24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28ecd5c7c_0_99"/>
          <p:cNvSpPr/>
          <p:nvPr/>
        </p:nvSpPr>
        <p:spPr>
          <a:xfrm>
            <a:off x="5313375" y="596950"/>
            <a:ext cx="3688500" cy="1138500"/>
          </a:xfrm>
          <a:prstGeom prst="wedgeRoundRectCallout">
            <a:avLst>
              <a:gd name="adj1" fmla="val -73158"/>
              <a:gd name="adj2" fmla="val 36607"/>
              <a:gd name="adj3" fmla="val 0"/>
            </a:avLst>
          </a:prstGeom>
          <a:solidFill>
            <a:srgbClr val="F4CCCC">
              <a:alpha val="23529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1" u="none" strike="noStrike" cap="none">
                <a:solidFill>
                  <a:srgbClr val="1C4587"/>
                </a:solidFill>
                <a:latin typeface="Caveat"/>
                <a:ea typeface="Caveat"/>
                <a:cs typeface="Caveat"/>
                <a:sym typeface="Caveat"/>
              </a:rPr>
              <a:t>мы слышим и говорим</a:t>
            </a:r>
            <a:endParaRPr sz="3600" b="0" i="1" u="none" strike="noStrike" cap="none">
              <a:solidFill>
                <a:srgbClr val="1C4587"/>
              </a:solidFill>
              <a:latin typeface="Caveat"/>
              <a:ea typeface="Caveat"/>
              <a:cs typeface="Caveat"/>
              <a:sym typeface="Cave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[в</a:t>
            </a:r>
            <a:r>
              <a:rPr lang="ru-RU" sz="3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</a:t>
            </a:r>
            <a:r>
              <a:rPr lang="ru-RU" sz="3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о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на]</a:t>
            </a:r>
            <a:endParaRPr sz="3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8" name="Google Shape;88;g728ecd5c7c_0_99"/>
          <p:cNvCxnSpPr/>
          <p:nvPr/>
        </p:nvCxnSpPr>
        <p:spPr>
          <a:xfrm flipH="1">
            <a:off x="2992400" y="1149500"/>
            <a:ext cx="106500" cy="180600"/>
          </a:xfrm>
          <a:prstGeom prst="straightConnector1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990000">
                <a:alpha val="49803"/>
              </a:srgbClr>
            </a:outerShdw>
          </a:effectLst>
        </p:spPr>
      </p:cxnSp>
      <p:sp>
        <p:nvSpPr>
          <p:cNvPr id="89" name="Google Shape;89;g728ecd5c7c_0_99"/>
          <p:cNvSpPr/>
          <p:nvPr/>
        </p:nvSpPr>
        <p:spPr>
          <a:xfrm>
            <a:off x="133175" y="70175"/>
            <a:ext cx="5621700" cy="958200"/>
          </a:xfrm>
          <a:prstGeom prst="cloudCallout">
            <a:avLst>
              <a:gd name="adj1" fmla="val -20099"/>
              <a:gd name="adj2" fmla="val 75274"/>
            </a:avLst>
          </a:prstGeom>
          <a:solidFill>
            <a:srgbClr val="D9EAD3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Всеядная птица, серая с чёрным или чёрная, родственная ворону.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90" name="Google Shape;90;g728ecd5c7c_0_99"/>
          <p:cNvSpPr txBox="1"/>
          <p:nvPr/>
        </p:nvSpPr>
        <p:spPr>
          <a:xfrm>
            <a:off x="1267849" y="596950"/>
            <a:ext cx="3191400" cy="147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CC0000">
                <a:alpha val="49803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</a:t>
            </a:r>
            <a:endParaRPr sz="2400" b="1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</a:t>
            </a:r>
            <a:r>
              <a:rPr lang="ru-RU" sz="6600" b="1" i="0" u="none" strike="noStrike" cap="none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о</a:t>
            </a:r>
            <a:r>
              <a:rPr lang="ru-RU" sz="6600" b="1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р</a:t>
            </a:r>
            <a:r>
              <a:rPr lang="ru-RU" sz="6600" b="1" i="0" u="none" strike="noStrike" cap="none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о</a:t>
            </a:r>
            <a:r>
              <a:rPr lang="ru-RU" sz="6600" b="1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на</a:t>
            </a:r>
            <a:endParaRPr sz="4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728ecd5c7c_0_9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350" y="2245000"/>
            <a:ext cx="4748273" cy="316552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g728ecd5c7c_0_99"/>
          <p:cNvSpPr/>
          <p:nvPr/>
        </p:nvSpPr>
        <p:spPr>
          <a:xfrm>
            <a:off x="407100" y="5292800"/>
            <a:ext cx="8329800" cy="958200"/>
          </a:xfrm>
          <a:prstGeom prst="doubleWave">
            <a:avLst>
              <a:gd name="adj1" fmla="val 6250"/>
              <a:gd name="adj2" fmla="val 0"/>
            </a:avLst>
          </a:prstGeom>
          <a:solidFill>
            <a:srgbClr val="CCCC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на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билась и каркала в руках Нины, но девочка ловко закутала ее в платок, надетый внизу под клекой, и понесла ее в класс.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Л. Чарская “Записки институтки”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93" name="Google Shape;93;g728ecd5c7c_0_99"/>
          <p:cNvSpPr/>
          <p:nvPr/>
        </p:nvSpPr>
        <p:spPr>
          <a:xfrm>
            <a:off x="2780998" y="6325425"/>
            <a:ext cx="4151952" cy="421470"/>
          </a:xfrm>
          <a:prstGeom prst="flowChartTerminator">
            <a:avLst/>
          </a:prstGeom>
          <a:solidFill>
            <a:srgbClr val="FFFFFF"/>
          </a:solidFill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Буду переносить:</a:t>
            </a:r>
            <a:r>
              <a:rPr lang="ru-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во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ро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endParaRPr sz="24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728ecd5c7c_0_117"/>
          <p:cNvSpPr/>
          <p:nvPr/>
        </p:nvSpPr>
        <p:spPr>
          <a:xfrm>
            <a:off x="5210325" y="670550"/>
            <a:ext cx="3688500" cy="1138500"/>
          </a:xfrm>
          <a:prstGeom prst="wedgeRoundRectCallout">
            <a:avLst>
              <a:gd name="adj1" fmla="val -86724"/>
              <a:gd name="adj2" fmla="val 33294"/>
              <a:gd name="adj3" fmla="val 0"/>
            </a:avLst>
          </a:prstGeom>
          <a:solidFill>
            <a:srgbClr val="F4CCCC">
              <a:alpha val="23529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1" u="none" strike="noStrike" cap="none">
                <a:solidFill>
                  <a:srgbClr val="1C4587"/>
                </a:solidFill>
                <a:latin typeface="Caveat"/>
                <a:ea typeface="Caveat"/>
                <a:cs typeface="Caveat"/>
                <a:sym typeface="Caveat"/>
              </a:rPr>
              <a:t>мы слышим и говорим</a:t>
            </a:r>
            <a:endParaRPr sz="3600" b="0" i="1" u="none" strike="noStrike" cap="none">
              <a:solidFill>
                <a:srgbClr val="1C4587"/>
              </a:solidFill>
              <a:latin typeface="Caveat"/>
              <a:ea typeface="Caveat"/>
              <a:cs typeface="Caveat"/>
              <a:sym typeface="Cave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[п</a:t>
            </a:r>
            <a:r>
              <a:rPr lang="ru-RU" sz="3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и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нал]</a:t>
            </a:r>
            <a:endParaRPr sz="3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9" name="Google Shape;99;g728ecd5c7c_0_117"/>
          <p:cNvCxnSpPr/>
          <p:nvPr/>
        </p:nvCxnSpPr>
        <p:spPr>
          <a:xfrm flipH="1">
            <a:off x="2992400" y="1149500"/>
            <a:ext cx="106500" cy="180600"/>
          </a:xfrm>
          <a:prstGeom prst="straightConnector1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990000">
                <a:alpha val="49803"/>
              </a:srgbClr>
            </a:outerShdw>
          </a:effectLst>
        </p:spPr>
      </p:cxnSp>
      <p:sp>
        <p:nvSpPr>
          <p:cNvPr id="100" name="Google Shape;100;g728ecd5c7c_0_117"/>
          <p:cNvSpPr/>
          <p:nvPr/>
        </p:nvSpPr>
        <p:spPr>
          <a:xfrm>
            <a:off x="63850" y="220750"/>
            <a:ext cx="5572800" cy="737400"/>
          </a:xfrm>
          <a:prstGeom prst="cloudCallout">
            <a:avLst>
              <a:gd name="adj1" fmla="val -28099"/>
              <a:gd name="adj2" fmla="val 83620"/>
            </a:avLst>
          </a:prstGeom>
          <a:solidFill>
            <a:srgbClr val="D9EAD3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Ящичек для ручек, карандашей, перьев и т. п.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1" name="Google Shape;101;g728ecd5c7c_0_117"/>
          <p:cNvSpPr txBox="1"/>
          <p:nvPr/>
        </p:nvSpPr>
        <p:spPr>
          <a:xfrm>
            <a:off x="1047124" y="567525"/>
            <a:ext cx="3191400" cy="147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CC0000">
                <a:alpha val="49803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</a:t>
            </a:r>
            <a:endParaRPr sz="2400" b="1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</a:t>
            </a:r>
            <a:r>
              <a:rPr lang="ru-RU" sz="66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е</a:t>
            </a:r>
            <a:r>
              <a:rPr lang="ru-RU" sz="6600" b="1" i="0" u="none" strike="noStrike" cap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нал</a:t>
            </a:r>
            <a:endParaRPr sz="4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g728ecd5c7c_0_1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050" y="2360292"/>
            <a:ext cx="4379950" cy="4099633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g728ecd5c7c_0_117"/>
          <p:cNvSpPr/>
          <p:nvPr/>
        </p:nvSpPr>
        <p:spPr>
          <a:xfrm>
            <a:off x="5293225" y="2360300"/>
            <a:ext cx="2565500" cy="3399575"/>
          </a:xfrm>
          <a:prstGeom prst="flowChartPunchedCard">
            <a:avLst/>
          </a:prstGeom>
          <a:solidFill>
            <a:srgbClr val="CFE2F3"/>
          </a:solidFill>
          <a:ln w="952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Карандаш в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е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нал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е мается,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Но зато он не ломается,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Ручка в тесноте находится,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Но зато легко находится.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В. Берестов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4" name="Google Shape;104;g728ecd5c7c_0_117"/>
          <p:cNvSpPr/>
          <p:nvPr/>
        </p:nvSpPr>
        <p:spPr>
          <a:xfrm>
            <a:off x="3247625" y="6311125"/>
            <a:ext cx="3581982" cy="421470"/>
          </a:xfrm>
          <a:prstGeom prst="flowChartTerminator">
            <a:avLst/>
          </a:prstGeom>
          <a:solidFill>
            <a:srgbClr val="FFFFFF"/>
          </a:solidFill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Буду переносить:</a:t>
            </a:r>
            <a:r>
              <a:rPr lang="ru-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пе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нал</a:t>
            </a:r>
            <a:endParaRPr sz="24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28ecd5c7c_0_131"/>
          <p:cNvSpPr/>
          <p:nvPr/>
        </p:nvSpPr>
        <p:spPr>
          <a:xfrm>
            <a:off x="5210325" y="670550"/>
            <a:ext cx="3688500" cy="1138500"/>
          </a:xfrm>
          <a:prstGeom prst="wedgeRoundRectCallout">
            <a:avLst>
              <a:gd name="adj1" fmla="val -63183"/>
              <a:gd name="adj2" fmla="val 24245"/>
              <a:gd name="adj3" fmla="val 0"/>
            </a:avLst>
          </a:prstGeom>
          <a:solidFill>
            <a:srgbClr val="F4CCCC">
              <a:alpha val="23529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1" u="none" strike="noStrike" cap="none">
                <a:solidFill>
                  <a:srgbClr val="1C4587"/>
                </a:solidFill>
                <a:latin typeface="Caveat"/>
                <a:ea typeface="Caveat"/>
                <a:cs typeface="Caveat"/>
                <a:sym typeface="Caveat"/>
              </a:rPr>
              <a:t>мы слышим и говорим</a:t>
            </a:r>
            <a:endParaRPr sz="3600" b="0" i="1" u="none" strike="noStrike" cap="none">
              <a:solidFill>
                <a:srgbClr val="1C4587"/>
              </a:solidFill>
              <a:latin typeface="Caveat"/>
              <a:ea typeface="Caveat"/>
              <a:cs typeface="Caveat"/>
              <a:sym typeface="Cave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[к</a:t>
            </a:r>
            <a:r>
              <a:rPr lang="ru-RU" sz="3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</a:t>
            </a:r>
            <a:r>
              <a:rPr lang="ru-RU" sz="3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ндаш]</a:t>
            </a:r>
            <a:endParaRPr sz="3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" name="Google Shape;110;g728ecd5c7c_0_131"/>
          <p:cNvCxnSpPr/>
          <p:nvPr/>
        </p:nvCxnSpPr>
        <p:spPr>
          <a:xfrm flipH="1">
            <a:off x="3669350" y="1031750"/>
            <a:ext cx="106500" cy="180600"/>
          </a:xfrm>
          <a:prstGeom prst="straightConnector1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990000">
                <a:alpha val="49803"/>
              </a:srgbClr>
            </a:outerShdw>
          </a:effectLst>
        </p:spPr>
      </p:cxnSp>
      <p:sp>
        <p:nvSpPr>
          <p:cNvPr id="111" name="Google Shape;111;g728ecd5c7c_0_131"/>
          <p:cNvSpPr/>
          <p:nvPr/>
        </p:nvSpPr>
        <p:spPr>
          <a:xfrm>
            <a:off x="63850" y="132450"/>
            <a:ext cx="5572800" cy="737400"/>
          </a:xfrm>
          <a:prstGeom prst="cloudCallout">
            <a:avLst>
              <a:gd name="adj1" fmla="val -16287"/>
              <a:gd name="adj2" fmla="val 89704"/>
            </a:avLst>
          </a:prstGeom>
          <a:solidFill>
            <a:srgbClr val="D9EAD3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Деревянная палочка со стержнем из графита для письма, рисования, черчения.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12" name="Google Shape;112;g728ecd5c7c_0_131"/>
          <p:cNvSpPr txBox="1"/>
          <p:nvPr/>
        </p:nvSpPr>
        <p:spPr>
          <a:xfrm>
            <a:off x="539500" y="503000"/>
            <a:ext cx="4106100" cy="147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CC0000">
                <a:alpha val="49803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</a:t>
            </a:r>
            <a:endParaRPr sz="2400" b="1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к</a:t>
            </a:r>
            <a:r>
              <a:rPr lang="ru-RU" sz="66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а</a:t>
            </a: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р</a:t>
            </a:r>
            <a:r>
              <a:rPr lang="ru-RU" sz="66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а</a:t>
            </a: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ндаш</a:t>
            </a:r>
            <a:endParaRPr sz="4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3" name="Google Shape;113;g728ecd5c7c_0_1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7200" y="2052829"/>
            <a:ext cx="4106100" cy="259052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728ecd5c7c_0_131"/>
          <p:cNvSpPr/>
          <p:nvPr/>
        </p:nvSpPr>
        <p:spPr>
          <a:xfrm>
            <a:off x="5489350" y="2215800"/>
            <a:ext cx="3296700" cy="1030200"/>
          </a:xfrm>
          <a:prstGeom prst="homePlate">
            <a:avLst>
              <a:gd name="adj" fmla="val 50000"/>
            </a:avLst>
          </a:prstGeom>
          <a:solidFill>
            <a:srgbClr val="FF0000"/>
          </a:solidFill>
          <a:ln w="9525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162000" rIns="91425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Мой первый </a:t>
            </a:r>
            <a:r>
              <a:rPr lang="ru-RU" sz="1400" b="0" i="0" u="none" strike="noStrike" cap="none">
                <a:solidFill>
                  <a:srgbClr val="00FFFF"/>
                </a:solidFill>
                <a:latin typeface="Lobster"/>
                <a:ea typeface="Lobster"/>
                <a:cs typeface="Lobster"/>
                <a:sym typeface="Lobster"/>
              </a:rPr>
              <a:t>к</a:t>
            </a:r>
            <a:r>
              <a:rPr lang="ru-RU" sz="1400" b="0" i="0" u="none" strike="noStrike" cap="none">
                <a:solidFill>
                  <a:srgbClr val="FFFF00"/>
                </a:solidFill>
                <a:latin typeface="Lobster"/>
                <a:ea typeface="Lobster"/>
                <a:cs typeface="Lobster"/>
                <a:sym typeface="Lobster"/>
              </a:rPr>
              <a:t>а</a:t>
            </a:r>
            <a:r>
              <a:rPr lang="ru-RU" sz="1400" b="0" i="0" u="none" strike="noStrike" cap="none">
                <a:solidFill>
                  <a:srgbClr val="00FFFF"/>
                </a:solidFill>
                <a:latin typeface="Lobster"/>
                <a:ea typeface="Lobster"/>
                <a:cs typeface="Lobster"/>
                <a:sym typeface="Lobster"/>
              </a:rPr>
              <a:t>р</a:t>
            </a:r>
            <a:r>
              <a:rPr lang="ru-RU" sz="1400" b="0" i="0" u="none" strike="noStrike" cap="none">
                <a:solidFill>
                  <a:srgbClr val="FFFF00"/>
                </a:solidFill>
                <a:latin typeface="Lobster"/>
                <a:ea typeface="Lobster"/>
                <a:cs typeface="Lobster"/>
                <a:sym typeface="Lobster"/>
              </a:rPr>
              <a:t>а</a:t>
            </a:r>
            <a:r>
              <a:rPr lang="ru-RU" sz="1400" b="0" i="0" u="none" strike="noStrike" cap="none">
                <a:solidFill>
                  <a:srgbClr val="00FFFF"/>
                </a:solidFill>
                <a:latin typeface="Lobster"/>
                <a:ea typeface="Lobster"/>
                <a:cs typeface="Lobster"/>
                <a:sym typeface="Lobster"/>
              </a:rPr>
              <a:t>ндаш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и </a:t>
            </a:r>
            <a:r>
              <a:rPr lang="ru-RU" sz="1400" b="0" i="0" u="none" strike="noStrike" cap="none">
                <a:solidFill>
                  <a:srgbClr val="00FFFF"/>
                </a:solidFill>
                <a:latin typeface="Lobster"/>
                <a:ea typeface="Lobster"/>
                <a:cs typeface="Lobster"/>
                <a:sym typeface="Lobster"/>
              </a:rPr>
              <a:t>к</a:t>
            </a:r>
            <a:r>
              <a:rPr lang="ru-RU" sz="1400" b="0" i="0" u="none" strike="noStrike" cap="none">
                <a:solidFill>
                  <a:srgbClr val="FFFF00"/>
                </a:solidFill>
                <a:latin typeface="Lobster"/>
                <a:ea typeface="Lobster"/>
                <a:cs typeface="Lobster"/>
                <a:sym typeface="Lobster"/>
              </a:rPr>
              <a:t>а</a:t>
            </a:r>
            <a:r>
              <a:rPr lang="ru-RU" sz="1400" b="0" i="0" u="none" strike="noStrike" cap="none">
                <a:solidFill>
                  <a:srgbClr val="00FFFF"/>
                </a:solidFill>
                <a:latin typeface="Lobster"/>
                <a:ea typeface="Lobster"/>
                <a:cs typeface="Lobster"/>
                <a:sym typeface="Lobster"/>
              </a:rPr>
              <a:t>р</a:t>
            </a:r>
            <a:r>
              <a:rPr lang="ru-RU" sz="1400" b="0" i="0" u="none" strike="noStrike" cap="none">
                <a:solidFill>
                  <a:srgbClr val="FFFF00"/>
                </a:solidFill>
                <a:latin typeface="Lobster"/>
                <a:ea typeface="Lobster"/>
                <a:cs typeface="Lobster"/>
                <a:sym typeface="Lobster"/>
              </a:rPr>
              <a:t>а</a:t>
            </a:r>
            <a:r>
              <a:rPr lang="ru-RU" sz="1400" b="0" i="0" u="none" strike="noStrike" cap="none">
                <a:solidFill>
                  <a:srgbClr val="00FFFF"/>
                </a:solidFill>
                <a:latin typeface="Lobster"/>
                <a:ea typeface="Lobster"/>
                <a:cs typeface="Lobster"/>
                <a:sym typeface="Lobster"/>
              </a:rPr>
              <a:t>ндаш</a:t>
            </a:r>
            <a:endParaRPr sz="1400" b="0" i="0" u="none" strike="noStrike" cap="none">
              <a:solidFill>
                <a:srgbClr val="00FF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моей подруги Зои были отлиты Зоиным братом Юрой из свинцовых пуль, собранных им после боя.</a:t>
            </a:r>
            <a:endParaRPr sz="1200" b="0" i="0" u="none" strike="noStrike" cap="none">
              <a:solidFill>
                <a:srgbClr val="3A3A3A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728ecd5c7c_0_131"/>
          <p:cNvSpPr/>
          <p:nvPr/>
        </p:nvSpPr>
        <p:spPr>
          <a:xfrm>
            <a:off x="4093900" y="3723913"/>
            <a:ext cx="3296700" cy="1030200"/>
          </a:xfrm>
          <a:prstGeom prst="homePlate">
            <a:avLst>
              <a:gd name="adj" fmla="val 50000"/>
            </a:avLst>
          </a:prstGeom>
          <a:solidFill>
            <a:srgbClr val="FF9900"/>
          </a:solidFill>
          <a:ln w="9525" cap="flat" cmpd="sng">
            <a:solidFill>
              <a:srgbClr val="FCE5C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0" rIns="91425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Едва в его руки попадал </a:t>
            </a:r>
            <a:r>
              <a:rPr lang="ru-RU" sz="1400" b="0" i="0" u="none" strike="noStrike" cap="none">
                <a:solidFill>
                  <a:srgbClr val="00FFFF"/>
                </a:solidFill>
                <a:latin typeface="Lobster"/>
                <a:ea typeface="Lobster"/>
                <a:cs typeface="Lobster"/>
                <a:sym typeface="Lobster"/>
              </a:rPr>
              <a:t>к</a:t>
            </a:r>
            <a:r>
              <a:rPr lang="ru-RU" sz="1400" b="0" i="0" u="none" strike="noStrike" cap="none">
                <a:solidFill>
                  <a:srgbClr val="FFFF00"/>
                </a:solidFill>
                <a:latin typeface="Lobster"/>
                <a:ea typeface="Lobster"/>
                <a:cs typeface="Lobster"/>
                <a:sym typeface="Lobster"/>
              </a:rPr>
              <a:t>а</a:t>
            </a:r>
            <a:r>
              <a:rPr lang="ru-RU" sz="1400" b="0" i="0" u="none" strike="noStrike" cap="none">
                <a:solidFill>
                  <a:srgbClr val="00FFFF"/>
                </a:solidFill>
                <a:latin typeface="Lobster"/>
                <a:ea typeface="Lobster"/>
                <a:cs typeface="Lobster"/>
                <a:sym typeface="Lobster"/>
              </a:rPr>
              <a:t>р</a:t>
            </a:r>
            <a:r>
              <a:rPr lang="ru-RU" sz="1400" b="0" i="0" u="none" strike="noStrike" cap="none">
                <a:solidFill>
                  <a:srgbClr val="FFFF00"/>
                </a:solidFill>
                <a:latin typeface="Lobster"/>
                <a:ea typeface="Lobster"/>
                <a:cs typeface="Lobster"/>
                <a:sym typeface="Lobster"/>
              </a:rPr>
              <a:t>а</a:t>
            </a:r>
            <a:r>
              <a:rPr lang="ru-RU" sz="1400" b="0" i="0" u="none" strike="noStrike" cap="none">
                <a:solidFill>
                  <a:srgbClr val="00FFFF"/>
                </a:solidFill>
                <a:latin typeface="Lobster"/>
                <a:ea typeface="Lobster"/>
                <a:cs typeface="Lobster"/>
                <a:sym typeface="Lobster"/>
              </a:rPr>
              <a:t>ндаш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или перо, как он принимался рисовать.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16" name="Google Shape;116;g728ecd5c7c_0_131"/>
          <p:cNvSpPr/>
          <p:nvPr/>
        </p:nvSpPr>
        <p:spPr>
          <a:xfrm>
            <a:off x="797200" y="4719575"/>
            <a:ext cx="3296700" cy="1030200"/>
          </a:xfrm>
          <a:prstGeom prst="homePlate">
            <a:avLst>
              <a:gd name="adj" fmla="val 50000"/>
            </a:avLst>
          </a:prstGeom>
          <a:solidFill>
            <a:srgbClr val="FFFF00"/>
          </a:solidFill>
          <a:ln w="9525" cap="flat" cmpd="sng">
            <a:solidFill>
              <a:srgbClr val="FFF2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162000" rIns="91425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Когда в семью приходил гость, он брал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а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а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ндаш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и бумагу и под кухонный диспут рисовал прибывшего.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17" name="Google Shape;117;g728ecd5c7c_0_131"/>
          <p:cNvSpPr/>
          <p:nvPr/>
        </p:nvSpPr>
        <p:spPr>
          <a:xfrm>
            <a:off x="5636650" y="5232025"/>
            <a:ext cx="3296700" cy="1030200"/>
          </a:xfrm>
          <a:prstGeom prst="homePlate">
            <a:avLst>
              <a:gd name="adj" fmla="val 50000"/>
            </a:avLst>
          </a:prstGeom>
          <a:solidFill>
            <a:srgbClr val="00FF00"/>
          </a:solidFill>
          <a:ln w="9525" cap="flat" cmpd="sng">
            <a:solidFill>
              <a:srgbClr val="B6D7A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90000" rIns="91425" bIns="72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Пушкин сидел на диване, по-турецки с ногами, Дельвиг подле него на кресле, а перед ним на столе лежала бумага и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а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а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ндаш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18" name="Google Shape;118;g728ecd5c7c_0_131"/>
          <p:cNvSpPr/>
          <p:nvPr/>
        </p:nvSpPr>
        <p:spPr>
          <a:xfrm>
            <a:off x="1170250" y="6326450"/>
            <a:ext cx="4466394" cy="421470"/>
          </a:xfrm>
          <a:prstGeom prst="flowChartTerminator">
            <a:avLst/>
          </a:prstGeom>
          <a:solidFill>
            <a:srgbClr val="FFFFFF"/>
          </a:solidFill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Буду переносить:</a:t>
            </a:r>
            <a:r>
              <a:rPr lang="ru-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ран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даш</a:t>
            </a:r>
            <a:endParaRPr sz="24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29edbe2e3_0_0"/>
          <p:cNvSpPr/>
          <p:nvPr/>
        </p:nvSpPr>
        <p:spPr>
          <a:xfrm>
            <a:off x="5386675" y="599375"/>
            <a:ext cx="3688500" cy="1138500"/>
          </a:xfrm>
          <a:prstGeom prst="wedgeRoundRectCallout">
            <a:avLst>
              <a:gd name="adj1" fmla="val -60293"/>
              <a:gd name="adj2" fmla="val 34203"/>
              <a:gd name="adj3" fmla="val 0"/>
            </a:avLst>
          </a:prstGeom>
          <a:solidFill>
            <a:srgbClr val="F4CCCC">
              <a:alpha val="23529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1" u="none" strike="noStrike" cap="none">
                <a:solidFill>
                  <a:srgbClr val="1C4587"/>
                </a:solidFill>
                <a:latin typeface="Caveat"/>
                <a:ea typeface="Caveat"/>
                <a:cs typeface="Caveat"/>
                <a:sym typeface="Caveat"/>
              </a:rPr>
              <a:t>мы слышим и говорим</a:t>
            </a:r>
            <a:endParaRPr sz="3600" b="0" i="1" u="none" strike="noStrike" cap="none">
              <a:solidFill>
                <a:srgbClr val="1C4587"/>
              </a:solidFill>
              <a:latin typeface="Caveat"/>
              <a:ea typeface="Caveat"/>
              <a:cs typeface="Caveat"/>
              <a:sym typeface="Cave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[л’</a:t>
            </a:r>
            <a:r>
              <a:rPr lang="ru-RU" sz="3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и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с’ица]</a:t>
            </a:r>
            <a:endParaRPr sz="3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" name="Google Shape;124;g729edbe2e3_0_0"/>
          <p:cNvCxnSpPr/>
          <p:nvPr/>
        </p:nvCxnSpPr>
        <p:spPr>
          <a:xfrm flipH="1">
            <a:off x="3669350" y="1031750"/>
            <a:ext cx="106500" cy="180600"/>
          </a:xfrm>
          <a:prstGeom prst="straightConnector1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990000">
                <a:alpha val="49803"/>
              </a:srgbClr>
            </a:outerShdw>
          </a:effectLst>
        </p:spPr>
      </p:cxnSp>
      <p:sp>
        <p:nvSpPr>
          <p:cNvPr id="125" name="Google Shape;125;g729edbe2e3_0_0"/>
          <p:cNvSpPr/>
          <p:nvPr/>
        </p:nvSpPr>
        <p:spPr>
          <a:xfrm>
            <a:off x="107975" y="66575"/>
            <a:ext cx="7404000" cy="737400"/>
          </a:xfrm>
          <a:prstGeom prst="cloudCallout">
            <a:avLst>
              <a:gd name="adj1" fmla="val -18885"/>
              <a:gd name="adj2" fmla="val 111737"/>
            </a:avLst>
          </a:prstGeom>
          <a:solidFill>
            <a:srgbClr val="D9EAD3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Хищное млекопитающее из семейства собачьих с длинным пушистым хвостом, а также самка этого животного.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26" name="Google Shape;126;g729edbe2e3_0_0"/>
          <p:cNvSpPr txBox="1"/>
          <p:nvPr/>
        </p:nvSpPr>
        <p:spPr>
          <a:xfrm>
            <a:off x="1756925" y="503000"/>
            <a:ext cx="4106100" cy="147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CC0000">
                <a:alpha val="49803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</a:t>
            </a:r>
            <a:endParaRPr sz="2400" b="1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л</a:t>
            </a:r>
            <a:r>
              <a:rPr lang="ru-RU" sz="66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и</a:t>
            </a: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сица</a:t>
            </a:r>
            <a:endParaRPr sz="4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729edbe2e3_0_0"/>
          <p:cNvSpPr/>
          <p:nvPr/>
        </p:nvSpPr>
        <p:spPr>
          <a:xfrm>
            <a:off x="1170250" y="6326450"/>
            <a:ext cx="4319892" cy="421470"/>
          </a:xfrm>
          <a:prstGeom prst="flowChartTerminator">
            <a:avLst/>
          </a:prstGeom>
          <a:solidFill>
            <a:srgbClr val="FFFFFF"/>
          </a:solidFill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Буду переносить:</a:t>
            </a:r>
            <a:r>
              <a:rPr lang="ru-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ли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си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ца</a:t>
            </a:r>
            <a:endParaRPr sz="24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g729edbe2e3_0_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5950" y="2129000"/>
            <a:ext cx="3660120" cy="2438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729edbe2e3_0_0"/>
          <p:cNvSpPr/>
          <p:nvPr/>
        </p:nvSpPr>
        <p:spPr>
          <a:xfrm>
            <a:off x="186425" y="1976600"/>
            <a:ext cx="2916300" cy="1618800"/>
          </a:xfrm>
          <a:prstGeom prst="rightArrow">
            <a:avLst>
              <a:gd name="adj1" fmla="val 64517"/>
              <a:gd name="adj2" fmla="val 50000"/>
            </a:avLst>
          </a:prstGeom>
          <a:solidFill>
            <a:srgbClr val="F9CB9C"/>
          </a:solidFill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Уже через неделю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л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и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сица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вскакивала ко мне на руки, как только я приходил заниматься, и усаживалась на колени.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30" name="Google Shape;130;g729edbe2e3_0_0"/>
          <p:cNvSpPr/>
          <p:nvPr/>
        </p:nvSpPr>
        <p:spPr>
          <a:xfrm>
            <a:off x="2601763" y="4247975"/>
            <a:ext cx="3688500" cy="1816200"/>
          </a:xfrm>
          <a:prstGeom prst="upArrow">
            <a:avLst>
              <a:gd name="adj1" fmla="val 81948"/>
              <a:gd name="adj2" fmla="val 50591"/>
            </a:avLst>
          </a:prstGeom>
          <a:solidFill>
            <a:srgbClr val="F9CB9C"/>
          </a:solidFill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Олениха чувствовала опасность и поднималась, мотая головой, когда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л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и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сица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уже намеревалась броситься к ней.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31" name="Google Shape;131;g729edbe2e3_0_0"/>
          <p:cNvSpPr/>
          <p:nvPr/>
        </p:nvSpPr>
        <p:spPr>
          <a:xfrm>
            <a:off x="6205500" y="1904275"/>
            <a:ext cx="2650200" cy="1598100"/>
          </a:xfrm>
          <a:prstGeom prst="leftArrow">
            <a:avLst>
              <a:gd name="adj1" fmla="val 70002"/>
              <a:gd name="adj2" fmla="val 50000"/>
            </a:avLst>
          </a:prstGeom>
          <a:solidFill>
            <a:srgbClr val="F9CB9C"/>
          </a:solidFill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 маленькой комнате в клетке сидела худая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л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и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сица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с человечьими глазами.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32" name="Google Shape;132;g729edbe2e3_0_0"/>
          <p:cNvSpPr/>
          <p:nvPr/>
        </p:nvSpPr>
        <p:spPr>
          <a:xfrm>
            <a:off x="36325" y="4395425"/>
            <a:ext cx="2227500" cy="1473600"/>
          </a:xfrm>
          <a:prstGeom prst="ellipse">
            <a:avLst/>
          </a:prstGeom>
          <a:solidFill>
            <a:srgbClr val="FCE5CD"/>
          </a:solidFill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 маленькой комнате сидела худая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л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и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сица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с человечьими глазами.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33" name="Google Shape;133;g729edbe2e3_0_0"/>
          <p:cNvSpPr/>
          <p:nvPr/>
        </p:nvSpPr>
        <p:spPr>
          <a:xfrm>
            <a:off x="6445500" y="4165725"/>
            <a:ext cx="2157000" cy="1618800"/>
          </a:xfrm>
          <a:prstGeom prst="ellipse">
            <a:avLst/>
          </a:prstGeom>
          <a:solidFill>
            <a:srgbClr val="FCE5CD"/>
          </a:solidFill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Водились здесь волки, шакалы, барсуки,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л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и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сицы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, водяные крысы и камышовые коты.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729edbe2e3_0_27"/>
          <p:cNvSpPr/>
          <p:nvPr/>
        </p:nvSpPr>
        <p:spPr>
          <a:xfrm>
            <a:off x="5386675" y="599375"/>
            <a:ext cx="3688500" cy="1138500"/>
          </a:xfrm>
          <a:prstGeom prst="wedgeRoundRectCallout">
            <a:avLst>
              <a:gd name="adj1" fmla="val -60293"/>
              <a:gd name="adj2" fmla="val 34203"/>
              <a:gd name="adj3" fmla="val 0"/>
            </a:avLst>
          </a:prstGeom>
          <a:solidFill>
            <a:srgbClr val="F4CCCC">
              <a:alpha val="23529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1" u="none" strike="noStrike" cap="none">
                <a:solidFill>
                  <a:srgbClr val="1C4587"/>
                </a:solidFill>
                <a:latin typeface="Caveat"/>
                <a:ea typeface="Caveat"/>
                <a:cs typeface="Caveat"/>
                <a:sym typeface="Caveat"/>
              </a:rPr>
              <a:t>мы слышим и говорим</a:t>
            </a:r>
            <a:endParaRPr sz="3600" b="0" i="1" u="none" strike="noStrike" cap="none">
              <a:solidFill>
                <a:srgbClr val="1C4587"/>
              </a:solidFill>
              <a:latin typeface="Caveat"/>
              <a:ea typeface="Caveat"/>
              <a:cs typeface="Caveat"/>
              <a:sym typeface="Cave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[с</a:t>
            </a:r>
            <a:r>
              <a:rPr lang="ru-RU" sz="3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ru-RU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рока]</a:t>
            </a:r>
            <a:endParaRPr sz="3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9" name="Google Shape;139;g729edbe2e3_0_27"/>
          <p:cNvCxnSpPr/>
          <p:nvPr/>
        </p:nvCxnSpPr>
        <p:spPr>
          <a:xfrm flipH="1">
            <a:off x="3669350" y="1031750"/>
            <a:ext cx="106500" cy="180600"/>
          </a:xfrm>
          <a:prstGeom prst="straightConnector1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990000">
                <a:alpha val="49803"/>
              </a:srgbClr>
            </a:outerShdw>
          </a:effectLst>
        </p:spPr>
      </p:cxnSp>
      <p:sp>
        <p:nvSpPr>
          <p:cNvPr id="140" name="Google Shape;140;g729edbe2e3_0_27"/>
          <p:cNvSpPr/>
          <p:nvPr/>
        </p:nvSpPr>
        <p:spPr>
          <a:xfrm>
            <a:off x="107975" y="167300"/>
            <a:ext cx="7189500" cy="559200"/>
          </a:xfrm>
          <a:prstGeom prst="cloudCallout">
            <a:avLst>
              <a:gd name="adj1" fmla="val -14271"/>
              <a:gd name="adj2" fmla="val 161937"/>
            </a:avLst>
          </a:prstGeom>
          <a:solidFill>
            <a:srgbClr val="D9EAD3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Птица семейства  вороновых с белыми перьями в крыльях.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41" name="Google Shape;141;g729edbe2e3_0_27"/>
          <p:cNvSpPr txBox="1"/>
          <p:nvPr/>
        </p:nvSpPr>
        <p:spPr>
          <a:xfrm>
            <a:off x="2116475" y="503000"/>
            <a:ext cx="4106100" cy="147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CC0000">
                <a:alpha val="49803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rgbClr val="8A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</a:t>
            </a:r>
            <a:endParaRPr sz="2400" b="1" i="0" u="none" strike="noStrike" cap="none">
              <a:solidFill>
                <a:srgbClr val="8A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с</a:t>
            </a:r>
            <a:r>
              <a:rPr lang="ru-RU" sz="6600" b="1" i="0" u="none" strike="noStrike" cap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о</a:t>
            </a:r>
            <a:r>
              <a:rPr lang="ru-RU" sz="6600" b="1" i="0" u="none" strike="noStrike" cap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рока</a:t>
            </a:r>
            <a:endParaRPr sz="4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g729edbe2e3_0_27"/>
          <p:cNvSpPr/>
          <p:nvPr/>
        </p:nvSpPr>
        <p:spPr>
          <a:xfrm>
            <a:off x="1170250" y="6326450"/>
            <a:ext cx="4301154" cy="421470"/>
          </a:xfrm>
          <a:prstGeom prst="flowChartTerminator">
            <a:avLst/>
          </a:prstGeom>
          <a:solidFill>
            <a:srgbClr val="FFFFFF"/>
          </a:solidFill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Буду переносить:</a:t>
            </a:r>
            <a:r>
              <a:rPr lang="ru-RU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ро</a:t>
            </a:r>
            <a:r>
              <a:rPr lang="ru-RU" sz="2400" b="1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24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</a:t>
            </a:r>
            <a:endParaRPr sz="24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g729edbe2e3_0_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363" y="1766150"/>
            <a:ext cx="5986500" cy="3598124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729edbe2e3_0_27"/>
          <p:cNvSpPr/>
          <p:nvPr/>
        </p:nvSpPr>
        <p:spPr>
          <a:xfrm>
            <a:off x="1892375" y="1976588"/>
            <a:ext cx="3968352" cy="850500"/>
          </a:xfrm>
          <a:prstGeom prst="cloud">
            <a:avLst/>
          </a:prstGeom>
          <a:solidFill>
            <a:srgbClr val="FFFFFF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342000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Приучить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рóку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одна морóка, 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А сóрок сорóк - сóрок морóк.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45" name="Google Shape;145;g729edbe2e3_0_27"/>
          <p:cNvSpPr/>
          <p:nvPr/>
        </p:nvSpPr>
        <p:spPr>
          <a:xfrm>
            <a:off x="5198400" y="5392538"/>
            <a:ext cx="3876768" cy="1138536"/>
          </a:xfrm>
          <a:prstGeom prst="cloud">
            <a:avLst/>
          </a:prstGeom>
          <a:solidFill>
            <a:srgbClr val="FFFFFF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роки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 — птицы, которым народная молва приписывает страсть к мелкому воровству и пустозвонству. 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46" name="Google Shape;146;g729edbe2e3_0_27"/>
          <p:cNvSpPr/>
          <p:nvPr/>
        </p:nvSpPr>
        <p:spPr>
          <a:xfrm>
            <a:off x="4025350" y="2740649"/>
            <a:ext cx="4856328" cy="1942164"/>
          </a:xfrm>
          <a:prstGeom prst="cloud">
            <a:avLst/>
          </a:prstGeom>
          <a:solidFill>
            <a:srgbClr val="FFFFFF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Китайцы считают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року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птицей счастья, приносящей людям удачу. В русском фольклоре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рока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скорее связана с образом сплетниц и просто болтливых женщин. 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роками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называют и людей, падких на блестящие вещи.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47" name="Google Shape;147;g729edbe2e3_0_27"/>
          <p:cNvSpPr/>
          <p:nvPr/>
        </p:nvSpPr>
        <p:spPr>
          <a:xfrm>
            <a:off x="115375" y="5446876"/>
            <a:ext cx="4106052" cy="737424"/>
          </a:xfrm>
          <a:prstGeom prst="cloud">
            <a:avLst/>
          </a:prstGeom>
          <a:solidFill>
            <a:srgbClr val="FFFFFF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</a:t>
            </a:r>
            <a:r>
              <a:rPr lang="ru-RU" sz="1400" b="0" i="0" u="none" strike="noStrike" cap="none">
                <a:solidFill>
                  <a:srgbClr val="FF0000"/>
                </a:solidFill>
                <a:latin typeface="Lobster"/>
                <a:ea typeface="Lobster"/>
                <a:cs typeface="Lobster"/>
                <a:sym typeface="Lobster"/>
              </a:rPr>
              <a:t>о</a:t>
            </a:r>
            <a:r>
              <a:rPr lang="ru-RU" sz="1400" b="0" i="0" u="none" strike="noStrike" cap="none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рока</a:t>
            </a:r>
            <a:r>
              <a:rPr lang="ru-RU" sz="1400" b="0" i="0" u="none" strike="noStrike" cap="none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 – одни из самых умных птиц, существующих в природе.</a:t>
            </a:r>
            <a:endParaRPr sz="1400" b="0" i="0" u="none" strike="noStrike" cap="none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956</Words>
  <Application>Microsoft Office PowerPoint</Application>
  <PresentationFormat>Экран (4:3)</PresentationFormat>
  <Paragraphs>160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Lobster</vt:lpstr>
      <vt:lpstr>Calibri</vt:lpstr>
      <vt:lpstr>Verdana</vt:lpstr>
      <vt:lpstr>Caveat</vt:lpstr>
      <vt:lpstr>Comic Sans MS</vt:lpstr>
      <vt:lpstr>Amatic SC</vt:lpstr>
      <vt:lpstr>1_Тема Office</vt:lpstr>
      <vt:lpstr>Словарные слова 1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Словарные слова 1 класс</dc:title>
  <dc:creator>Фокина Лидия Петровна</dc:creator>
  <cp:lastModifiedBy>drop</cp:lastModifiedBy>
  <cp:revision>2</cp:revision>
  <dcterms:created xsi:type="dcterms:W3CDTF">2014-07-06T18:18:01Z</dcterms:created>
  <dcterms:modified xsi:type="dcterms:W3CDTF">2020-04-13T10:06:46Z</dcterms:modified>
</cp:coreProperties>
</file>