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application/vnd.openxmlformats-package.relationships+xml" Extension="rels"/>
  <Override ContentType="application/vnd.openxmlformats-officedocument.presentationml.tableStyles+xml" PartName="/ppt/tableStyles1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+xml" PartName="/ppt/slides/slide4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presentation.main+xml" PartName="/ppt/presentation.xml"/>
  <Override ContentType="application/vnd.openxmlformats-officedocument.presentationml.presProps+xml" PartName="/ppt/presProps1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1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strictFirstAndLastChars="0" saveSubsetFonts="1">
  <p:sldMasterIdLst>
    <p:sldMasterId id="2147483648" r:id="rId5"/>
  </p:sldMasterIdLst>
  <p:sldIdLst>
    <p:sldId id="256" r:id="rId6"/>
    <p:sldId id="257" r:id="rId7"/>
    <p:sldId id="258" r:id="rId8"/>
    <p:sldId id="259" r:id="rId9"/>
    <p:sldId id="260" r:id="rId10"/>
    <p:sldId id="261" r:id="rId11"/>
  </p:sldIdLst>
  <p:sldSz cy="6858000" cx="9144000"/>
  <p:notesSz cx="6858000" cy="9144000"/>
  <p:defaultTextStyle>
    <a:defPPr lvl="0">
      <a:defRPr lang="ko-KR"/>
    </a:defPPr>
    <a:lvl1pPr defTabSz="914400" eaLnBrk="1" hangingPunct="1" latinLnBrk="1" lvl="0" marL="0" rtl="0" algn="l">
      <a:defRPr kern="1200" sz="1800">
        <a:solidFill>
          <a:schemeClr val="tx1"/>
        </a:solidFill>
        <a:latin typeface="+mn-lt"/>
        <a:ea typeface="+mn-ea"/>
        <a:cs typeface="+mn-cs"/>
      </a:defRPr>
    </a:lvl1pPr>
    <a:lvl2pPr defTabSz="914400" eaLnBrk="1" hangingPunct="1" latinLnBrk="1" lvl="1" marL="457200" rtl="0" algn="l">
      <a:defRPr kern="1200" sz="1800">
        <a:solidFill>
          <a:schemeClr val="tx1"/>
        </a:solidFill>
        <a:latin typeface="+mn-lt"/>
        <a:ea typeface="+mn-ea"/>
        <a:cs typeface="+mn-cs"/>
      </a:defRPr>
    </a:lvl2pPr>
    <a:lvl3pPr defTabSz="914400" eaLnBrk="1" hangingPunct="1" latinLnBrk="1" lvl="2" marL="914400" rtl="0" algn="l">
      <a:defRPr kern="1200" sz="1800">
        <a:solidFill>
          <a:schemeClr val="tx1"/>
        </a:solidFill>
        <a:latin typeface="+mn-lt"/>
        <a:ea typeface="+mn-ea"/>
        <a:cs typeface="+mn-cs"/>
      </a:defRPr>
    </a:lvl3pPr>
    <a:lvl4pPr defTabSz="914400" eaLnBrk="1" hangingPunct="1" latinLnBrk="1" lvl="3" marL="1371600" rtl="0" algn="l">
      <a:defRPr kern="1200" sz="1800">
        <a:solidFill>
          <a:schemeClr val="tx1"/>
        </a:solidFill>
        <a:latin typeface="+mn-lt"/>
        <a:ea typeface="+mn-ea"/>
        <a:cs typeface="+mn-cs"/>
      </a:defRPr>
    </a:lvl4pPr>
    <a:lvl5pPr defTabSz="914400" eaLnBrk="1" hangingPunct="1" latinLnBrk="1" lvl="4" marL="1828800" rtl="0" algn="l">
      <a:defRPr kern="1200" sz="1800">
        <a:solidFill>
          <a:schemeClr val="tx1"/>
        </a:solidFill>
        <a:latin typeface="+mn-lt"/>
        <a:ea typeface="+mn-ea"/>
        <a:cs typeface="+mn-cs"/>
      </a:defRPr>
    </a:lvl5pPr>
    <a:lvl6pPr defTabSz="914400" eaLnBrk="1" hangingPunct="1" latinLnBrk="1" lvl="5" marL="2286000" rtl="0" algn="l">
      <a:defRPr kern="1200" sz="1800">
        <a:solidFill>
          <a:schemeClr val="tx1"/>
        </a:solidFill>
        <a:latin typeface="+mn-lt"/>
        <a:ea typeface="+mn-ea"/>
        <a:cs typeface="+mn-cs"/>
      </a:defRPr>
    </a:lvl6pPr>
    <a:lvl7pPr defTabSz="914400" eaLnBrk="1" hangingPunct="1" latinLnBrk="1" lvl="6" marL="2743200" rtl="0" algn="l">
      <a:defRPr kern="1200" sz="1800">
        <a:solidFill>
          <a:schemeClr val="tx1"/>
        </a:solidFill>
        <a:latin typeface="+mn-lt"/>
        <a:ea typeface="+mn-ea"/>
        <a:cs typeface="+mn-cs"/>
      </a:defRPr>
    </a:lvl7pPr>
    <a:lvl8pPr defTabSz="914400" eaLnBrk="1" hangingPunct="1" latinLnBrk="1" lvl="7" marL="3200400" rtl="0" algn="l">
      <a:defRPr kern="1200" sz="1800">
        <a:solidFill>
          <a:schemeClr val="tx1"/>
        </a:solidFill>
        <a:latin typeface="+mn-lt"/>
        <a:ea typeface="+mn-ea"/>
        <a:cs typeface="+mn-cs"/>
      </a:defRPr>
    </a:lvl8pPr>
    <a:lvl9pPr defTabSz="914400" eaLnBrk="1" hangingPunct="1" latinLnBrk="1" lvl="8" marL="3657600" rtl="0" algn="l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1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tableStyles1.xml><?xml version="1.0" encoding="utf-8"?>
<a:tblStyleLst xmlns:a="http://schemas.openxmlformats.org/drawingml/2006/main" xmlns:r="http://schemas.openxmlformats.org/officeDocument/2006/relationships" def="{90651C3A-4460-11DB-9652-00E08161165F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cmpd="sng" w="12700">
              <a:solidFill>
                <a:schemeClr val="lt1"/>
              </a:solidFill>
            </a:ln>
          </a:left>
          <a:right>
            <a:ln cmpd="sng" w="12700">
              <a:solidFill>
                <a:schemeClr val="lt1"/>
              </a:solidFill>
            </a:ln>
          </a:right>
          <a:top>
            <a:ln cmpd="sng" w="12700">
              <a:solidFill>
                <a:schemeClr val="lt1"/>
              </a:solidFill>
            </a:ln>
          </a:top>
          <a:bottom>
            <a:ln cmpd="sng" w="12700">
              <a:solidFill>
                <a:schemeClr val="lt1"/>
              </a:solidFill>
            </a:ln>
          </a:bottom>
          <a:insideH>
            <a:ln cmpd="sng" w="12700">
              <a:solidFill>
                <a:schemeClr val="lt1"/>
              </a:solidFill>
            </a:ln>
          </a:insideH>
          <a:insideV>
            <a:ln cmpd="sng" w="12700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cmpd="sng" w="38100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cmpd="sng" w="38100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b="0" g="0" r="0"/>
        </a:fontRef>
        <a:schemeClr val="tx1"/>
      </a:tcTxStyle>
      <a:tcStyle>
        <a:tcBdr>
          <a:left>
            <a:ln cmpd="sng" w="12700">
              <a:solidFill>
                <a:schemeClr val="tx1"/>
              </a:solidFill>
            </a:ln>
          </a:left>
          <a:right>
            <a:ln cmpd="sng" w="12700">
              <a:solidFill>
                <a:schemeClr val="tx1"/>
              </a:solidFill>
            </a:ln>
          </a:right>
          <a:top>
            <a:ln cmpd="sng" w="12700">
              <a:solidFill>
                <a:schemeClr val="tx1"/>
              </a:solidFill>
            </a:ln>
          </a:top>
          <a:bottom>
            <a:ln cmpd="sng" w="12700">
              <a:solidFill>
                <a:schemeClr val="tx1"/>
              </a:solidFill>
            </a:ln>
          </a:bottom>
          <a:insideH>
            <a:ln cmpd="sng" w="12700">
              <a:solidFill>
                <a:schemeClr val="tx1"/>
              </a:solidFill>
            </a:ln>
          </a:insideH>
          <a:insideV>
            <a:ln cmpd="sng" w="12700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1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viewProps" Target="viewProps1.xml"/><Relationship Id="rId3" Type="http://schemas.openxmlformats.org/officeDocument/2006/relationships/presProps" Target="presProps1.xml"/><Relationship Id="rId4" Type="http://schemas.openxmlformats.org/officeDocument/2006/relationships/tableStyles" Target="tableStyles1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9" Type="http://schemas.openxmlformats.org/officeDocument/2006/relationships/slide" Target="slides/slide7.xml"/><Relationship Id="rId5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324166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t>10/15/2017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81198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t>10/15/2017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29187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t>10/15/2017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68842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t>10/15/2017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703500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t>10/15/2017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23746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t>10/15/2017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28572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0" y="16778"/>
            <a:ext cx="9144000" cy="1069514"/>
          </a:xfrm>
          <a:prstGeom prst="rect">
            <a:avLst/>
          </a:prstGeom>
        </p:spPr>
        <p:txBody>
          <a:bodyPr anchor="ctr"/>
          <a:lstStyle>
            <a:lvl1pPr>
              <a:defRPr b="1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altLang="ko-KR" dirty="0" smtClean="0"/>
              <a:t> Click to add title</a:t>
            </a:r>
            <a:endParaRPr lang="ko-KR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60648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 altLang="ko-KR" dirty="0" smtClean="0"/>
              <a:t>Click to edit Master text styles</a:t>
            </a:r>
          </a:p>
        </p:txBody>
      </p:sp>
      <p:sp>
        <p:nvSpPr>
          <p:cNvPr id="4" name="Content Placeholder 2"/>
          <p:cNvSpPr>
            <a:spLocks noGrp="1"/>
          </p:cNvSpPr>
          <p:nvPr>
            <p:ph idx="10"/>
          </p:nvPr>
        </p:nvSpPr>
        <p:spPr>
          <a:xfrm>
            <a:off x="467544" y="2276872"/>
            <a:ext cx="8229600" cy="3600400"/>
          </a:xfrm>
          <a:prstGeom prst="rect">
            <a:avLst/>
          </a:prstGeom>
        </p:spPr>
        <p:txBody>
          <a:bodyPr lIns="396000" anchor="t"/>
          <a:lstStyle>
            <a:lvl1pPr marL="0" indent="0"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 altLang="ko-KR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940157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619672" y="0"/>
            <a:ext cx="7524328" cy="1069514"/>
          </a:xfrm>
          <a:prstGeom prst="rect">
            <a:avLst/>
          </a:prstGeom>
        </p:spPr>
        <p:txBody>
          <a:bodyPr anchor="ctr"/>
          <a:lstStyle>
            <a:lvl1pPr>
              <a:defRPr b="1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altLang="ko-KR" dirty="0" smtClean="0"/>
              <a:t> Click to add title</a:t>
            </a:r>
            <a:endParaRPr lang="ko-KR" alt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2123728" y="1268760"/>
            <a:ext cx="6563072" cy="460648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 altLang="ko-KR" dirty="0" smtClean="0"/>
              <a:t>Click to edit Master text styles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0"/>
          </p:nvPr>
        </p:nvSpPr>
        <p:spPr>
          <a:xfrm>
            <a:off x="2134072" y="1844824"/>
            <a:ext cx="6563072" cy="4147865"/>
          </a:xfrm>
          <a:prstGeom prst="rect">
            <a:avLst/>
          </a:prstGeom>
        </p:spPr>
        <p:txBody>
          <a:bodyPr lIns="396000" anchor="t"/>
          <a:lstStyle>
            <a:lvl1pPr marL="0" indent="0"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 altLang="ko-KR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268185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2BCB85-5497-4B35-A94E-C57391AD8FE7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16319304"/>
      </p:ext>
    </p:extLst>
  </p:cSld>
  <p:clrMapOvr>
    <a:masterClrMapping/>
  </p:clrMapOvr>
  <p:transition>
    <p:push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t>10/15/2017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60869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t>10/15/2017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42866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t>10/15/2017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79332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t>10/15/2017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87904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t>10/15/2017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98114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5.xml"/><Relationship Id="rId5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4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373382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73" r:id="rId4"/>
  </p:sldLayoutIdLst>
  <p:txStyles>
    <p:titleStyle>
      <a:lvl1pPr algn="l" defTabSz="914400" rtl="0" eaLnBrk="1" latinLnBrk="1" hangingPunct="1">
        <a:spcBef>
          <a:spcPct val="0"/>
        </a:spcBef>
        <a:buNone/>
        <a:defRPr sz="4000" b="1" kern="1200">
          <a:solidFill>
            <a:schemeClr val="tx1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DCCD61-643D-44A5-A450-3A42A50CBC1E}" type="datetimeFigureOut">
              <a:rPr lang="en-US" smtClean="0"/>
              <a:t>10/15/2017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2F0832-F084-422D-97D1-AF848F4F2C3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63573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1"/>
          <p:cNvSpPr txBox="1">
            <a:spLocks noChangeArrowheads="1"/>
          </p:cNvSpPr>
          <p:nvPr/>
        </p:nvSpPr>
        <p:spPr bwMode="auto">
          <a:xfrm>
            <a:off x="3964767" y="3775973"/>
            <a:ext cx="4788024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ru-RU" altLang="ko-KR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맑은 고딕" pitchFamily="50" charset="-127"/>
                <a:cs typeface="Arial" pitchFamily="34" charset="0"/>
              </a:rPr>
              <a:t>Линейное уравнение с двумя переменными</a:t>
            </a:r>
            <a:endParaRPr lang="en-US" altLang="ko-KR" sz="36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맑은 고딕" pitchFamily="50" charset="-127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1221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 </a:t>
            </a:r>
            <a:r>
              <a:rPr lang="ru-RU" altLang="ko-KR" dirty="0" smtClean="0"/>
              <a:t>Линейное уравнение </a:t>
            </a:r>
            <a:endParaRPr lang="ko-KR" alt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idx="10"/>
          </p:nvPr>
        </p:nvSpPr>
        <p:spPr>
          <a:xfrm>
            <a:off x="1619672" y="764704"/>
            <a:ext cx="7077472" cy="6093296"/>
          </a:xfrm>
        </p:spPr>
        <p:txBody>
          <a:bodyPr/>
          <a:lstStyle/>
          <a:p>
            <a:r>
              <a:rPr lang="ru-RU" sz="4400" dirty="0"/>
              <a:t>Уравнение </a:t>
            </a:r>
            <a:r>
              <a:rPr lang="ru-RU" sz="4400" dirty="0" smtClean="0"/>
              <a:t>вида</a:t>
            </a:r>
          </a:p>
          <a:p>
            <a:pPr algn="ctr"/>
            <a:r>
              <a:rPr lang="ru-RU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4400" b="1" i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ax</a:t>
            </a:r>
            <a:r>
              <a:rPr lang="ru-RU" sz="44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+</a:t>
            </a:r>
            <a:r>
              <a:rPr lang="ru-RU" sz="4400" b="1" i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by</a:t>
            </a:r>
            <a:r>
              <a:rPr lang="ru-RU" sz="44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+</a:t>
            </a:r>
            <a:r>
              <a:rPr lang="ru-RU" sz="4400" b="1" i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</a:t>
            </a:r>
            <a:r>
              <a:rPr lang="ru-RU" sz="4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=0 </a:t>
            </a:r>
            <a:r>
              <a:rPr lang="ru-RU" sz="4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, </a:t>
            </a:r>
            <a:endParaRPr lang="ru-RU" sz="44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4400" dirty="0" smtClean="0"/>
              <a:t>где </a:t>
            </a:r>
            <a:r>
              <a:rPr lang="ru-RU" sz="4400" b="1" i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</a:t>
            </a:r>
            <a:r>
              <a:rPr lang="ru-RU" sz="44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</a:t>
            </a:r>
            <a:r>
              <a:rPr lang="ru-RU" sz="4400" b="1" i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</a:t>
            </a:r>
            <a:r>
              <a:rPr lang="ru-RU" sz="44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</a:t>
            </a:r>
            <a:r>
              <a:rPr lang="ru-RU" sz="4400" b="1" i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</a:t>
            </a:r>
            <a:r>
              <a:rPr lang="ru-RU" sz="4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</a:t>
            </a:r>
            <a:r>
              <a:rPr lang="ru-RU" sz="4400" dirty="0"/>
              <a:t> - числа (коэффициенты), </a:t>
            </a:r>
            <a:endParaRPr lang="ru-RU" sz="4400" dirty="0" smtClean="0"/>
          </a:p>
          <a:p>
            <a:r>
              <a:rPr lang="ru-RU" sz="4400" dirty="0" smtClean="0"/>
              <a:t>называется </a:t>
            </a:r>
            <a:r>
              <a:rPr lang="ru-RU" sz="4400" dirty="0"/>
              <a:t>линейным </a:t>
            </a:r>
            <a:endParaRPr lang="ru-RU" sz="4400" dirty="0" smtClean="0"/>
          </a:p>
          <a:p>
            <a:r>
              <a:rPr lang="ru-RU" sz="4400" dirty="0" smtClean="0"/>
              <a:t>уравнением </a:t>
            </a:r>
            <a:r>
              <a:rPr lang="ru-RU" sz="4400" dirty="0"/>
              <a:t>с двумя </a:t>
            </a:r>
            <a:endParaRPr lang="ru-RU" sz="4400" dirty="0" smtClean="0"/>
          </a:p>
          <a:p>
            <a:r>
              <a:rPr lang="ru-RU" sz="4400" dirty="0" smtClean="0"/>
              <a:t>переменными </a:t>
            </a:r>
            <a:r>
              <a:rPr lang="ru-RU" sz="4400" i="1" dirty="0"/>
              <a:t>x</a:t>
            </a:r>
            <a:r>
              <a:rPr lang="ru-RU" sz="4400" dirty="0"/>
              <a:t> </a:t>
            </a:r>
            <a:r>
              <a:rPr lang="ru-RU" sz="4400" dirty="0"/>
              <a:t> и </a:t>
            </a:r>
            <a:r>
              <a:rPr lang="ru-RU" sz="4400" i="1" dirty="0"/>
              <a:t>y</a:t>
            </a:r>
            <a:r>
              <a:rPr lang="ru-RU" sz="4400" dirty="0"/>
              <a:t> </a:t>
            </a:r>
            <a:r>
              <a:rPr lang="ru-RU" sz="4400" dirty="0"/>
              <a:t> .</a:t>
            </a:r>
            <a:endParaRPr lang="ko-KR" altLang="en-US" sz="44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59674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Решение уравнения</a:t>
            </a:r>
            <a:endParaRPr lang="ru-RU" dirty="0"/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0"/>
            <p:extLst>
              <p:ext uri="{D42A27DB-BD31-4B8C-83A1-F6EECF244321}">
                <p14:modId xmlns:p14="http://schemas.microsoft.com/office/powerpoint/2010/main" val="606159284"/>
              </p:ext>
            </p:extLst>
          </p:nvPr>
        </p:nvGraphicFramePr>
        <p:xfrm>
          <a:off x="1619672" y="1628800"/>
          <a:ext cx="7294265" cy="482453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294265"/>
              </a:tblGrid>
              <a:tr h="4824536">
                <a:tc>
                  <a:txBody>
                    <a:bodyPr/>
                    <a:lstStyle/>
                    <a:p>
                      <a:r>
                        <a:rPr lang="ru-RU" sz="3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Решением уравнения </a:t>
                      </a:r>
                      <a:r>
                        <a:rPr lang="ru-RU" sz="3600" u="none" strike="noStrike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ax+by+c</a:t>
                      </a:r>
                      <a:r>
                        <a:rPr lang="ru-RU" sz="3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=0 </a:t>
                      </a:r>
                      <a:endParaRPr lang="ru-RU" sz="3600" u="none" strike="noStrike" dirty="0" smtClean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r>
                        <a:rPr lang="ru-RU" sz="36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называют пару </a:t>
                      </a:r>
                      <a:r>
                        <a:rPr lang="ru-RU" sz="3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чисел (</a:t>
                      </a:r>
                      <a:r>
                        <a:rPr lang="ru-RU" sz="3600" u="none" strike="noStrike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x;y</a:t>
                      </a:r>
                      <a:r>
                        <a:rPr lang="ru-RU" sz="3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), которая удовлетворяет этому уравнению, </a:t>
                      </a:r>
                      <a:endParaRPr lang="ru-RU" sz="3600" u="none" strike="noStrike" dirty="0" smtClean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r>
                        <a:rPr lang="ru-RU" sz="36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т.е</a:t>
                      </a:r>
                      <a:r>
                        <a:rPr lang="ru-RU" sz="3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 обращает равенство с </a:t>
                      </a:r>
                      <a:endParaRPr lang="ru-RU" sz="3600" u="none" strike="noStrike" dirty="0" smtClean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r>
                        <a:rPr lang="ru-RU" sz="36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переменными </a:t>
                      </a:r>
                      <a:r>
                        <a:rPr lang="ru-RU" sz="3600" u="none" strike="noStrike" dirty="0" err="1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ax+by+c</a:t>
                      </a:r>
                      <a:r>
                        <a:rPr lang="ru-RU" sz="36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=0</a:t>
                      </a:r>
                    </a:p>
                    <a:p>
                      <a:r>
                        <a:rPr lang="ru-RU" sz="36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</a:t>
                      </a:r>
                      <a:r>
                        <a:rPr lang="ru-RU" sz="3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верное числовое равенство. </a:t>
                      </a:r>
                      <a:endParaRPr lang="ru-RU" sz="3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171" marR="91171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74001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Решим уравнение: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979712" y="980728"/>
            <a:ext cx="6563072" cy="748680"/>
          </a:xfrm>
        </p:spPr>
        <p:txBody>
          <a:bodyPr/>
          <a:lstStyle/>
          <a:p>
            <a:pPr algn="ctr"/>
            <a:r>
              <a:rPr lang="ru-RU" sz="66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ru-RU" sz="6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ru-RU" sz="66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</a:t>
            </a:r>
            <a:r>
              <a:rPr lang="ru-RU" sz="6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−3=0 </a:t>
            </a:r>
            <a:endParaRPr lang="ru-RU" sz="66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82119160"/>
              </p:ext>
            </p:extLst>
          </p:nvPr>
        </p:nvGraphicFramePr>
        <p:xfrm>
          <a:off x="2051720" y="1916832"/>
          <a:ext cx="6096000" cy="462428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09600"/>
                <a:gridCol w="609600"/>
                <a:gridCol w="609600"/>
                <a:gridCol w="609600"/>
                <a:gridCol w="609600"/>
                <a:gridCol w="609600"/>
                <a:gridCol w="609600"/>
                <a:gridCol w="609600"/>
                <a:gridCol w="609600"/>
                <a:gridCol w="609600"/>
              </a:tblGrid>
              <a:tr h="57803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78036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78036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78036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78036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78036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78036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78036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cxnSp>
        <p:nvCxnSpPr>
          <p:cNvPr id="8" name="Прямая со стрелкой 7"/>
          <p:cNvCxnSpPr>
            <a:endCxn id="6" idx="0"/>
          </p:cNvCxnSpPr>
          <p:nvPr/>
        </p:nvCxnSpPr>
        <p:spPr>
          <a:xfrm flipV="1">
            <a:off x="5076056" y="1916832"/>
            <a:ext cx="23664" cy="446449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5292080" y="1916832"/>
            <a:ext cx="3097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10" name="Прямая со стрелкой 9"/>
          <p:cNvCxnSpPr>
            <a:stCxn id="6" idx="1"/>
            <a:endCxn id="6" idx="3"/>
          </p:cNvCxnSpPr>
          <p:nvPr/>
        </p:nvCxnSpPr>
        <p:spPr>
          <a:xfrm>
            <a:off x="2051720" y="4228976"/>
            <a:ext cx="6096000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8147720" y="4228976"/>
            <a:ext cx="3097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" name="Блок-схема: узел 13"/>
          <p:cNvSpPr/>
          <p:nvPr/>
        </p:nvSpPr>
        <p:spPr>
          <a:xfrm>
            <a:off x="5033882" y="4149080"/>
            <a:ext cx="108012" cy="184666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TextBox 14"/>
          <p:cNvSpPr txBox="1"/>
          <p:nvPr/>
        </p:nvSpPr>
        <p:spPr>
          <a:xfrm>
            <a:off x="5141894" y="3781475"/>
            <a:ext cx="3642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" name="Блок-схема: узел 15"/>
          <p:cNvSpPr/>
          <p:nvPr/>
        </p:nvSpPr>
        <p:spPr>
          <a:xfrm>
            <a:off x="6876256" y="4150807"/>
            <a:ext cx="108012" cy="184666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7452320" y="404664"/>
            <a:ext cx="63030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(3;0)</a:t>
            </a:r>
          </a:p>
          <a:p>
            <a:r>
              <a:rPr lang="ru-RU" dirty="0" smtClean="0"/>
              <a:t>(2;1)</a:t>
            </a:r>
          </a:p>
          <a:p>
            <a:r>
              <a:rPr lang="ru-RU" dirty="0" smtClean="0"/>
              <a:t>(1;2)</a:t>
            </a:r>
            <a:endParaRPr lang="ru-RU" dirty="0"/>
          </a:p>
        </p:txBody>
      </p:sp>
      <p:sp>
        <p:nvSpPr>
          <p:cNvPr id="18" name="Блок-схема: узел 17"/>
          <p:cNvSpPr/>
          <p:nvPr/>
        </p:nvSpPr>
        <p:spPr>
          <a:xfrm>
            <a:off x="6300192" y="3596809"/>
            <a:ext cx="108012" cy="184666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Блок-схема: узел 18"/>
          <p:cNvSpPr/>
          <p:nvPr/>
        </p:nvSpPr>
        <p:spPr>
          <a:xfrm>
            <a:off x="5652120" y="2956302"/>
            <a:ext cx="108012" cy="184666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1" name="Прямая соединительная линия 20"/>
          <p:cNvCxnSpPr/>
          <p:nvPr/>
        </p:nvCxnSpPr>
        <p:spPr>
          <a:xfrm>
            <a:off x="4860032" y="2286164"/>
            <a:ext cx="2736304" cy="2510988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4" name="Прямоугольник 23"/>
          <p:cNvSpPr/>
          <p:nvPr/>
        </p:nvSpPr>
        <p:spPr>
          <a:xfrm>
            <a:off x="6560948" y="2374032"/>
            <a:ext cx="1586771" cy="9144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600" dirty="0" smtClean="0"/>
              <a:t>y=3-x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40494358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3" grpId="0"/>
      <p:bldP spid="14" grpId="0" animBg="1"/>
      <p:bldP spid="15" grpId="0"/>
      <p:bldP spid="16" grpId="0" animBg="1"/>
      <p:bldP spid="17" grpId="0"/>
      <p:bldP spid="18" grpId="0" animBg="1"/>
      <p:bldP spid="19" grpId="0" animBg="1"/>
      <p:bldP spid="2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8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y=3-x</a:t>
            </a:r>
            <a:endParaRPr lang="ru-RU" sz="8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idx="10"/>
          </p:nvPr>
        </p:nvSpPr>
        <p:spPr>
          <a:xfrm>
            <a:off x="1115616" y="2348880"/>
            <a:ext cx="7848872" cy="3571801"/>
          </a:xfrm>
        </p:spPr>
        <p:txBody>
          <a:bodyPr/>
          <a:lstStyle/>
          <a:p>
            <a:pPr algn="ctr"/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ЭТО ЛИНЕЙНАЯ ФУНКЦИЯ ГРАФИКОМ, </a:t>
            </a:r>
          </a:p>
          <a:p>
            <a:pPr algn="ctr"/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КОТОРОЙ ЯВЛЯЕТСЯ </a:t>
            </a:r>
          </a:p>
          <a:p>
            <a:pPr algn="ctr"/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ПРЯМАЯ</a:t>
            </a:r>
            <a:endParaRPr lang="ru-RU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28633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8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y=3-x</a:t>
            </a:r>
            <a:endParaRPr lang="ru-RU" sz="8800" dirty="0"/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0"/>
            <p:extLst>
              <p:ext uri="{D42A27DB-BD31-4B8C-83A1-F6EECF244321}">
                <p14:modId xmlns:p14="http://schemas.microsoft.com/office/powerpoint/2010/main" val="4181059102"/>
              </p:ext>
            </p:extLst>
          </p:nvPr>
        </p:nvGraphicFramePr>
        <p:xfrm>
          <a:off x="2051720" y="1340768"/>
          <a:ext cx="3744838" cy="12801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80542"/>
                <a:gridCol w="1296144"/>
                <a:gridCol w="1368152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3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</a:t>
                      </a:r>
                      <a:endParaRPr lang="ru-RU" sz="3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ru-RU" sz="3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3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ru-RU" sz="3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3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3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</a:t>
                      </a:r>
                      <a:endParaRPr lang="ru-RU" sz="3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ru-RU" sz="3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3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ru-RU" sz="3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3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1331640" y="2924944"/>
            <a:ext cx="7026282" cy="31700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742950" indent="-742950">
              <a:buAutoNum type="arabicPeriod"/>
            </a:pP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Подставим вместо х </a:t>
            </a:r>
          </a:p>
          <a:p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выбранное число 3,у=3-3, </a:t>
            </a:r>
          </a:p>
          <a:p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тогда у=0</a:t>
            </a:r>
          </a:p>
          <a:p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Подставим вместо х число </a:t>
            </a:r>
            <a:r>
              <a:rPr lang="ru-RU" sz="40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0,</a:t>
            </a:r>
          </a:p>
          <a:p>
            <a:r>
              <a:rPr lang="ru-RU" sz="40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у=3-0, тогда у= 3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08172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