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28.jpeg" ContentType="image/jpeg"/>
  <Override PartName="/ppt/media/image1.png" ContentType="image/png"/>
  <Override PartName="/ppt/media/image7.jpeg" ContentType="image/jpeg"/>
  <Override PartName="/ppt/media/image2.png" ContentType="image/png"/>
  <Override PartName="/ppt/media/image17.jpeg" ContentType="image/jpeg"/>
  <Override PartName="/ppt/media/image3.png" ContentType="image/png"/>
  <Override PartName="/ppt/media/image9.jpeg" ContentType="image/jpeg"/>
  <Override PartName="/ppt/media/image4.png" ContentType="image/png"/>
  <Override PartName="/ppt/media/image6.jpeg" ContentType="image/jpeg"/>
  <Override PartName="/ppt/media/image5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png" ContentType="image/png"/>
  <Override PartName="/ppt/media/image15.jpeg" ContentType="image/jpeg"/>
  <Override PartName="/ppt/media/image16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png" ContentType="image/png"/>
  <Override PartName="/ppt/media/image25.jpeg" ContentType="image/jpeg"/>
  <Override PartName="/ppt/media/image26.jpeg" ContentType="image/jpeg"/>
  <Override PartName="/ppt/media/image27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png" ContentType="image/pn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 fontScale="87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Arial"/>
              </a:rPr>
              <a:t>&lt;дата/время&gt;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ru-RU" sz="1400" spc="-1" strike="noStrike">
                <a:latin typeface="Arial"/>
              </a:rPr>
              <a:t>&lt;нижний колонтитул&gt;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034591E7-AF23-49BA-9A68-241B2386790E}" type="slidenum">
              <a:rPr b="0" lang="ru-RU" sz="1400" spc="-1" strike="noStrike">
                <a:latin typeface="Arial"/>
              </a:rPr>
              <a:t>&lt;номер&gt;</a:t>
            </a:fld>
            <a:endParaRPr b="0" lang="ru-RU" sz="14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Arial"/>
              </a:rPr>
              <a:t>&lt;дата/время&gt;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ru-RU" sz="1400" spc="-1" strike="noStrike">
                <a:latin typeface="Arial"/>
              </a:rPr>
              <a:t>&lt;нижний колонтитул&gt;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DBDA4A91-C40F-4251-B6A2-CF1909B97E5C}" type="slidenum">
              <a:rPr b="0" lang="ru-RU" sz="1400" spc="-1" strike="noStrike">
                <a:latin typeface="Arial"/>
              </a:rPr>
              <a:t>&lt;номер&gt;</a:t>
            </a:fld>
            <a:endParaRPr b="0" lang="ru-RU" sz="14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Arial"/>
              </a:rPr>
              <a:t>&lt;дата/время&gt;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ru-RU" sz="1400" spc="-1" strike="noStrike">
                <a:latin typeface="Arial"/>
              </a:rPr>
              <a:t>&lt;нижний колонтитул&gt;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FDEB0E00-1322-4F2A-A5E3-83A470FB50E1}" type="slidenum">
              <a:rPr b="0" lang="ru-RU" sz="1400" spc="-1" strike="noStrike">
                <a:latin typeface="Arial"/>
              </a:rPr>
              <a:t>&lt;номер&gt;</a:t>
            </a:fld>
            <a:endParaRPr b="0" lang="ru-RU" sz="14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Arial"/>
              </a:rPr>
              <a:t>&lt;дата/время&gt;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ru-RU" sz="1400" spc="-1" strike="noStrike">
                <a:latin typeface="Arial"/>
              </a:rPr>
              <a:t>&lt;нижний колонтитул&gt;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07291A98-AE4A-456C-80F2-AB9C3DC88C05}" type="slidenum">
              <a:rPr b="0" lang="ru-RU" sz="1400" spc="-1" strike="noStrike">
                <a:latin typeface="Arial"/>
              </a:rPr>
              <a:t>&lt;номер&gt;</a:t>
            </a:fld>
            <a:endParaRPr b="0" lang="ru-RU" sz="14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jpeg"/><Relationship Id="rId3" Type="http://schemas.openxmlformats.org/officeDocument/2006/relationships/slideLayout" Target="../slideLayouts/slideLayout39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jpeg"/><Relationship Id="rId3" Type="http://schemas.openxmlformats.org/officeDocument/2006/relationships/slideLayout" Target="../slideLayouts/slideLayout3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image" Target="../media/image29.jpeg"/><Relationship Id="rId3" Type="http://schemas.openxmlformats.org/officeDocument/2006/relationships/image" Target="../media/image30.jpeg"/><Relationship Id="rId4" Type="http://schemas.openxmlformats.org/officeDocument/2006/relationships/slideLayout" Target="../slideLayouts/slideLayout39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image" Target="../media/image32.jpeg"/><Relationship Id="rId3" Type="http://schemas.openxmlformats.org/officeDocument/2006/relationships/image" Target="../media/image33.jpeg"/><Relationship Id="rId4" Type="http://schemas.openxmlformats.org/officeDocument/2006/relationships/slideLayout" Target="../slideLayouts/slideLayout3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image" Target="../media/image35.jpeg"/><Relationship Id="rId3" Type="http://schemas.openxmlformats.org/officeDocument/2006/relationships/slideLayout" Target="../slideLayouts/slideLayout39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image" Target="../media/image37.jpeg"/><Relationship Id="rId3" Type="http://schemas.openxmlformats.org/officeDocument/2006/relationships/image" Target="../media/image38.jpeg"/><Relationship Id="rId4" Type="http://schemas.openxmlformats.org/officeDocument/2006/relationships/slideLayout" Target="../slideLayouts/slideLayout39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slideLayout" Target="../slideLayouts/slideLayout2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3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image" Target="../media/image17.jpeg"/><Relationship Id="rId4" Type="http://schemas.openxmlformats.org/officeDocument/2006/relationships/slideLayout" Target="../slideLayouts/slideLayout3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3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eg"/><Relationship Id="rId3" Type="http://schemas.openxmlformats.org/officeDocument/2006/relationships/slideLayout" Target="../slideLayouts/slideLayout3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jpeg"/><Relationship Id="rId3" Type="http://schemas.openxmlformats.org/officeDocument/2006/relationships/slideLayout" Target="../slideLayouts/slideLayout3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504000" y="965880"/>
            <a:ext cx="9071640" cy="2274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Логопедическое занятие</a:t>
            </a:r>
            <a:br/>
            <a:r>
              <a:rPr b="0" lang="ru-RU" sz="3600" spc="-1" strike="noStrike">
                <a:latin typeface="Arial"/>
              </a:rPr>
              <a:t>для детей младшей группы</a:t>
            </a:r>
            <a:br/>
            <a:br/>
            <a:r>
              <a:rPr b="0" lang="ru-RU" sz="4400" spc="-1" strike="noStrike">
                <a:latin typeface="Arial"/>
              </a:rPr>
              <a:t>Колобок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165" name="" descr=""/>
          <p:cNvPicPr/>
          <p:nvPr/>
        </p:nvPicPr>
        <p:blipFill>
          <a:blip r:embed="rId1"/>
          <a:stretch/>
        </p:blipFill>
        <p:spPr>
          <a:xfrm>
            <a:off x="342360" y="3384000"/>
            <a:ext cx="4121640" cy="3096000"/>
          </a:xfrm>
          <a:prstGeom prst="rect">
            <a:avLst/>
          </a:prstGeom>
          <a:ln>
            <a:noFill/>
          </a:ln>
        </p:spPr>
      </p:pic>
      <p:pic>
        <p:nvPicPr>
          <p:cNvPr id="166" name="" descr=""/>
          <p:cNvPicPr/>
          <p:nvPr/>
        </p:nvPicPr>
        <p:blipFill>
          <a:blip r:embed="rId2"/>
          <a:stretch/>
        </p:blipFill>
        <p:spPr>
          <a:xfrm>
            <a:off x="4320000" y="3384000"/>
            <a:ext cx="2260080" cy="29080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504000" y="504000"/>
            <a:ext cx="8496000" cy="1370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ru-RU" sz="1800" spc="-1" strike="noStrike">
                <a:latin typeface="Arial"/>
              </a:rPr>
              <a:t>Мы с тобой молодцы, помогли Колобку подготовится и убежать в лес.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Кого же Колобок первого встретил в лесу? Правильно — Зайца.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Заяц очень маленький зверек и любит все называть маленькими, ласковыми словами. 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Давай поиграем: Я буду называть слова по-человечески, а ты по-заячьи. 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202" name="" descr=""/>
          <p:cNvPicPr/>
          <p:nvPr/>
        </p:nvPicPr>
        <p:blipFill>
          <a:blip r:embed="rId1"/>
          <a:stretch/>
        </p:blipFill>
        <p:spPr>
          <a:xfrm>
            <a:off x="572040" y="1979280"/>
            <a:ext cx="8492760" cy="4212720"/>
          </a:xfrm>
          <a:prstGeom prst="rect">
            <a:avLst/>
          </a:prstGeom>
          <a:ln>
            <a:noFill/>
          </a:ln>
        </p:spPr>
      </p:pic>
      <p:pic>
        <p:nvPicPr>
          <p:cNvPr id="203" name="" descr=""/>
          <p:cNvPicPr/>
          <p:nvPr/>
        </p:nvPicPr>
        <p:blipFill>
          <a:blip r:embed="rId2"/>
          <a:stretch/>
        </p:blipFill>
        <p:spPr>
          <a:xfrm>
            <a:off x="7272000" y="4690080"/>
            <a:ext cx="2196720" cy="2869920"/>
          </a:xfrm>
          <a:prstGeom prst="rect">
            <a:avLst/>
          </a:prstGeom>
          <a:ln>
            <a:noFill/>
          </a:ln>
        </p:spPr>
      </p:pic>
      <p:sp>
        <p:nvSpPr>
          <p:cNvPr id="204" name="TextShape 2"/>
          <p:cNvSpPr txBox="1"/>
          <p:nvPr/>
        </p:nvSpPr>
        <p:spPr>
          <a:xfrm>
            <a:off x="720000" y="6408000"/>
            <a:ext cx="504000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ru-RU" sz="2400" spc="-1" strike="noStrike">
                <a:latin typeface="Arial"/>
              </a:rPr>
              <a:t>Назови ласково:</a:t>
            </a:r>
            <a:endParaRPr b="1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432000" y="360000"/>
            <a:ext cx="8280000" cy="1442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r>
              <a:rPr b="0" lang="ru-RU" sz="1800" spc="-1" strike="noStrike">
                <a:latin typeface="Arial"/>
              </a:rPr>
              <a:t>Вот мы с тобой помогли Колобку сбежать от зайца, кого же он встретил следующим? Правильно — волка.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r>
              <a:rPr b="0" lang="ru-RU" sz="1800" spc="-1" strike="noStrike">
                <a:latin typeface="Arial"/>
              </a:rPr>
              <a:t>Волк живет не один, а стаей, в стае много волков, и они называют все предметы когда их несколько.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r>
              <a:rPr b="0" lang="ru-RU" sz="1800" spc="-1" strike="noStrike">
                <a:latin typeface="Arial"/>
              </a:rPr>
              <a:t>Давай поиграем: я буду называть слова по-человечески, а ты по-волчьи.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206" name="" descr=""/>
          <p:cNvPicPr/>
          <p:nvPr/>
        </p:nvPicPr>
        <p:blipFill>
          <a:blip r:embed="rId1"/>
          <a:stretch/>
        </p:blipFill>
        <p:spPr>
          <a:xfrm>
            <a:off x="3456000" y="1919880"/>
            <a:ext cx="6352920" cy="2400120"/>
          </a:xfrm>
          <a:prstGeom prst="rect">
            <a:avLst/>
          </a:prstGeom>
          <a:ln>
            <a:noFill/>
          </a:ln>
        </p:spPr>
      </p:pic>
      <p:pic>
        <p:nvPicPr>
          <p:cNvPr id="207" name="" descr=""/>
          <p:cNvPicPr/>
          <p:nvPr/>
        </p:nvPicPr>
        <p:blipFill>
          <a:blip r:embed="rId2"/>
          <a:stretch/>
        </p:blipFill>
        <p:spPr>
          <a:xfrm>
            <a:off x="763200" y="4145400"/>
            <a:ext cx="4924800" cy="3126600"/>
          </a:xfrm>
          <a:prstGeom prst="rect">
            <a:avLst/>
          </a:prstGeom>
          <a:ln>
            <a:noFill/>
          </a:ln>
        </p:spPr>
      </p:pic>
      <p:sp>
        <p:nvSpPr>
          <p:cNvPr id="208" name="TextShape 2"/>
          <p:cNvSpPr txBox="1"/>
          <p:nvPr/>
        </p:nvSpPr>
        <p:spPr>
          <a:xfrm>
            <a:off x="576000" y="2160000"/>
            <a:ext cx="223200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ru-RU" sz="2400" spc="-1" strike="noStrike">
                <a:latin typeface="Arial"/>
              </a:rPr>
              <a:t>Один - много</a:t>
            </a:r>
            <a:endParaRPr b="1" lang="ru-RU" sz="2400" spc="-1" strike="noStrike">
              <a:latin typeface="Arial"/>
            </a:endParaRPr>
          </a:p>
        </p:txBody>
      </p:sp>
      <p:sp>
        <p:nvSpPr>
          <p:cNvPr id="209" name="TextShape 3"/>
          <p:cNvSpPr txBox="1"/>
          <p:nvPr/>
        </p:nvSpPr>
        <p:spPr>
          <a:xfrm>
            <a:off x="6264000" y="4464000"/>
            <a:ext cx="3528000" cy="1626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ru-RU" sz="1800" spc="-1" strike="noStrike">
                <a:latin typeface="Arial"/>
              </a:rPr>
              <a:t>Два варианта игры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1 - со словом «много»: 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одна рыбка — много рыбок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2. - без слов: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рыбка - рыбки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504000" y="504000"/>
            <a:ext cx="223200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ru-RU" sz="2400" spc="-1" strike="noStrike">
                <a:latin typeface="Arial"/>
              </a:rPr>
              <a:t>Один - много</a:t>
            </a:r>
            <a:endParaRPr b="1" lang="ru-RU" sz="2400" spc="-1" strike="noStrike">
              <a:latin typeface="Arial"/>
            </a:endParaRPr>
          </a:p>
        </p:txBody>
      </p:sp>
      <p:pic>
        <p:nvPicPr>
          <p:cNvPr id="211" name="" descr=""/>
          <p:cNvPicPr/>
          <p:nvPr/>
        </p:nvPicPr>
        <p:blipFill>
          <a:blip r:embed="rId1"/>
          <a:stretch/>
        </p:blipFill>
        <p:spPr>
          <a:xfrm>
            <a:off x="216000" y="1080000"/>
            <a:ext cx="3076560" cy="3960000"/>
          </a:xfrm>
          <a:prstGeom prst="rect">
            <a:avLst/>
          </a:prstGeom>
          <a:ln>
            <a:noFill/>
          </a:ln>
        </p:spPr>
      </p:pic>
      <p:pic>
        <p:nvPicPr>
          <p:cNvPr id="212" name="" descr=""/>
          <p:cNvPicPr/>
          <p:nvPr/>
        </p:nvPicPr>
        <p:blipFill>
          <a:blip r:embed="rId2"/>
          <a:stretch/>
        </p:blipFill>
        <p:spPr>
          <a:xfrm>
            <a:off x="6696000" y="1116000"/>
            <a:ext cx="3068280" cy="3962520"/>
          </a:xfrm>
          <a:prstGeom prst="rect">
            <a:avLst/>
          </a:prstGeom>
          <a:ln>
            <a:noFill/>
          </a:ln>
        </p:spPr>
      </p:pic>
      <p:pic>
        <p:nvPicPr>
          <p:cNvPr id="213" name="" descr=""/>
          <p:cNvPicPr/>
          <p:nvPr/>
        </p:nvPicPr>
        <p:blipFill>
          <a:blip r:embed="rId3"/>
          <a:stretch/>
        </p:blipFill>
        <p:spPr>
          <a:xfrm>
            <a:off x="3312000" y="2232000"/>
            <a:ext cx="3316680" cy="4320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extShape 1"/>
          <p:cNvSpPr txBox="1"/>
          <p:nvPr/>
        </p:nvSpPr>
        <p:spPr>
          <a:xfrm>
            <a:off x="720000" y="576000"/>
            <a:ext cx="8856000" cy="1584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ru-RU" sz="1800" spc="-1" strike="noStrike">
                <a:latin typeface="Arial"/>
              </a:rPr>
              <a:t>Отлично, мы помогли и от зайца убежать Колобку. Кого же еще он встретил в лесу? Правильно — медведя.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Медведь большое животное и он не любит маленькие слова. 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Давай поиграем наоборот: Я буду говорить по-заячьи, а ты по-медвежьи. 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215" name="" descr=""/>
          <p:cNvPicPr/>
          <p:nvPr/>
        </p:nvPicPr>
        <p:blipFill>
          <a:blip r:embed="rId1"/>
          <a:stretch/>
        </p:blipFill>
        <p:spPr>
          <a:xfrm>
            <a:off x="144000" y="1728000"/>
            <a:ext cx="5225040" cy="3384000"/>
          </a:xfrm>
          <a:prstGeom prst="rect">
            <a:avLst/>
          </a:prstGeom>
          <a:ln>
            <a:noFill/>
          </a:ln>
        </p:spPr>
      </p:pic>
      <p:pic>
        <p:nvPicPr>
          <p:cNvPr id="216" name="" descr=""/>
          <p:cNvPicPr/>
          <p:nvPr/>
        </p:nvPicPr>
        <p:blipFill>
          <a:blip r:embed="rId2"/>
          <a:stretch/>
        </p:blipFill>
        <p:spPr>
          <a:xfrm>
            <a:off x="3657960" y="3348000"/>
            <a:ext cx="5810040" cy="3650760"/>
          </a:xfrm>
          <a:prstGeom prst="rect">
            <a:avLst/>
          </a:prstGeom>
          <a:ln>
            <a:noFill/>
          </a:ln>
        </p:spPr>
      </p:pic>
      <p:pic>
        <p:nvPicPr>
          <p:cNvPr id="217" name="" descr=""/>
          <p:cNvPicPr/>
          <p:nvPr/>
        </p:nvPicPr>
        <p:blipFill>
          <a:blip r:embed="rId3"/>
          <a:stretch/>
        </p:blipFill>
        <p:spPr>
          <a:xfrm>
            <a:off x="822960" y="5020560"/>
            <a:ext cx="1625040" cy="22514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extShape 1"/>
          <p:cNvSpPr txBox="1"/>
          <p:nvPr/>
        </p:nvSpPr>
        <p:spPr>
          <a:xfrm>
            <a:off x="360000" y="360000"/>
            <a:ext cx="9216000" cy="1626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ru-RU" sz="1800" spc="-1" strike="noStrike">
                <a:latin typeface="Arial"/>
              </a:rPr>
              <a:t>Мы с тобой такие молодцы, и от медведя помогли уйти Колобку. Кого же он последнего встретил в лесу? Правильно — лису.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Лиса красивое животное, шерсть у нее рыжая, а сама она хитрая, хитрая, и всегда все наоборот говорит.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Давай поиграем: ты превратишься в хитрую лисичку и будешь мне все время наоборот говорить.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219" name="" descr=""/>
          <p:cNvPicPr/>
          <p:nvPr/>
        </p:nvPicPr>
        <p:blipFill>
          <a:blip r:embed="rId1"/>
          <a:stretch/>
        </p:blipFill>
        <p:spPr>
          <a:xfrm>
            <a:off x="214200" y="2232000"/>
            <a:ext cx="7059240" cy="4694040"/>
          </a:xfrm>
          <a:prstGeom prst="rect">
            <a:avLst/>
          </a:prstGeom>
          <a:ln>
            <a:noFill/>
          </a:ln>
        </p:spPr>
      </p:pic>
      <p:pic>
        <p:nvPicPr>
          <p:cNvPr id="220" name="" descr=""/>
          <p:cNvPicPr/>
          <p:nvPr/>
        </p:nvPicPr>
        <p:blipFill>
          <a:blip r:embed="rId2"/>
          <a:stretch/>
        </p:blipFill>
        <p:spPr>
          <a:xfrm>
            <a:off x="7701120" y="3312000"/>
            <a:ext cx="2018880" cy="2717280"/>
          </a:xfrm>
          <a:prstGeom prst="rect">
            <a:avLst/>
          </a:prstGeom>
          <a:ln>
            <a:noFill/>
          </a:ln>
        </p:spPr>
      </p:pic>
      <p:sp>
        <p:nvSpPr>
          <p:cNvPr id="221" name="TextShape 2"/>
          <p:cNvSpPr txBox="1"/>
          <p:nvPr/>
        </p:nvSpPr>
        <p:spPr>
          <a:xfrm>
            <a:off x="3985200" y="1801800"/>
            <a:ext cx="263880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ru-RU" sz="2400" spc="-1" strike="noStrike">
                <a:latin typeface="Arial"/>
              </a:rPr>
              <a:t>Скажи наоборот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4104000" y="144000"/>
            <a:ext cx="263880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ru-RU" sz="2400" spc="-1" strike="noStrike">
                <a:latin typeface="Arial"/>
              </a:rPr>
              <a:t>Скажи наоборот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23" name="" descr=""/>
          <p:cNvPicPr/>
          <p:nvPr/>
        </p:nvPicPr>
        <p:blipFill>
          <a:blip r:embed="rId1"/>
          <a:stretch/>
        </p:blipFill>
        <p:spPr>
          <a:xfrm>
            <a:off x="6264000" y="761760"/>
            <a:ext cx="3684960" cy="5214240"/>
          </a:xfrm>
          <a:prstGeom prst="rect">
            <a:avLst/>
          </a:prstGeom>
          <a:ln>
            <a:noFill/>
          </a:ln>
        </p:spPr>
      </p:pic>
      <p:pic>
        <p:nvPicPr>
          <p:cNvPr id="224" name="" descr=""/>
          <p:cNvPicPr/>
          <p:nvPr/>
        </p:nvPicPr>
        <p:blipFill>
          <a:blip r:embed="rId2"/>
          <a:stretch/>
        </p:blipFill>
        <p:spPr>
          <a:xfrm>
            <a:off x="1584000" y="648000"/>
            <a:ext cx="4363920" cy="3134160"/>
          </a:xfrm>
          <a:prstGeom prst="rect">
            <a:avLst/>
          </a:prstGeom>
          <a:ln>
            <a:noFill/>
          </a:ln>
        </p:spPr>
      </p:pic>
      <p:pic>
        <p:nvPicPr>
          <p:cNvPr id="225" name="" descr=""/>
          <p:cNvPicPr/>
          <p:nvPr/>
        </p:nvPicPr>
        <p:blipFill>
          <a:blip r:embed="rId3"/>
          <a:stretch/>
        </p:blipFill>
        <p:spPr>
          <a:xfrm>
            <a:off x="159480" y="3766320"/>
            <a:ext cx="4376520" cy="31456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1249200" y="792000"/>
            <a:ext cx="8110800" cy="3828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ru-RU" sz="2400" spc="-1" strike="noStrike">
                <a:latin typeface="Arial"/>
              </a:rPr>
              <a:t>Вот такая получилась у нас новая сказка про Колобка и ты был в ней главным героем, во всем помогал Колобку и отлично со всем справился!</a:t>
            </a:r>
            <a:endParaRPr b="0" lang="ru-RU" sz="2400" spc="-1" strike="noStrike">
              <a:latin typeface="Arial"/>
            </a:endParaRPr>
          </a:p>
          <a:p>
            <a:endParaRPr b="0" lang="ru-RU" sz="2400" spc="-1" strike="noStrike">
              <a:latin typeface="Arial"/>
            </a:endParaRPr>
          </a:p>
          <a:p>
            <a:r>
              <a:rPr b="1" lang="ru-RU" sz="2400" spc="-1" strike="noStrike">
                <a:latin typeface="Arial"/>
              </a:rPr>
              <a:t>МОЛОДЕЦ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432000" y="174600"/>
            <a:ext cx="9071640" cy="1643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1" lang="ru-RU" sz="2800" spc="-1" strike="noStrike">
                <a:latin typeface="Arial"/>
              </a:rPr>
              <a:t>Гимнастика для мимических мышц:</a:t>
            </a:r>
            <a:br/>
            <a:br/>
            <a:r>
              <a:rPr b="0" lang="ru-RU" sz="2000" spc="-1" strike="noStrike">
                <a:latin typeface="Arial"/>
              </a:rPr>
              <a:t>Какой у нас Колобок? (румяный, круглый, веселый)</a:t>
            </a:r>
            <a:br/>
            <a:r>
              <a:rPr b="0" lang="ru-RU" sz="2000" spc="-1" strike="noStrike">
                <a:latin typeface="Arial"/>
              </a:rPr>
              <a:t>Но он не всегда такой. Колобок захватил с собой несколько своих портретов.</a:t>
            </a:r>
            <a:endParaRPr b="1" lang="ru-RU" sz="2000" spc="-1" strike="noStrike">
              <a:latin typeface="Arial"/>
            </a:endParaRPr>
          </a:p>
        </p:txBody>
      </p:sp>
      <p:pic>
        <p:nvPicPr>
          <p:cNvPr id="168" name="" descr=""/>
          <p:cNvPicPr/>
          <p:nvPr/>
        </p:nvPicPr>
        <p:blipFill>
          <a:blip r:embed="rId1"/>
          <a:stretch/>
        </p:blipFill>
        <p:spPr>
          <a:xfrm>
            <a:off x="288000" y="2448000"/>
            <a:ext cx="5796720" cy="1944000"/>
          </a:xfrm>
          <a:prstGeom prst="rect">
            <a:avLst/>
          </a:prstGeom>
          <a:ln>
            <a:noFill/>
          </a:ln>
        </p:spPr>
      </p:pic>
      <p:pic>
        <p:nvPicPr>
          <p:cNvPr id="169" name="" descr=""/>
          <p:cNvPicPr/>
          <p:nvPr/>
        </p:nvPicPr>
        <p:blipFill>
          <a:blip r:embed="rId2"/>
          <a:stretch/>
        </p:blipFill>
        <p:spPr>
          <a:xfrm>
            <a:off x="432000" y="4464000"/>
            <a:ext cx="5586480" cy="1944000"/>
          </a:xfrm>
          <a:prstGeom prst="rect">
            <a:avLst/>
          </a:prstGeom>
          <a:ln>
            <a:noFill/>
          </a:ln>
        </p:spPr>
      </p:pic>
      <p:sp>
        <p:nvSpPr>
          <p:cNvPr id="170" name="TextShape 2"/>
          <p:cNvSpPr txBox="1"/>
          <p:nvPr/>
        </p:nvSpPr>
        <p:spPr>
          <a:xfrm>
            <a:off x="6264000" y="1817640"/>
            <a:ext cx="3312000" cy="4158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ru-RU" sz="2000" spc="-1" strike="noStrike">
                <a:latin typeface="Arial"/>
              </a:rPr>
              <a:t>Покажи на каком портрете Колобок улыбается, грустит, сердится, стесняется, смеется, удивляется?</a:t>
            </a:r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Попробуем и мы сделать так, как Колобок: улыбнемся, удивимся, позлимся,  рассмеемся, погрустим, застесняемся.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576000" y="28800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algn="ctr">
              <a:spcBef>
                <a:spcPts val="1417"/>
              </a:spcBef>
            </a:pPr>
            <a:r>
              <a:rPr b="1" lang="ru-RU" sz="3200" spc="-1" strike="noStrike">
                <a:latin typeface="Arial"/>
              </a:rPr>
              <a:t>Договори словечко:</a:t>
            </a:r>
            <a:endParaRPr b="1" lang="ru-RU" sz="3200" spc="-1" strike="noStrike">
              <a:latin typeface="Arial"/>
            </a:endParaRPr>
          </a:p>
          <a:p>
            <a:pPr algn="ctr">
              <a:spcBef>
                <a:spcPts val="1417"/>
              </a:spcBef>
            </a:pPr>
            <a:endParaRPr b="1" lang="ru-RU" sz="32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А теперь давайте вспомним  кто  будет в нашей сказке. </a:t>
            </a:r>
            <a:endParaRPr b="0" lang="ru-RU" sz="2000" spc="-1" strike="noStrike">
              <a:latin typeface="Arial"/>
            </a:endParaRPr>
          </a:p>
          <a:p>
            <a:r>
              <a:rPr b="0" lang="ru-RU" sz="2400" spc="-1" strike="noStrike">
                <a:latin typeface="Arial"/>
              </a:rPr>
              <a:t>Ок-ок-ок вышел в поле… </a:t>
            </a:r>
            <a:r>
              <a:rPr b="0" i="1" lang="ru-RU" sz="2400" spc="-1" strike="noStrike">
                <a:latin typeface="Arial"/>
              </a:rPr>
              <a:t>колобок</a:t>
            </a:r>
            <a:endParaRPr b="0" lang="ru-RU" sz="2400" spc="-1" strike="noStrike">
              <a:latin typeface="Arial"/>
            </a:endParaRPr>
          </a:p>
          <a:p>
            <a:r>
              <a:rPr b="0" lang="ru-RU" sz="2400" spc="-1" strike="noStrike">
                <a:latin typeface="Arial"/>
              </a:rPr>
              <a:t>Олк-олк-олк на поляну вышел…</a:t>
            </a:r>
            <a:r>
              <a:rPr b="0" i="1" lang="ru-RU" sz="2400" spc="-1" strike="noStrike">
                <a:latin typeface="Arial"/>
              </a:rPr>
              <a:t>волк</a:t>
            </a:r>
            <a:endParaRPr b="0" lang="ru-RU" sz="2400" spc="-1" strike="noStrike">
              <a:latin typeface="Arial"/>
            </a:endParaRPr>
          </a:p>
          <a:p>
            <a:r>
              <a:rPr b="0" lang="ru-RU" sz="2400" spc="-1" strike="noStrike">
                <a:latin typeface="Arial"/>
              </a:rPr>
              <a:t>Едь-едь-едь вышел из лесу…</a:t>
            </a:r>
            <a:r>
              <a:rPr b="0" i="1" lang="ru-RU" sz="2400" spc="-1" strike="noStrike">
                <a:latin typeface="Arial"/>
              </a:rPr>
              <a:t>медведь</a:t>
            </a:r>
            <a:endParaRPr b="0" lang="ru-RU" sz="2400" spc="-1" strike="noStrike">
              <a:latin typeface="Arial"/>
            </a:endParaRPr>
          </a:p>
          <a:p>
            <a:r>
              <a:rPr b="0" lang="ru-RU" sz="2400" spc="-1" strike="noStrike">
                <a:latin typeface="Arial"/>
              </a:rPr>
              <a:t>Са-са-са бегала в лесу…</a:t>
            </a:r>
            <a:r>
              <a:rPr b="0" i="1" lang="ru-RU" sz="2400" spc="-1" strike="noStrike">
                <a:latin typeface="Arial"/>
              </a:rPr>
              <a:t>лиса</a:t>
            </a:r>
            <a:endParaRPr b="0" lang="ru-RU" sz="2400" spc="-1" strike="noStrike">
              <a:latin typeface="Arial"/>
            </a:endParaRPr>
          </a:p>
          <a:p>
            <a:r>
              <a:rPr b="0" lang="ru-RU" sz="2400" spc="-1" strike="noStrike">
                <a:latin typeface="Arial"/>
              </a:rPr>
              <a:t>Айка-айка-айка повстречался…</a:t>
            </a:r>
            <a:r>
              <a:rPr b="0" i="1" lang="ru-RU" sz="2400" spc="-1" strike="noStrike">
                <a:latin typeface="Arial"/>
              </a:rPr>
              <a:t>зайка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172" name="" descr=""/>
          <p:cNvPicPr/>
          <p:nvPr/>
        </p:nvPicPr>
        <p:blipFill>
          <a:blip r:embed="rId1"/>
          <a:stretch/>
        </p:blipFill>
        <p:spPr>
          <a:xfrm>
            <a:off x="7920000" y="4104000"/>
            <a:ext cx="1879200" cy="1891800"/>
          </a:xfrm>
          <a:prstGeom prst="rect">
            <a:avLst/>
          </a:prstGeom>
          <a:ln>
            <a:noFill/>
          </a:ln>
        </p:spPr>
      </p:pic>
      <p:pic>
        <p:nvPicPr>
          <p:cNvPr id="173" name="" descr=""/>
          <p:cNvPicPr/>
          <p:nvPr/>
        </p:nvPicPr>
        <p:blipFill>
          <a:blip r:embed="rId2"/>
          <a:stretch/>
        </p:blipFill>
        <p:spPr>
          <a:xfrm>
            <a:off x="2952000" y="4320000"/>
            <a:ext cx="1656000" cy="2163600"/>
          </a:xfrm>
          <a:prstGeom prst="rect">
            <a:avLst/>
          </a:prstGeom>
          <a:ln>
            <a:noFill/>
          </a:ln>
        </p:spPr>
      </p:pic>
      <p:pic>
        <p:nvPicPr>
          <p:cNvPr id="174" name="" descr=""/>
          <p:cNvPicPr/>
          <p:nvPr/>
        </p:nvPicPr>
        <p:blipFill>
          <a:blip r:embed="rId3"/>
          <a:stretch/>
        </p:blipFill>
        <p:spPr>
          <a:xfrm>
            <a:off x="7632000" y="216000"/>
            <a:ext cx="2217960" cy="3160080"/>
          </a:xfrm>
          <a:prstGeom prst="rect">
            <a:avLst/>
          </a:prstGeom>
          <a:ln>
            <a:noFill/>
          </a:ln>
        </p:spPr>
      </p:pic>
      <p:pic>
        <p:nvPicPr>
          <p:cNvPr id="175" name="" descr=""/>
          <p:cNvPicPr/>
          <p:nvPr/>
        </p:nvPicPr>
        <p:blipFill>
          <a:blip r:embed="rId4"/>
          <a:stretch/>
        </p:blipFill>
        <p:spPr>
          <a:xfrm>
            <a:off x="4968000" y="3960000"/>
            <a:ext cx="2018880" cy="2717280"/>
          </a:xfrm>
          <a:prstGeom prst="rect">
            <a:avLst/>
          </a:prstGeom>
          <a:ln>
            <a:noFill/>
          </a:ln>
        </p:spPr>
      </p:pic>
      <p:pic>
        <p:nvPicPr>
          <p:cNvPr id="176" name="" descr=""/>
          <p:cNvPicPr/>
          <p:nvPr/>
        </p:nvPicPr>
        <p:blipFill>
          <a:blip r:embed="rId5"/>
          <a:stretch/>
        </p:blipFill>
        <p:spPr>
          <a:xfrm>
            <a:off x="360000" y="3865680"/>
            <a:ext cx="2160000" cy="29926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360000" y="216000"/>
            <a:ext cx="9432000" cy="6552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67000"/>
          </a:bodyPr>
          <a:p>
            <a:pPr algn="ctr"/>
            <a:r>
              <a:rPr b="0" lang="ru-RU" sz="2200" spc="-1" strike="noStrike">
                <a:latin typeface="Arial"/>
              </a:rPr>
              <a:t>Сегодня мы расскажем старую сказку по-новому:</a:t>
            </a:r>
            <a:endParaRPr b="0" lang="ru-RU" sz="2200" spc="-1" strike="noStrike">
              <a:latin typeface="Arial"/>
            </a:endParaRPr>
          </a:p>
          <a:p>
            <a:r>
              <a:rPr b="0" lang="ru-RU" sz="2200" spc="-1" strike="noStrike">
                <a:latin typeface="Arial"/>
              </a:rPr>
              <a:t>Жили – были старик со старухою. Вот однажды попросил старик испечь колобок. Старуха по амбарам помела, по сусекам поскребла, да и набрала муки, чтобы испечь колобок.</a:t>
            </a:r>
            <a:endParaRPr b="0" lang="ru-RU" sz="2200" spc="-1" strike="noStrike">
              <a:latin typeface="Arial"/>
            </a:endParaRPr>
          </a:p>
          <a:p>
            <a:r>
              <a:rPr b="0" lang="ru-RU" sz="2200" spc="-1" strike="noStrike">
                <a:latin typeface="Arial"/>
              </a:rPr>
              <a:t>Давайте поможем ей испечь колобок.</a:t>
            </a:r>
            <a:endParaRPr b="0" lang="ru-RU" sz="2200" spc="-1" strike="noStrike">
              <a:latin typeface="Arial"/>
            </a:endParaRPr>
          </a:p>
          <a:p>
            <a:pPr algn="ctr"/>
            <a:r>
              <a:rPr b="1" lang="ru-RU" sz="2400" spc="-1" strike="noStrike">
                <a:latin typeface="Arial"/>
              </a:rPr>
              <a:t>Пальчиковая гимнастика</a:t>
            </a:r>
            <a:endParaRPr b="0" lang="ru-RU" sz="2400" spc="-1" strike="noStrike">
              <a:latin typeface="Arial"/>
            </a:endParaRPr>
          </a:p>
          <a:p>
            <a:r>
              <a:rPr b="0" lang="ru-RU" sz="2400" spc="-1" strike="noStrike">
                <a:latin typeface="Arial"/>
              </a:rPr>
              <a:t>Тесто мнем, мнем, мнем  </a:t>
            </a:r>
            <a:r>
              <a:rPr b="0" i="1" lang="ru-RU" sz="2400" spc="-1" strike="noStrike">
                <a:latin typeface="Arial"/>
              </a:rPr>
              <a:t>(энергичное пожатие одной руки другую)</a:t>
            </a:r>
            <a:endParaRPr b="0" lang="ru-RU" sz="2400" spc="-1" strike="noStrike">
              <a:latin typeface="Arial"/>
            </a:endParaRPr>
          </a:p>
          <a:p>
            <a:r>
              <a:rPr b="0" lang="ru-RU" sz="2400" spc="-1" strike="noStrike">
                <a:latin typeface="Arial"/>
              </a:rPr>
              <a:t>Тесто жмем, жмем, жмем </a:t>
            </a:r>
            <a:r>
              <a:rPr b="0" i="1" lang="ru-RU" sz="2400" spc="-1" strike="noStrike">
                <a:latin typeface="Arial"/>
              </a:rPr>
              <a:t>(энергично сжимают в замочек кулачки и </a:t>
            </a:r>
            <a:r>
              <a:rPr b="0" i="1" lang="ru-RU" sz="2400" spc="-1" strike="noStrike">
                <a:latin typeface="Arial"/>
              </a:rPr>
              <a:t>	</a:t>
            </a:r>
            <a:r>
              <a:rPr b="0" i="1" lang="ru-RU" sz="2400" spc="-1" strike="noStrike">
                <a:latin typeface="Arial"/>
              </a:rPr>
              <a:t>	</a:t>
            </a:r>
            <a:r>
              <a:rPr b="0" i="1" lang="ru-RU" sz="2400" spc="-1" strike="noStrike">
                <a:latin typeface="Arial"/>
              </a:rPr>
              <a:t>                                             распрямляют пальчики)</a:t>
            </a:r>
            <a:endParaRPr b="0" lang="ru-RU" sz="2400" spc="-1" strike="noStrike">
              <a:latin typeface="Arial"/>
            </a:endParaRPr>
          </a:p>
          <a:p>
            <a:r>
              <a:rPr b="0" lang="ru-RU" sz="2400" spc="-1" strike="noStrike">
                <a:latin typeface="Arial"/>
              </a:rPr>
              <a:t>Колобок мы испечем         </a:t>
            </a:r>
            <a:r>
              <a:rPr b="0" i="1" lang="ru-RU" sz="2400" spc="-1" strike="noStrike">
                <a:latin typeface="Arial"/>
              </a:rPr>
              <a:t>(имитация скатывания шара)</a:t>
            </a:r>
            <a:endParaRPr b="0" lang="ru-RU" sz="2400" spc="-1" strike="noStrike">
              <a:latin typeface="Arial"/>
            </a:endParaRPr>
          </a:p>
          <a:p>
            <a:r>
              <a:rPr b="0" lang="ru-RU" sz="2400" spc="-1" strike="noStrike">
                <a:latin typeface="Arial"/>
              </a:rPr>
              <a:t>Остудили                           </a:t>
            </a:r>
            <a:r>
              <a:rPr b="0" i="1" lang="ru-RU" sz="2400" spc="-1" strike="noStrike">
                <a:latin typeface="Arial"/>
              </a:rPr>
              <a:t>(вдох через нос, выдох через рот)</a:t>
            </a:r>
            <a:endParaRPr b="0" lang="ru-RU" sz="2400" spc="-1" strike="noStrike">
              <a:latin typeface="Arial"/>
            </a:endParaRPr>
          </a:p>
          <a:p>
            <a:r>
              <a:rPr b="0" lang="ru-RU" sz="2400" spc="-1" strike="noStrike">
                <a:latin typeface="Arial"/>
              </a:rPr>
              <a:t>На окно положили             </a:t>
            </a:r>
            <a:r>
              <a:rPr b="0" i="1" lang="ru-RU" sz="2400" spc="-1" strike="noStrike">
                <a:latin typeface="Arial"/>
              </a:rPr>
              <a:t>(на раскрытую ладонь положить </a:t>
            </a:r>
            <a:endParaRPr b="0" lang="ru-RU" sz="2400" spc="-1" strike="noStrike">
              <a:latin typeface="Arial"/>
            </a:endParaRPr>
          </a:p>
          <a:p>
            <a:r>
              <a:rPr b="0" i="1" lang="ru-RU" sz="2400" spc="-1" strike="noStrike">
                <a:latin typeface="Arial"/>
              </a:rPr>
              <a:t>                                             </a:t>
            </a:r>
            <a:r>
              <a:rPr b="0" i="1" lang="ru-RU" sz="2400" spc="-1" strike="noStrike">
                <a:latin typeface="Arial"/>
              </a:rPr>
              <a:t>«колобок» - «кулачок»)</a:t>
            </a:r>
            <a:endParaRPr b="0" lang="ru-RU" sz="2400" spc="-1" strike="noStrike">
              <a:latin typeface="Arial"/>
            </a:endParaRPr>
          </a:p>
          <a:p>
            <a:r>
              <a:rPr b="0" lang="ru-RU" sz="2400" spc="-1" strike="noStrike">
                <a:latin typeface="Arial"/>
              </a:rPr>
              <a:t>Колобок лежал-лежал,      </a:t>
            </a:r>
            <a:r>
              <a:rPr b="0" i="1" lang="ru-RU" sz="2400" spc="-1" strike="noStrike">
                <a:latin typeface="Arial"/>
              </a:rPr>
              <a:t>(на ладони правой руки-кулачок левой руки)</a:t>
            </a:r>
            <a:endParaRPr b="0" lang="ru-RU" sz="2400" spc="-1" strike="noStrike">
              <a:latin typeface="Arial"/>
            </a:endParaRPr>
          </a:p>
          <a:p>
            <a:r>
              <a:rPr b="0" lang="ru-RU" sz="2400" spc="-1" strike="noStrike">
                <a:latin typeface="Arial"/>
              </a:rPr>
              <a:t>Да и в лес убежал.            </a:t>
            </a:r>
            <a:r>
              <a:rPr b="0" i="1" lang="ru-RU" sz="2400" spc="-1" strike="noStrike">
                <a:latin typeface="Arial"/>
              </a:rPr>
              <a:t>(по ладони левой руки побежали пальчики </a:t>
            </a:r>
            <a:endParaRPr b="0" lang="ru-RU" sz="2400" spc="-1" strike="noStrike">
              <a:latin typeface="Arial"/>
            </a:endParaRPr>
          </a:p>
          <a:p>
            <a:r>
              <a:rPr b="0" i="1" lang="ru-RU" sz="2400" spc="-1" strike="noStrike">
                <a:latin typeface="Arial"/>
              </a:rPr>
              <a:t>                                            </a:t>
            </a:r>
            <a:r>
              <a:rPr b="0" i="1" lang="ru-RU" sz="2400" spc="-1" strike="noStrike">
                <a:latin typeface="Arial"/>
              </a:rPr>
              <a:t>правой  руки)</a:t>
            </a:r>
            <a:endParaRPr b="0" lang="ru-RU" sz="2400" spc="-1" strike="noStrike">
              <a:latin typeface="Arial"/>
            </a:endParaRPr>
          </a:p>
          <a:p>
            <a:endParaRPr b="0" lang="ru-RU" sz="2400" spc="-1" strike="noStrike">
              <a:latin typeface="Arial"/>
            </a:endParaRPr>
          </a:p>
          <a:p>
            <a:r>
              <a:rPr b="0" lang="ru-RU" sz="2400" spc="-1" strike="noStrike">
                <a:latin typeface="Arial"/>
              </a:rPr>
              <a:t>А мы тоже хотим приключений. Мы догоним колобка.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Shape 1"/>
          <p:cNvSpPr txBox="1"/>
          <p:nvPr/>
        </p:nvSpPr>
        <p:spPr>
          <a:xfrm>
            <a:off x="576000" y="432000"/>
            <a:ext cx="8568000" cy="1710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ru-RU" sz="2400" spc="-1" strike="noStrike">
                <a:latin typeface="Arial"/>
              </a:rPr>
              <a:t>Работа над дыханием:</a:t>
            </a:r>
            <a:endParaRPr b="1" lang="ru-RU" sz="24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Отработка длительности выдоха:</a:t>
            </a:r>
            <a:endParaRPr b="0" lang="ru-RU" sz="1800" spc="-1" strike="noStrike">
              <a:latin typeface="Arial"/>
            </a:endParaRPr>
          </a:p>
          <a:p>
            <a:r>
              <a:rPr b="1" lang="ru-RU" sz="1800" spc="-1" strike="noStrike">
                <a:latin typeface="Arial"/>
              </a:rPr>
              <a:t>Вдохни поглубже и выдыхай, пока пальчиком ведешь Колобка по дорожке к зайцу, потом к волку и затем к медведю.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Каждый раз делаем глубокий вдох носом и выдох ртом через губы, сложенные трубочкой.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79" name="" descr=""/>
          <p:cNvPicPr/>
          <p:nvPr/>
        </p:nvPicPr>
        <p:blipFill>
          <a:blip r:embed="rId1"/>
          <a:stretch/>
        </p:blipFill>
        <p:spPr>
          <a:xfrm>
            <a:off x="667440" y="2376000"/>
            <a:ext cx="6109200" cy="4320000"/>
          </a:xfrm>
          <a:prstGeom prst="rect">
            <a:avLst/>
          </a:prstGeom>
          <a:ln>
            <a:noFill/>
          </a:ln>
        </p:spPr>
      </p:pic>
      <p:sp>
        <p:nvSpPr>
          <p:cNvPr id="180" name="TextShape 2"/>
          <p:cNvSpPr txBox="1"/>
          <p:nvPr/>
        </p:nvSpPr>
        <p:spPr>
          <a:xfrm>
            <a:off x="7128000" y="2304000"/>
            <a:ext cx="2592000" cy="3240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ru-RU" sz="1800" spc="-1" strike="noStrike">
                <a:latin typeface="Arial"/>
              </a:rPr>
              <a:t>Игра на развитие дыхания: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Скатать «колобка» из бумажной салфетки и катать по столу, выдувая струю воздуха через сложенные трубочкой губы. 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576000" y="504000"/>
            <a:ext cx="7992000" cy="184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ru-RU" sz="2400" spc="-1" strike="noStrike">
                <a:latin typeface="Arial"/>
              </a:rPr>
              <a:t>Развитие силы голоса:</a:t>
            </a:r>
            <a:endParaRPr b="0" lang="ru-RU" sz="24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По дороге Колобок заблудился в лесу, стал громко кричать: </a:t>
            </a:r>
            <a:endParaRPr b="0" lang="ru-RU" sz="2000" spc="-1" strike="noStrike">
              <a:latin typeface="Arial"/>
            </a:endParaRPr>
          </a:p>
          <a:p>
            <a:r>
              <a:rPr b="1" lang="ru-RU" sz="2000" spc="-1" strike="noStrike">
                <a:latin typeface="Arial"/>
              </a:rPr>
              <a:t>А-А-А-У-У-У!!!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А эхо тихо отвечает: </a:t>
            </a:r>
            <a:r>
              <a:rPr b="1" lang="ru-RU" sz="2000" spc="-1" strike="noStrike">
                <a:latin typeface="Arial"/>
              </a:rPr>
              <a:t>а-а-а-у-у-у-у!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Покричим с Колобком громко.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Повторим с эхом тихо</a:t>
            </a:r>
            <a:r>
              <a:rPr b="0" lang="ru-RU" sz="1800" spc="-1" strike="noStrike">
                <a:latin typeface="Arial"/>
              </a:rPr>
              <a:t>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82" name="" descr=""/>
          <p:cNvPicPr/>
          <p:nvPr/>
        </p:nvPicPr>
        <p:blipFill>
          <a:blip r:embed="rId1"/>
          <a:stretch/>
        </p:blipFill>
        <p:spPr>
          <a:xfrm>
            <a:off x="6336000" y="1348200"/>
            <a:ext cx="1879200" cy="1891800"/>
          </a:xfrm>
          <a:prstGeom prst="rect">
            <a:avLst/>
          </a:prstGeom>
          <a:ln>
            <a:noFill/>
          </a:ln>
        </p:spPr>
      </p:pic>
      <p:pic>
        <p:nvPicPr>
          <p:cNvPr id="183" name="" descr=""/>
          <p:cNvPicPr/>
          <p:nvPr/>
        </p:nvPicPr>
        <p:blipFill>
          <a:blip r:embed="rId2"/>
          <a:stretch/>
        </p:blipFill>
        <p:spPr>
          <a:xfrm>
            <a:off x="403920" y="3960000"/>
            <a:ext cx="2260080" cy="2908080"/>
          </a:xfrm>
          <a:prstGeom prst="rect">
            <a:avLst/>
          </a:prstGeom>
          <a:ln>
            <a:noFill/>
          </a:ln>
        </p:spPr>
      </p:pic>
      <p:sp>
        <p:nvSpPr>
          <p:cNvPr id="184" name="TextShape 2"/>
          <p:cNvSpPr txBox="1"/>
          <p:nvPr/>
        </p:nvSpPr>
        <p:spPr>
          <a:xfrm>
            <a:off x="3240000" y="3384000"/>
            <a:ext cx="3168000" cy="3168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ru-RU" sz="2000" spc="-1" strike="noStrike">
                <a:latin typeface="Arial"/>
              </a:rPr>
              <a:t>Вот выкатился Колобок на поляну, сел на пенек.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Пора нам выполнить </a:t>
            </a:r>
            <a:endParaRPr b="0" lang="ru-RU" sz="2000" spc="-1" strike="noStrike">
              <a:latin typeface="Arial"/>
            </a:endParaRPr>
          </a:p>
          <a:p>
            <a:r>
              <a:rPr b="1" lang="ru-RU" sz="2000" spc="-1" strike="noStrike">
                <a:latin typeface="Arial"/>
              </a:rPr>
              <a:t>артикуляционную</a:t>
            </a:r>
            <a:r>
              <a:rPr b="0" lang="ru-RU" sz="2000" spc="-1" strike="noStrike">
                <a:latin typeface="Arial"/>
              </a:rPr>
              <a:t> </a:t>
            </a:r>
            <a:r>
              <a:rPr b="1" lang="ru-RU" sz="2000" spc="-1" strike="noStrike">
                <a:latin typeface="Arial"/>
              </a:rPr>
              <a:t>гимнастику</a:t>
            </a:r>
            <a:r>
              <a:rPr b="0" lang="ru-RU" sz="2000" spc="-1" strike="noStrike">
                <a:latin typeface="Arial"/>
              </a:rPr>
              <a:t>, 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а поможет нам в этом Веселый язычок.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185" name="" descr=""/>
          <p:cNvPicPr/>
          <p:nvPr/>
        </p:nvPicPr>
        <p:blipFill>
          <a:blip r:embed="rId3"/>
          <a:stretch/>
        </p:blipFill>
        <p:spPr>
          <a:xfrm>
            <a:off x="6717960" y="3467520"/>
            <a:ext cx="1850040" cy="28684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Shape 1"/>
          <p:cNvSpPr txBox="1"/>
          <p:nvPr/>
        </p:nvSpPr>
        <p:spPr>
          <a:xfrm>
            <a:off x="2088000" y="432000"/>
            <a:ext cx="554400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ru-RU" sz="2400" spc="-1" strike="noStrike">
                <a:latin typeface="Arial"/>
              </a:rPr>
              <a:t>Артикуляционная гимнастика:</a:t>
            </a:r>
            <a:endParaRPr b="1" lang="ru-RU" sz="2400" spc="-1" strike="noStrike">
              <a:latin typeface="Arial"/>
            </a:endParaRPr>
          </a:p>
        </p:txBody>
      </p:sp>
      <p:sp>
        <p:nvSpPr>
          <p:cNvPr id="187" name="TextShape 2"/>
          <p:cNvSpPr txBox="1"/>
          <p:nvPr/>
        </p:nvSpPr>
        <p:spPr>
          <a:xfrm>
            <a:off x="432000" y="1008000"/>
            <a:ext cx="3096000" cy="3417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latin typeface="Arial"/>
              </a:rPr>
              <a:t>Бегемотик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latin typeface="Arial"/>
              </a:rPr>
              <a:t>Рот пошире открываем,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latin typeface="Arial"/>
              </a:rPr>
              <a:t>В бегемотиков играем: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latin typeface="Arial"/>
              </a:rPr>
              <a:t>Широко раскроем ротик,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latin typeface="Arial"/>
              </a:rPr>
              <a:t>Как голодный бегемотик.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1800" spc="-1" strike="noStrike">
                <a:latin typeface="Arial"/>
              </a:rPr>
              <a:t>Рот широко открыт.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1800" spc="-1" strike="noStrike">
                <a:latin typeface="Arial"/>
              </a:rPr>
              <a:t>Язык лежит спокойно за зубами или на нижней губе.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1800" spc="-1" strike="noStrike">
                <a:latin typeface="Arial"/>
              </a:rPr>
              <a:t>Подержать рот открытым 5-10 секунд, медленно закрыть.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88" name="" descr=""/>
          <p:cNvPicPr/>
          <p:nvPr/>
        </p:nvPicPr>
        <p:blipFill>
          <a:blip r:embed="rId1"/>
          <a:stretch/>
        </p:blipFill>
        <p:spPr>
          <a:xfrm>
            <a:off x="3672000" y="1008000"/>
            <a:ext cx="2376000" cy="2912400"/>
          </a:xfrm>
          <a:prstGeom prst="rect">
            <a:avLst/>
          </a:prstGeom>
          <a:ln>
            <a:noFill/>
          </a:ln>
        </p:spPr>
      </p:pic>
      <p:sp>
        <p:nvSpPr>
          <p:cNvPr id="189" name="TextShape 3"/>
          <p:cNvSpPr txBox="1"/>
          <p:nvPr/>
        </p:nvSpPr>
        <p:spPr>
          <a:xfrm>
            <a:off x="6552000" y="1872000"/>
            <a:ext cx="3096000" cy="2394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ru-RU" sz="1800" spc="-1" strike="noStrike">
                <a:latin typeface="Arial"/>
              </a:rPr>
              <a:t>Лягушка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Тянуть губы прямо к ушкам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Очень нравится лягушкам.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Улыбаются, смеются.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А глаза у них, как блюдца.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r>
              <a:rPr b="0" i="1" lang="ru-RU" sz="1800" spc="-1" strike="noStrike">
                <a:latin typeface="Arial"/>
              </a:rPr>
              <a:t>Удерживание губ в улыбке 5-10 секунд.</a:t>
            </a:r>
            <a:endParaRPr b="0" lang="ru-RU" sz="1800" spc="-1" strike="noStrike">
              <a:latin typeface="Arial"/>
            </a:endParaRPr>
          </a:p>
          <a:p>
            <a:r>
              <a:rPr b="0" i="1" lang="ru-RU" sz="1800" spc="-1" strike="noStrike">
                <a:latin typeface="Arial"/>
              </a:rPr>
              <a:t>Зубы видны.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90" name="" descr=""/>
          <p:cNvPicPr/>
          <p:nvPr/>
        </p:nvPicPr>
        <p:blipFill>
          <a:blip r:embed="rId2"/>
          <a:stretch/>
        </p:blipFill>
        <p:spPr>
          <a:xfrm>
            <a:off x="3780000" y="4032000"/>
            <a:ext cx="2160000" cy="2821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Shape 1"/>
          <p:cNvSpPr txBox="1"/>
          <p:nvPr/>
        </p:nvSpPr>
        <p:spPr>
          <a:xfrm>
            <a:off x="2088000" y="432360"/>
            <a:ext cx="554400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ru-RU" sz="2400" spc="-1" strike="noStrike">
                <a:latin typeface="Arial"/>
              </a:rPr>
              <a:t>Артикуляционная гимнастика:</a:t>
            </a:r>
            <a:endParaRPr b="1" lang="ru-RU" sz="2400" spc="-1" strike="noStrike">
              <a:latin typeface="Arial"/>
            </a:endParaRPr>
          </a:p>
        </p:txBody>
      </p:sp>
      <p:sp>
        <p:nvSpPr>
          <p:cNvPr id="192" name="TextShape 2"/>
          <p:cNvSpPr txBox="1"/>
          <p:nvPr/>
        </p:nvSpPr>
        <p:spPr>
          <a:xfrm>
            <a:off x="504000" y="1008000"/>
            <a:ext cx="3312000" cy="4185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ru-RU" sz="1800" spc="-1" strike="noStrike">
                <a:latin typeface="Arial"/>
              </a:rPr>
              <a:t>Хоботок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Подражаю я слону: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Губы хоботом тяну…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Даже если я устану,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Их тянуть не перестану.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r>
              <a:rPr b="0" i="1" lang="ru-RU" sz="1800" spc="-1" strike="noStrike">
                <a:latin typeface="Arial"/>
              </a:rPr>
              <a:t>Вытягивание сомкнутых губ вперед</a:t>
            </a:r>
            <a:endParaRPr b="0" lang="ru-RU" sz="1800" spc="-1" strike="noStrike">
              <a:latin typeface="Arial"/>
            </a:endParaRPr>
          </a:p>
          <a:p>
            <a:r>
              <a:rPr b="0" i="1" lang="ru-RU" sz="1800" spc="-1" strike="noStrike">
                <a:latin typeface="Arial"/>
              </a:rPr>
              <a:t>Удерживать их в таком положении 5-10 секунд. </a:t>
            </a:r>
            <a:endParaRPr b="0" lang="ru-RU" sz="1800" spc="-1" strike="noStrike">
              <a:latin typeface="Arial"/>
            </a:endParaRPr>
          </a:p>
          <a:p>
            <a:r>
              <a:rPr b="0" i="1" lang="ru-RU" sz="1800" spc="-1" strike="noStrike">
                <a:latin typeface="Arial"/>
              </a:rPr>
              <a:t>Если ребенок не может самостоятельно  вытянуть губы, можно пропеть вместе с ребенком звук У или помочь нажимая на щечки.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93" name="" descr=""/>
          <p:cNvPicPr/>
          <p:nvPr/>
        </p:nvPicPr>
        <p:blipFill>
          <a:blip r:embed="rId1"/>
          <a:stretch/>
        </p:blipFill>
        <p:spPr>
          <a:xfrm>
            <a:off x="3600000" y="963720"/>
            <a:ext cx="2182680" cy="2780280"/>
          </a:xfrm>
          <a:prstGeom prst="rect">
            <a:avLst/>
          </a:prstGeom>
          <a:ln>
            <a:noFill/>
          </a:ln>
        </p:spPr>
      </p:pic>
      <p:sp>
        <p:nvSpPr>
          <p:cNvPr id="194" name="TextShape 3"/>
          <p:cNvSpPr txBox="1"/>
          <p:nvPr/>
        </p:nvSpPr>
        <p:spPr>
          <a:xfrm>
            <a:off x="6264000" y="1080000"/>
            <a:ext cx="3168000" cy="2649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ru-RU" sz="1800" spc="-1" strike="noStrike">
                <a:latin typeface="Arial"/>
              </a:rPr>
              <a:t>Качели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На качелях я качаюсь: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Вверх-вниз, вверх-вниз,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Я до крыши поднимаюсь,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А потом спускаюсь вниз!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r>
              <a:rPr b="0" i="1" lang="ru-RU" sz="1800" spc="-1" strike="noStrike">
                <a:latin typeface="Arial"/>
              </a:rPr>
              <a:t>Попеременно поднимаем и опускаем кончик языка как можно дальше (10 движений)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95" name="" descr=""/>
          <p:cNvPicPr/>
          <p:nvPr/>
        </p:nvPicPr>
        <p:blipFill>
          <a:blip r:embed="rId2"/>
          <a:stretch/>
        </p:blipFill>
        <p:spPr>
          <a:xfrm>
            <a:off x="3878280" y="3838680"/>
            <a:ext cx="2241720" cy="3006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Shape 1"/>
          <p:cNvSpPr txBox="1"/>
          <p:nvPr/>
        </p:nvSpPr>
        <p:spPr>
          <a:xfrm>
            <a:off x="2088000" y="432360"/>
            <a:ext cx="5544000" cy="43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ru-RU" sz="2400" spc="-1" strike="noStrike">
                <a:latin typeface="Arial"/>
              </a:rPr>
              <a:t>Артикуляционная гимнастика:</a:t>
            </a:r>
            <a:endParaRPr b="1" lang="ru-RU" sz="2400" spc="-1" strike="noStrike">
              <a:latin typeface="Arial"/>
            </a:endParaRPr>
          </a:p>
        </p:txBody>
      </p:sp>
      <p:sp>
        <p:nvSpPr>
          <p:cNvPr id="197" name="TextShape 2"/>
          <p:cNvSpPr txBox="1"/>
          <p:nvPr/>
        </p:nvSpPr>
        <p:spPr>
          <a:xfrm>
            <a:off x="576000" y="1069560"/>
            <a:ext cx="2827800" cy="4697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ru-RU" sz="1800" spc="-1" strike="noStrike">
                <a:latin typeface="Arial"/>
              </a:rPr>
              <a:t>Непослушный</a:t>
            </a:r>
            <a:r>
              <a:rPr b="0" lang="ru-RU" sz="1800" spc="-1" strike="noStrike">
                <a:latin typeface="Arial"/>
              </a:rPr>
              <a:t> </a:t>
            </a:r>
            <a:r>
              <a:rPr b="1" lang="ru-RU" sz="1800" spc="-1" strike="noStrike">
                <a:latin typeface="Arial"/>
              </a:rPr>
              <a:t>язычок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Язычок твой – озорник,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Он не слушает тебя.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Накажи его скорее: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«Пя-пя, пя-пя, пя-пя-пя!»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r>
              <a:rPr b="0" i="1" lang="ru-RU" sz="1800" spc="-1" strike="noStrike">
                <a:latin typeface="Arial"/>
              </a:rPr>
              <a:t>Улыбнуться, приоткрыть рот, спокойно положить язык на нижнюю губу, пошлепывая его губами, произносить: Пя-пя-пя-пя..» . Пошлепать кончик, потом шлепайте серединку языка. Медленно двигайте язык вперед – назад.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98" name="" descr=""/>
          <p:cNvPicPr/>
          <p:nvPr/>
        </p:nvPicPr>
        <p:blipFill>
          <a:blip r:embed="rId1"/>
          <a:stretch/>
        </p:blipFill>
        <p:spPr>
          <a:xfrm>
            <a:off x="3513960" y="1142280"/>
            <a:ext cx="1994040" cy="3091680"/>
          </a:xfrm>
          <a:prstGeom prst="rect">
            <a:avLst/>
          </a:prstGeom>
          <a:ln>
            <a:noFill/>
          </a:ln>
        </p:spPr>
      </p:pic>
      <p:sp>
        <p:nvSpPr>
          <p:cNvPr id="199" name="TextShape 3"/>
          <p:cNvSpPr txBox="1"/>
          <p:nvPr/>
        </p:nvSpPr>
        <p:spPr>
          <a:xfrm>
            <a:off x="6192000" y="1152000"/>
            <a:ext cx="3600000" cy="290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/>
            <a:r>
              <a:rPr b="1" lang="ru-RU" sz="1800" spc="-1" strike="noStrike">
                <a:latin typeface="Arial"/>
              </a:rPr>
              <a:t>Лошадка</a:t>
            </a:r>
            <a:r>
              <a:rPr b="0" lang="ru-RU" sz="1800" spc="-1" strike="noStrike">
                <a:latin typeface="Arial"/>
              </a:rPr>
              <a:t>  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Цок-цок-цок по мостовой-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Идет лошадка к нам  с тобой.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Щелкай язычком быстрее,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Чтоб она пришла скорее.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r>
              <a:rPr b="0" i="1" lang="ru-RU" sz="1800" spc="-1" strike="noStrike">
                <a:latin typeface="Arial"/>
              </a:rPr>
              <a:t>Присосать язык к небу, щелкнуть языком. Цокать медленно и сильно, тянуть подъязычную связку.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</p:txBody>
      </p:sp>
      <p:pic>
        <p:nvPicPr>
          <p:cNvPr id="200" name="" descr=""/>
          <p:cNvPicPr/>
          <p:nvPr/>
        </p:nvPicPr>
        <p:blipFill>
          <a:blip r:embed="rId2"/>
          <a:stretch/>
        </p:blipFill>
        <p:spPr>
          <a:xfrm>
            <a:off x="4212000" y="4040640"/>
            <a:ext cx="2160000" cy="27997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Application>LibreOffice/6.4.2.2$Windows_X86_64 LibreOffice_project/4e471d8c02c9c90f512f7f9ead8875b57fcb1ec3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2020-04-13T09:40:44Z</dcterms:created>
  <dc:creator/>
  <dc:description/>
  <dc:language>ru-RU</dc:language>
  <cp:lastModifiedBy/>
  <dcterms:modified xsi:type="dcterms:W3CDTF">2020-04-13T11:51:36Z</dcterms:modified>
  <cp:revision>11</cp:revision>
  <dc:subject/>
  <dc:title>Forestbird</dc:title>
</cp:coreProperties>
</file>