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92" d="100"/>
          <a:sy n="92" d="100"/>
        </p:scale>
        <p:origin x="-106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3200" y="1282705"/>
            <a:ext cx="9448800" cy="1825096"/>
          </a:xfrm>
        </p:spPr>
        <p:txBody>
          <a:bodyPr/>
          <a:lstStyle/>
          <a:p>
            <a:pPr algn="ctr"/>
            <a:r>
              <a:rPr lang="ru-RU" spc="15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Местоимения </a:t>
            </a:r>
            <a:br>
              <a:rPr lang="ru-RU" spc="15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pc="15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some   any   no</a:t>
            </a:r>
            <a:endParaRPr lang="ru-RU" spc="15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28200" y="4864101"/>
            <a:ext cx="2019300" cy="68580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ГБОУ Лицей 470</a:t>
            </a:r>
          </a:p>
          <a:p>
            <a:r>
              <a:rPr lang="ru-RU" b="1" dirty="0" err="1" smtClean="0"/>
              <a:t>Меткина</a:t>
            </a:r>
            <a:r>
              <a:rPr lang="ru-RU" b="1" dirty="0" smtClean="0"/>
              <a:t> М.В.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6333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5316008" y="392642"/>
            <a:ext cx="6143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>
                <a:solidFill>
                  <a:srgbClr val="0070C0"/>
                </a:solidFill>
                <a:latin typeface="Calibri" pitchFamily="34" charset="0"/>
              </a:rPr>
              <a:t>Вставить </a:t>
            </a:r>
            <a:r>
              <a:rPr lang="en-US" sz="4000" b="1" dirty="0" smtClean="0">
                <a:solidFill>
                  <a:srgbClr val="0070C0"/>
                </a:solidFill>
                <a:latin typeface="Calibri" pitchFamily="34" charset="0"/>
              </a:rPr>
              <a:t>no</a:t>
            </a:r>
            <a:r>
              <a:rPr lang="en-US" sz="4000" b="1" dirty="0">
                <a:solidFill>
                  <a:srgbClr val="0070C0"/>
                </a:solidFill>
                <a:latin typeface="Calibri" pitchFamily="34" charset="0"/>
              </a:rPr>
              <a:t>/</a:t>
            </a:r>
            <a:r>
              <a:rPr lang="ru-RU" sz="40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4000" b="1" dirty="0" smtClean="0">
                <a:solidFill>
                  <a:srgbClr val="0070C0"/>
                </a:solidFill>
                <a:latin typeface="Calibri" pitchFamily="34" charset="0"/>
              </a:rPr>
              <a:t>not/ </a:t>
            </a:r>
            <a:r>
              <a:rPr lang="en-US" sz="4000" b="1" dirty="0">
                <a:solidFill>
                  <a:srgbClr val="0070C0"/>
                </a:solidFill>
                <a:latin typeface="Calibri" pitchFamily="34" charset="0"/>
              </a:rPr>
              <a:t>any</a:t>
            </a:r>
            <a:endParaRPr lang="ru-RU" sz="40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2427816" y="1348800"/>
            <a:ext cx="8258175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is ……. honey in my tea.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aren’t ……. apples in the fridge.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isn’t ……. soup in the plate.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are ……. sweets in my pocket.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aren’t ……. cakes in the shop.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</a:t>
            </a:r>
            <a:r>
              <a:rPr lang="en-US" sz="3200" dirty="0" smtClean="0">
                <a:latin typeface="Calibri" pitchFamily="34" charset="0"/>
              </a:rPr>
              <a:t>are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>
                <a:latin typeface="Calibri" pitchFamily="34" charset="0"/>
              </a:rPr>
              <a:t>……. bad students in our class.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are ……. any TVs in my room.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is ………. any pepper in the soup.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</a:t>
            </a:r>
            <a:r>
              <a:rPr lang="en-US" sz="3200" dirty="0" smtClean="0">
                <a:latin typeface="Calibri" pitchFamily="34" charset="0"/>
              </a:rPr>
              <a:t>is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>
                <a:latin typeface="Calibri" pitchFamily="34" charset="0"/>
              </a:rPr>
              <a:t>……… lemonade in the bottle.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are ……….any bars of chocolate in the cupboard</a:t>
            </a:r>
            <a:r>
              <a:rPr lang="en-US" sz="2400" dirty="0">
                <a:latin typeface="Calibri" pitchFamily="34" charset="0"/>
              </a:rPr>
              <a:t>.</a:t>
            </a:r>
            <a:endParaRPr lang="ru-RU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87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89300" y="1054100"/>
            <a:ext cx="8572500" cy="5113785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Some</a:t>
            </a:r>
            <a:r>
              <a:rPr lang="en-US" sz="2800" dirty="0"/>
              <a:t> </a:t>
            </a:r>
            <a:r>
              <a:rPr lang="ru-RU" sz="2800" dirty="0"/>
              <a:t> </a:t>
            </a:r>
            <a:r>
              <a:rPr lang="ru-RU" sz="2800" b="1" dirty="0"/>
              <a:t>- утвердительные </a:t>
            </a:r>
            <a:r>
              <a:rPr lang="ru-RU" sz="2800" b="1" dirty="0" smtClean="0"/>
              <a:t>предложения</a:t>
            </a:r>
          </a:p>
          <a:p>
            <a:endParaRPr lang="ru-RU" sz="2800" dirty="0" smtClean="0"/>
          </a:p>
          <a:p>
            <a:pPr>
              <a:spcBef>
                <a:spcPts val="0"/>
              </a:spcBef>
            </a:pPr>
            <a:endParaRPr lang="ru-RU" sz="3600" dirty="0"/>
          </a:p>
          <a:p>
            <a:pPr>
              <a:spcBef>
                <a:spcPts val="600"/>
              </a:spcBef>
            </a:pPr>
            <a:r>
              <a:rPr lang="en-US" sz="3200" b="1" dirty="0" smtClean="0">
                <a:solidFill>
                  <a:srgbClr val="FF0000"/>
                </a:solidFill>
              </a:rPr>
              <a:t>Any</a:t>
            </a:r>
            <a:r>
              <a:rPr lang="en-US" sz="2800" dirty="0" smtClean="0"/>
              <a:t> </a:t>
            </a:r>
            <a:r>
              <a:rPr lang="en-US" sz="2800" b="1" dirty="0"/>
              <a:t>– </a:t>
            </a:r>
            <a:r>
              <a:rPr lang="ru-RU" sz="2800" b="1" dirty="0"/>
              <a:t>вопросительные предложения</a:t>
            </a:r>
            <a:endParaRPr lang="en-US" sz="2800" b="1" dirty="0"/>
          </a:p>
          <a:p>
            <a:endParaRPr lang="ru-RU" sz="3600" dirty="0" smtClean="0"/>
          </a:p>
          <a:p>
            <a:endParaRPr lang="ru-RU" sz="3600" dirty="0"/>
          </a:p>
          <a:p>
            <a:r>
              <a:rPr lang="en-US" sz="2800" b="1" dirty="0">
                <a:solidFill>
                  <a:srgbClr val="0070C0"/>
                </a:solidFill>
              </a:rPr>
              <a:t>No </a:t>
            </a:r>
            <a:r>
              <a:rPr lang="ru-RU" sz="2800" b="1" dirty="0">
                <a:solidFill>
                  <a:srgbClr val="0070C0"/>
                </a:solidFill>
              </a:rPr>
              <a:t>= </a:t>
            </a:r>
            <a:r>
              <a:rPr lang="en-US" sz="2800" b="1" dirty="0">
                <a:solidFill>
                  <a:srgbClr val="0070C0"/>
                </a:solidFill>
              </a:rPr>
              <a:t>not any </a:t>
            </a:r>
            <a:r>
              <a:rPr lang="en-US" sz="2800" b="1" dirty="0"/>
              <a:t>- </a:t>
            </a:r>
            <a:r>
              <a:rPr lang="ru-RU" sz="2800" b="1" dirty="0"/>
              <a:t>отрицательные предложения</a:t>
            </a:r>
          </a:p>
          <a:p>
            <a:endParaRPr lang="en-US" sz="3600" dirty="0" smtClean="0"/>
          </a:p>
          <a:p>
            <a:endParaRPr lang="en-US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338" y="1257173"/>
            <a:ext cx="1832962" cy="1379425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479800" y="1623721"/>
            <a:ext cx="3671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I have </a:t>
            </a:r>
            <a:r>
              <a:rPr lang="en-US" sz="2800" b="1" dirty="0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kiwis.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94100" y="3162837"/>
            <a:ext cx="6032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libri" pitchFamily="34" charset="0"/>
              </a:rPr>
              <a:t>Do </a:t>
            </a:r>
            <a:r>
              <a:rPr lang="en-US" sz="2800" dirty="0">
                <a:latin typeface="Calibri" pitchFamily="34" charset="0"/>
              </a:rPr>
              <a:t>you have </a:t>
            </a:r>
            <a:r>
              <a:rPr lang="en-US" sz="2800" dirty="0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apples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968" y="2911417"/>
            <a:ext cx="1844332" cy="139914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128" y="4837734"/>
            <a:ext cx="2257371" cy="1505915"/>
          </a:xfrm>
          <a:prstGeom prst="rect">
            <a:avLst/>
          </a:prstGeom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594100" y="4957763"/>
            <a:ext cx="3748087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I have 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</a:rPr>
              <a:t>no</a:t>
            </a:r>
            <a:r>
              <a:rPr lang="en-US" sz="2800" dirty="0">
                <a:latin typeface="Calibri" pitchFamily="34" charset="0"/>
              </a:rPr>
              <a:t> friends.</a:t>
            </a:r>
          </a:p>
          <a:p>
            <a:r>
              <a:rPr lang="en-US" sz="2800" dirty="0">
                <a:latin typeface="Calibri" pitchFamily="34" charset="0"/>
              </a:rPr>
              <a:t>I have 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</a:rPr>
              <a:t>not any </a:t>
            </a:r>
            <a:r>
              <a:rPr lang="en-US" sz="2800" dirty="0">
                <a:latin typeface="Calibri" pitchFamily="34" charset="0"/>
              </a:rPr>
              <a:t>friends.</a:t>
            </a:r>
          </a:p>
          <a:p>
            <a:r>
              <a:rPr lang="en-US" sz="2800" dirty="0">
                <a:latin typeface="Calibri" pitchFamily="34" charset="0"/>
              </a:rPr>
              <a:t>I 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</a:rPr>
              <a:t>don’t have any </a:t>
            </a:r>
            <a:r>
              <a:rPr lang="en-US" sz="2800" dirty="0">
                <a:latin typeface="Calibri" pitchFamily="34" charset="0"/>
              </a:rPr>
              <a:t>friends.</a:t>
            </a:r>
            <a:endParaRPr lang="ru-RU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73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2873375" y="862013"/>
            <a:ext cx="16557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>
                <a:latin typeface="Calibri" pitchFamily="34" charset="0"/>
              </a:rPr>
              <a:t>some</a:t>
            </a:r>
            <a:endParaRPr lang="ru-RU" sz="4000" b="1" dirty="0">
              <a:latin typeface="Calibri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440238" y="1216025"/>
            <a:ext cx="2376487" cy="0"/>
          </a:xfrm>
          <a:prstGeom prst="straightConnector1">
            <a:avLst/>
          </a:prstGeom>
          <a:ln w="762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71494" y="833438"/>
            <a:ext cx="3024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несколько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2108994" y="1479550"/>
            <a:ext cx="7786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latin typeface="Calibri" pitchFamily="34" charset="0"/>
              </a:rPr>
              <a:t>с </a:t>
            </a:r>
            <a:r>
              <a:rPr lang="ru-RU" sz="3600" b="1" dirty="0">
                <a:latin typeface="Calibri" pitchFamily="34" charset="0"/>
              </a:rPr>
              <a:t>исчисляемыми</a:t>
            </a:r>
            <a:r>
              <a:rPr lang="ru-RU" sz="3600" dirty="0">
                <a:latin typeface="Calibri" pitchFamily="34" charset="0"/>
              </a:rPr>
              <a:t> существительными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397000" y="3732213"/>
            <a:ext cx="2952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Some bananas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592861" y="3749233"/>
            <a:ext cx="250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Some </a:t>
            </a:r>
            <a:r>
              <a:rPr lang="en-US" sz="2800" dirty="0" smtClean="0">
                <a:latin typeface="Calibri" pitchFamily="34" charset="0"/>
              </a:rPr>
              <a:t>apricots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304621" y="5864223"/>
            <a:ext cx="2670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Some </a:t>
            </a:r>
            <a:r>
              <a:rPr lang="en-US" sz="2800" dirty="0" smtClean="0">
                <a:latin typeface="Calibri" pitchFamily="34" charset="0"/>
              </a:rPr>
              <a:t>cherries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659838" y="5983066"/>
            <a:ext cx="2520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Some </a:t>
            </a:r>
            <a:r>
              <a:rPr lang="en-US" sz="2800" dirty="0" smtClean="0">
                <a:latin typeface="Calibri" pitchFamily="34" charset="0"/>
              </a:rPr>
              <a:t>lemons</a:t>
            </a:r>
            <a:endParaRPr lang="ru-RU" sz="2800" dirty="0">
              <a:latin typeface="Calibri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472" y="1974605"/>
            <a:ext cx="2162477" cy="175284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861" y="2125662"/>
            <a:ext cx="2162477" cy="158137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708" y="4222505"/>
            <a:ext cx="2172003" cy="16099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9838" y="4459066"/>
            <a:ext cx="20955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399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50"/>
                            </p:stCondLst>
                            <p:childTnLst>
                              <p:par>
                                <p:cTn id="3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00"/>
                            </p:stCondLst>
                            <p:childTnLst>
                              <p:par>
                                <p:cTn id="4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3049588" y="963613"/>
            <a:ext cx="6643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 smtClean="0">
                <a:latin typeface="Calibri" pitchFamily="34" charset="0"/>
              </a:rPr>
              <a:t>Some</a:t>
            </a:r>
            <a:r>
              <a:rPr lang="ru-RU" sz="4000" b="1" dirty="0" smtClean="0">
                <a:latin typeface="Calibri" pitchFamily="34" charset="0"/>
              </a:rPr>
              <a:t>   </a:t>
            </a:r>
            <a:endParaRPr lang="ru-RU" sz="4000" b="1" dirty="0">
              <a:latin typeface="Calibri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029" y="958344"/>
            <a:ext cx="2737341" cy="713294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00887" y="901735"/>
            <a:ext cx="25923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немного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810000" y="1547848"/>
            <a:ext cx="49164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latin typeface="Calibri" pitchFamily="34" charset="0"/>
              </a:rPr>
              <a:t>с </a:t>
            </a:r>
            <a:r>
              <a:rPr lang="ru-RU" sz="3600" b="1" dirty="0">
                <a:solidFill>
                  <a:srgbClr val="C00000"/>
                </a:solidFill>
                <a:latin typeface="Calibri" pitchFamily="34" charset="0"/>
              </a:rPr>
              <a:t>не</a:t>
            </a:r>
            <a:r>
              <a:rPr lang="ru-RU" sz="3600" b="1" dirty="0">
                <a:latin typeface="Calibri" pitchFamily="34" charset="0"/>
              </a:rPr>
              <a:t>исчисляемыми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365519" y="3812174"/>
            <a:ext cx="2714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alibri" pitchFamily="34" charset="0"/>
              </a:rPr>
              <a:t>Some sausage</a:t>
            </a:r>
            <a:endParaRPr lang="ru-RU" sz="28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442994" y="4042692"/>
            <a:ext cx="1898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alibri" pitchFamily="34" charset="0"/>
              </a:rPr>
              <a:t>Some cake</a:t>
            </a:r>
            <a:endParaRPr lang="ru-RU" sz="28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403350" y="6153961"/>
            <a:ext cx="2881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alibri" pitchFamily="34" charset="0"/>
              </a:rPr>
              <a:t>Some 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juice</a:t>
            </a:r>
            <a:endParaRPr lang="ru-RU" sz="28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268244" y="6241449"/>
            <a:ext cx="3095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alibri" pitchFamily="34" charset="0"/>
              </a:rPr>
              <a:t>Some cheese</a:t>
            </a:r>
            <a:endParaRPr lang="ru-RU" sz="28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5519" y="2320330"/>
            <a:ext cx="2072700" cy="152381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2375" y="2183659"/>
            <a:ext cx="1914525" cy="19145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5219" y="4573987"/>
            <a:ext cx="2438400" cy="1524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8244" y="4688804"/>
            <a:ext cx="2124075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771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50"/>
                            </p:stCondLst>
                            <p:childTnLst>
                              <p:par>
                                <p:cTn id="3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931680" y="1055567"/>
            <a:ext cx="335438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  <a:latin typeface="Calibri" pitchFamily="34" charset="0"/>
              </a:rPr>
              <a:t>несколько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54691" y="1015675"/>
            <a:ext cx="296068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  <a:latin typeface="Calibri" pitchFamily="34" charset="0"/>
              </a:rPr>
              <a:t>немного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972300" y="1836738"/>
            <a:ext cx="49260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There are </a:t>
            </a:r>
            <a:r>
              <a:rPr lang="en-US" sz="2800" b="1" dirty="0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 dirty="0">
                <a:latin typeface="Calibri" pitchFamily="34" charset="0"/>
              </a:rPr>
              <a:t> pears on a tree</a:t>
            </a:r>
            <a:r>
              <a:rPr lang="en-US" sz="2000" dirty="0">
                <a:latin typeface="Calibri" pitchFamily="34" charset="0"/>
              </a:rPr>
              <a:t>.</a:t>
            </a:r>
            <a:endParaRPr lang="ru-RU" sz="2000" dirty="0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95868" y="1784025"/>
            <a:ext cx="48085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There is </a:t>
            </a:r>
            <a:r>
              <a:rPr lang="en-US" sz="2800" b="1" dirty="0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 dirty="0">
                <a:latin typeface="Calibri" pitchFamily="34" charset="0"/>
              </a:rPr>
              <a:t> jam in a jug.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654800" y="4263746"/>
            <a:ext cx="4851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There are </a:t>
            </a:r>
            <a:r>
              <a:rPr lang="en-US" sz="2800" b="1" dirty="0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 dirty="0">
                <a:latin typeface="Calibri" pitchFamily="34" charset="0"/>
              </a:rPr>
              <a:t> eggs on a table.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58839" y="4318702"/>
            <a:ext cx="47455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There is </a:t>
            </a:r>
            <a:r>
              <a:rPr lang="en-US" sz="2800" b="1" dirty="0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fish </a:t>
            </a:r>
            <a:r>
              <a:rPr lang="en-US" sz="2800" dirty="0">
                <a:latin typeface="Calibri" pitchFamily="34" charset="0"/>
              </a:rPr>
              <a:t>on a plate.</a:t>
            </a:r>
            <a:endParaRPr lang="ru-RU" sz="2800" dirty="0">
              <a:latin typeface="Calibri" pitchFamily="34" charset="0"/>
            </a:endParaRPr>
          </a:p>
        </p:txBody>
      </p:sp>
      <p:pic>
        <p:nvPicPr>
          <p:cNvPr id="10" name="Picture 2" descr="http://im0-tub-ru.yandex.net/i?id=335788871-18-72&amp;n=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11068" y="2382815"/>
            <a:ext cx="2263246" cy="16974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Picture 4" descr="http://im0-tub-ru.yandex.net/i?id=508133783-33-72&amp;n=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4797" y="4970462"/>
            <a:ext cx="2059516" cy="1544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Picture 6" descr="http://im0-tub-ru.yandex.net/i?id=457874896-32-72&amp;n=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4691" y="2331134"/>
            <a:ext cx="2251136" cy="16883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1716" y="4970462"/>
            <a:ext cx="2438400" cy="16192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8914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2757488" y="670117"/>
            <a:ext cx="878522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>
                <a:latin typeface="Comic Sans MS" pitchFamily="66" charset="0"/>
              </a:rPr>
              <a:t>Вопросительные предложения</a:t>
            </a:r>
          </a:p>
          <a:p>
            <a:pPr algn="ctr"/>
            <a:r>
              <a:rPr lang="ru-RU" sz="4400" dirty="0">
                <a:latin typeface="Comic Sans MS" pitchFamily="66" charset="0"/>
              </a:rPr>
              <a:t>с исчисляемыми </a:t>
            </a:r>
            <a:r>
              <a:rPr lang="en-US" sz="4400" b="1" dirty="0" smtClean="0">
                <a:solidFill>
                  <a:srgbClr val="C00000"/>
                </a:solidFill>
                <a:latin typeface="Comic Sans MS" pitchFamily="66" charset="0"/>
              </a:rPr>
              <a:t>any</a:t>
            </a:r>
            <a:endParaRPr lang="ru-RU" sz="4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216400" y="2562116"/>
            <a:ext cx="629761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Are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b="1" dirty="0">
                <a:latin typeface="Calibri" pitchFamily="34" charset="0"/>
              </a:rPr>
              <a:t>there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b="1" dirty="0">
                <a:solidFill>
                  <a:srgbClr val="C00000"/>
                </a:solidFill>
                <a:latin typeface="Calibri" pitchFamily="34" charset="0"/>
              </a:rPr>
              <a:t>any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smtClean="0">
                <a:latin typeface="Calibri" pitchFamily="34" charset="0"/>
              </a:rPr>
              <a:t>peaches </a:t>
            </a:r>
            <a:r>
              <a:rPr lang="en-US" sz="3200" dirty="0">
                <a:latin typeface="Calibri" pitchFamily="34" charset="0"/>
              </a:rPr>
              <a:t>on a table?</a:t>
            </a:r>
            <a:endParaRPr lang="ru-RU" sz="3200" dirty="0">
              <a:latin typeface="Calibri" pitchFamily="34" charset="0"/>
            </a:endParaRPr>
          </a:p>
          <a:p>
            <a:r>
              <a:rPr lang="en-US" sz="3200" dirty="0">
                <a:latin typeface="Calibri" pitchFamily="34" charset="0"/>
              </a:rPr>
              <a:t>Yes, </a:t>
            </a:r>
            <a:r>
              <a:rPr lang="en-US" sz="3200" b="1" dirty="0">
                <a:latin typeface="Calibri" pitchFamily="34" charset="0"/>
              </a:rPr>
              <a:t>there are </a:t>
            </a:r>
            <a:r>
              <a:rPr lang="en-US" sz="3200" b="1" dirty="0">
                <a:solidFill>
                  <a:srgbClr val="00B050"/>
                </a:solidFill>
                <a:latin typeface="Calibri" pitchFamily="34" charset="0"/>
              </a:rPr>
              <a:t>some.</a:t>
            </a:r>
            <a:endParaRPr lang="ru-RU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718051" y="4582583"/>
            <a:ext cx="63674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Are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b="1" dirty="0">
                <a:latin typeface="Calibri" pitchFamily="34" charset="0"/>
              </a:rPr>
              <a:t>there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b="1" dirty="0">
                <a:solidFill>
                  <a:srgbClr val="C00000"/>
                </a:solidFill>
                <a:latin typeface="Calibri" pitchFamily="34" charset="0"/>
              </a:rPr>
              <a:t>any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smtClean="0">
                <a:latin typeface="Calibri" pitchFamily="34" charset="0"/>
              </a:rPr>
              <a:t>croissants </a:t>
            </a:r>
            <a:r>
              <a:rPr lang="en-US" sz="3200" dirty="0">
                <a:latin typeface="Calibri" pitchFamily="34" charset="0"/>
              </a:rPr>
              <a:t>at home?</a:t>
            </a:r>
          </a:p>
          <a:p>
            <a:endParaRPr lang="en-US" sz="3200" dirty="0">
              <a:latin typeface="Calibri" pitchFamily="34" charset="0"/>
            </a:endParaRPr>
          </a:p>
          <a:p>
            <a:r>
              <a:rPr lang="en-US" sz="3200" dirty="0">
                <a:latin typeface="Calibri" pitchFamily="34" charset="0"/>
              </a:rPr>
              <a:t>Yes</a:t>
            </a:r>
            <a:r>
              <a:rPr lang="en-US" sz="3200" b="1" dirty="0">
                <a:latin typeface="Calibri" pitchFamily="34" charset="0"/>
              </a:rPr>
              <a:t>, there are </a:t>
            </a:r>
            <a:r>
              <a:rPr lang="en-US" sz="3200" b="1" dirty="0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3200" dirty="0">
                <a:latin typeface="Calibri" pitchFamily="34" charset="0"/>
              </a:rPr>
              <a:t>.</a:t>
            </a:r>
            <a:endParaRPr lang="ru-RU" sz="3200" dirty="0">
              <a:latin typeface="Calibri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217" y="2116667"/>
            <a:ext cx="2974009" cy="21514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149" y="4582583"/>
            <a:ext cx="3211077" cy="175048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40713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661073" y="390260"/>
            <a:ext cx="8229600" cy="1143000"/>
          </a:xfrm>
        </p:spPr>
        <p:txBody>
          <a:bodyPr/>
          <a:lstStyle/>
          <a:p>
            <a:r>
              <a:rPr lang="ru-RU" b="1" dirty="0">
                <a:latin typeface="Comic Sans MS" pitchFamily="66" charset="0"/>
              </a:rPr>
              <a:t>С неисчисляемыми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757208" y="1844675"/>
            <a:ext cx="574145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Is there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b="1" dirty="0">
                <a:solidFill>
                  <a:srgbClr val="C00000"/>
                </a:solidFill>
                <a:latin typeface="Calibri" pitchFamily="34" charset="0"/>
              </a:rPr>
              <a:t>any </a:t>
            </a:r>
            <a:r>
              <a:rPr lang="en-US" sz="3200" dirty="0">
                <a:latin typeface="Calibri" pitchFamily="34" charset="0"/>
              </a:rPr>
              <a:t>soup in the plate?</a:t>
            </a:r>
            <a:endParaRPr lang="ru-RU" sz="3200" dirty="0">
              <a:latin typeface="Calibri" pitchFamily="34" charset="0"/>
            </a:endParaRPr>
          </a:p>
          <a:p>
            <a:endParaRPr lang="ru-RU" sz="3200" dirty="0">
              <a:latin typeface="Calibri" pitchFamily="34" charset="0"/>
            </a:endParaRPr>
          </a:p>
          <a:p>
            <a:r>
              <a:rPr lang="en-US" sz="3200" dirty="0">
                <a:latin typeface="Calibri" pitchFamily="34" charset="0"/>
              </a:rPr>
              <a:t>           Yes, </a:t>
            </a:r>
            <a:r>
              <a:rPr lang="en-US" sz="3200" b="1" dirty="0">
                <a:latin typeface="Calibri" pitchFamily="34" charset="0"/>
              </a:rPr>
              <a:t>there is </a:t>
            </a:r>
            <a:r>
              <a:rPr lang="en-US" sz="3200" b="1" dirty="0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3200" dirty="0">
                <a:latin typeface="Calibri" pitchFamily="34" charset="0"/>
              </a:rPr>
              <a:t>.</a:t>
            </a:r>
            <a:endParaRPr lang="ru-RU" sz="3200" dirty="0"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929573" y="4652963"/>
            <a:ext cx="51133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Is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b="1" dirty="0">
                <a:latin typeface="Calibri" pitchFamily="34" charset="0"/>
              </a:rPr>
              <a:t>there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b="1" dirty="0">
                <a:solidFill>
                  <a:srgbClr val="C00000"/>
                </a:solidFill>
                <a:latin typeface="Calibri" pitchFamily="34" charset="0"/>
              </a:rPr>
              <a:t>any </a:t>
            </a:r>
            <a:r>
              <a:rPr lang="en-US" sz="3200" dirty="0">
                <a:latin typeface="Calibri" pitchFamily="34" charset="0"/>
              </a:rPr>
              <a:t>salad in a plate?</a:t>
            </a:r>
          </a:p>
          <a:p>
            <a:r>
              <a:rPr lang="en-US" sz="3200" dirty="0">
                <a:latin typeface="Calibri" pitchFamily="34" charset="0"/>
              </a:rPr>
              <a:t>       </a:t>
            </a:r>
          </a:p>
          <a:p>
            <a:r>
              <a:rPr lang="en-US" sz="3200" dirty="0">
                <a:latin typeface="Calibri" pitchFamily="34" charset="0"/>
              </a:rPr>
              <a:t>           Yes</a:t>
            </a:r>
            <a:r>
              <a:rPr lang="en-US" sz="3200" b="1" dirty="0">
                <a:latin typeface="Calibri" pitchFamily="34" charset="0"/>
              </a:rPr>
              <a:t>, there is </a:t>
            </a:r>
            <a:r>
              <a:rPr lang="en-US" sz="3200" b="1" dirty="0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3200" dirty="0">
                <a:latin typeface="Calibri" pitchFamily="34" charset="0"/>
              </a:rPr>
              <a:t>.</a:t>
            </a:r>
            <a:endParaRPr lang="ru-RU" sz="3200" dirty="0">
              <a:latin typeface="Calibri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373" y="1692275"/>
            <a:ext cx="3479602" cy="23378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499" y="4030133"/>
            <a:ext cx="3831167" cy="253310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07370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2649538" y="834231"/>
            <a:ext cx="86042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>
                <a:latin typeface="Comic Sans MS" pitchFamily="66" charset="0"/>
              </a:rPr>
              <a:t>Отрицательные предложения</a:t>
            </a:r>
          </a:p>
        </p:txBody>
      </p:sp>
      <p:sp>
        <p:nvSpPr>
          <p:cNvPr id="5" name="TextBox 13"/>
          <p:cNvSpPr txBox="1">
            <a:spLocks noChangeArrowheads="1"/>
          </p:cNvSpPr>
          <p:nvPr/>
        </p:nvSpPr>
        <p:spPr bwMode="auto">
          <a:xfrm>
            <a:off x="4814888" y="1490267"/>
            <a:ext cx="38639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  <a:latin typeface="Calibri" pitchFamily="34" charset="0"/>
              </a:rPr>
              <a:t>Not any = no</a:t>
            </a:r>
            <a:endParaRPr lang="ru-RU" sz="40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814888" y="2377284"/>
            <a:ext cx="53292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There </a:t>
            </a:r>
            <a:r>
              <a:rPr lang="en-US" sz="2800" b="1" dirty="0">
                <a:solidFill>
                  <a:srgbClr val="00B050"/>
                </a:solidFill>
                <a:latin typeface="Calibri" pitchFamily="34" charset="0"/>
              </a:rPr>
              <a:t>isn’t</a:t>
            </a:r>
            <a:r>
              <a:rPr lang="en-US" sz="2800" b="1" dirty="0">
                <a:latin typeface="Calibri" pitchFamily="34" charset="0"/>
              </a:rPr>
              <a:t> </a:t>
            </a:r>
            <a:r>
              <a:rPr lang="en-US" sz="2800" b="1" dirty="0">
                <a:solidFill>
                  <a:srgbClr val="00B050"/>
                </a:solidFill>
                <a:latin typeface="Calibri" pitchFamily="34" charset="0"/>
              </a:rPr>
              <a:t>any </a:t>
            </a:r>
            <a:r>
              <a:rPr lang="en-US" sz="2800" dirty="0">
                <a:latin typeface="Calibri" pitchFamily="34" charset="0"/>
              </a:rPr>
              <a:t>soup in the plate.</a:t>
            </a:r>
          </a:p>
          <a:p>
            <a:r>
              <a:rPr lang="en-US" sz="2800" dirty="0">
                <a:latin typeface="Calibri" pitchFamily="34" charset="0"/>
              </a:rPr>
              <a:t>I have </a:t>
            </a:r>
            <a:r>
              <a:rPr lang="en-US" sz="2800" b="1" dirty="0">
                <a:solidFill>
                  <a:srgbClr val="00B050"/>
                </a:solidFill>
                <a:latin typeface="Calibri" pitchFamily="34" charset="0"/>
              </a:rPr>
              <a:t>not any </a:t>
            </a:r>
            <a:r>
              <a:rPr lang="en-US" sz="2800" dirty="0">
                <a:latin typeface="Calibri" pitchFamily="34" charset="0"/>
              </a:rPr>
              <a:t>soup.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14888" y="3510363"/>
            <a:ext cx="53292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There is </a:t>
            </a:r>
            <a:r>
              <a:rPr lang="en-US" sz="2800" b="1" dirty="0">
                <a:solidFill>
                  <a:srgbClr val="00B050"/>
                </a:solidFill>
                <a:latin typeface="Calibri" pitchFamily="34" charset="0"/>
              </a:rPr>
              <a:t>no </a:t>
            </a:r>
            <a:r>
              <a:rPr lang="en-US" sz="2800" dirty="0">
                <a:latin typeface="Calibri" pitchFamily="34" charset="0"/>
              </a:rPr>
              <a:t>soup in the plate.</a:t>
            </a:r>
          </a:p>
          <a:p>
            <a:r>
              <a:rPr lang="en-US" sz="2800" dirty="0">
                <a:latin typeface="Calibri" pitchFamily="34" charset="0"/>
              </a:rPr>
              <a:t>I have </a:t>
            </a:r>
            <a:r>
              <a:rPr lang="en-US" sz="2800" b="1" dirty="0">
                <a:solidFill>
                  <a:srgbClr val="00B050"/>
                </a:solidFill>
                <a:latin typeface="Calibri" pitchFamily="34" charset="0"/>
              </a:rPr>
              <a:t>no</a:t>
            </a:r>
            <a:r>
              <a:rPr lang="en-US" sz="2800" dirty="0">
                <a:latin typeface="Calibri" pitchFamily="34" charset="0"/>
              </a:rPr>
              <a:t> soup.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57250" y="4724400"/>
            <a:ext cx="6883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There are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not any </a:t>
            </a:r>
            <a:r>
              <a:rPr lang="en-US" sz="2800" dirty="0" smtClean="0">
                <a:latin typeface="Calibri" pitchFamily="34" charset="0"/>
              </a:rPr>
              <a:t>mushrooms </a:t>
            </a:r>
            <a:r>
              <a:rPr lang="en-US" sz="2800" dirty="0">
                <a:latin typeface="Calibri" pitchFamily="34" charset="0"/>
              </a:rPr>
              <a:t>in the basket.</a:t>
            </a:r>
            <a:endParaRPr lang="ru-RU" sz="2800" dirty="0">
              <a:latin typeface="Calibri" pitchFamily="34" charset="0"/>
            </a:endParaRPr>
          </a:p>
          <a:p>
            <a:r>
              <a:rPr lang="en-US" sz="2800" dirty="0">
                <a:latin typeface="Calibri" pitchFamily="34" charset="0"/>
              </a:rPr>
              <a:t>I have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not 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 dirty="0">
                <a:latin typeface="Calibri" pitchFamily="34" charset="0"/>
              </a:rPr>
              <a:t> mushrooms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in </a:t>
            </a:r>
            <a:r>
              <a:rPr lang="en-US" sz="2800" dirty="0">
                <a:latin typeface="Calibri" pitchFamily="34" charset="0"/>
              </a:rPr>
              <a:t>my basket.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42962" y="5668962"/>
            <a:ext cx="6911975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There are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no</a:t>
            </a:r>
            <a:r>
              <a:rPr lang="en-US" sz="2800" dirty="0">
                <a:latin typeface="Calibri" pitchFamily="34" charset="0"/>
              </a:rPr>
              <a:t> mushrooms in the basket.</a:t>
            </a:r>
          </a:p>
          <a:p>
            <a:r>
              <a:rPr lang="en-US" sz="2800" dirty="0">
                <a:latin typeface="Calibri" pitchFamily="34" charset="0"/>
              </a:rPr>
              <a:t>I have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no</a:t>
            </a:r>
            <a:r>
              <a:rPr lang="en-US" sz="2800" dirty="0">
                <a:latin typeface="Calibri" pitchFamily="34" charset="0"/>
              </a:rPr>
              <a:t> mushrooms in my basket.</a:t>
            </a:r>
            <a:endParaRPr lang="ru-RU" sz="2800" dirty="0">
              <a:latin typeface="Calibri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213" y="2202659"/>
            <a:ext cx="2914650" cy="21812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041547" y="3991775"/>
            <a:ext cx="2982053" cy="2642044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42826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4840606" y="331259"/>
            <a:ext cx="75501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latin typeface="Calibri" pitchFamily="34" charset="0"/>
              </a:rPr>
              <a:t>Вставьте </a:t>
            </a:r>
            <a:r>
              <a:rPr lang="en-US" sz="4400" b="1" dirty="0">
                <a:solidFill>
                  <a:srgbClr val="0070C0"/>
                </a:solidFill>
                <a:latin typeface="Calibri" pitchFamily="34" charset="0"/>
              </a:rPr>
              <a:t>some</a:t>
            </a:r>
            <a:r>
              <a:rPr lang="en-US" sz="4400" dirty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ru-RU" sz="4400" dirty="0">
                <a:solidFill>
                  <a:srgbClr val="0070C0"/>
                </a:solidFill>
                <a:latin typeface="Calibri" pitchFamily="34" charset="0"/>
              </a:rPr>
              <a:t>или </a:t>
            </a:r>
            <a:r>
              <a:rPr lang="en-US" sz="4400" b="1" dirty="0">
                <a:solidFill>
                  <a:srgbClr val="0070C0"/>
                </a:solidFill>
                <a:latin typeface="Calibri" pitchFamily="34" charset="0"/>
              </a:rPr>
              <a:t>any</a:t>
            </a:r>
            <a:endParaRPr lang="ru-RU" sz="44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85067" y="1443039"/>
            <a:ext cx="7499879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They have….. milk.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My brother doesn’t read ……. books.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Do you have ……. questions?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We need ……. eggs and ……. milk.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I don’t have ……. water.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I have …… tea in my cup.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We don’t have ……. bread.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Kate doesn’t have ……. sweets.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Pete and Ann have ……. bars of chocolate.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Mary hasn’t …… mistakes in her test.</a:t>
            </a:r>
          </a:p>
          <a:p>
            <a:pPr marL="342900" indent="-342900"/>
            <a:endParaRPr lang="en-US" dirty="0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endParaRPr lang="en-US" dirty="0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endParaRPr lang="ru-RU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93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123</TotalTime>
  <Words>406</Words>
  <Application>Microsoft Office PowerPoint</Application>
  <PresentationFormat>Произвольный</PresentationFormat>
  <Paragraphs>83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След самолета</vt:lpstr>
      <vt:lpstr>Местоимения  some   any   no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 неисчисляемыми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Местоимения  some   any   no</dc:title>
  <dc:creator>user</dc:creator>
  <cp:lastModifiedBy>Маша</cp:lastModifiedBy>
  <cp:revision>33</cp:revision>
  <dcterms:created xsi:type="dcterms:W3CDTF">2020-04-13T10:42:52Z</dcterms:created>
  <dcterms:modified xsi:type="dcterms:W3CDTF">2020-04-13T12:55:13Z</dcterms:modified>
</cp:coreProperties>
</file>