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313" r:id="rId3"/>
    <p:sldId id="300" r:id="rId4"/>
    <p:sldId id="257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30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99"/>
    <a:srgbClr val="FFFFCC"/>
    <a:srgbClr val="FFCCCC"/>
    <a:srgbClr val="FF99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27" autoAdjust="0"/>
    <p:restoredTop sz="94660"/>
  </p:normalViewPr>
  <p:slideViewPr>
    <p:cSldViewPr>
      <p:cViewPr varScale="1">
        <p:scale>
          <a:sx n="68" d="100"/>
          <a:sy n="68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C2006-E4B1-409F-99AF-DD9E525016AF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8E494-DBFF-4F31-9404-2ED23F9473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C2006-E4B1-409F-99AF-DD9E525016AF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8E494-DBFF-4F31-9404-2ED23F9473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C2006-E4B1-409F-99AF-DD9E525016AF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8E494-DBFF-4F31-9404-2ED23F9473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F96D9A39-ADE5-4E2A-AF62-CC5C2E2BFCA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74079B1B-24E0-4F13-8F2A-D73498A94E6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0545F009-9DC3-487C-AF9B-0AACDDB2723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9F20B2-B6E9-4292-A815-418F7D3A41F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0080274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EA962F71-B810-43F4-9EAC-59055A54CD6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1D2B1A01-1BF1-4F5A-8249-04EC361AFF2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95DC4712-5A44-4A15-BCE2-3F27A2978C0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D1174A-4AC1-48D4-83C3-DB94038957C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0068701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47FCA906-4724-4C17-9F16-B901CFC55E7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BBA9B640-AE06-492D-BF3A-A02AD8CF5FB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7A86989D-9308-4E4E-95EC-E993DE721BE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A96CBE-92C4-4957-B556-92081053296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9456836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36DF352D-E432-43A5-85DD-01805C5F45A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4EC17FDC-FCA1-417B-8236-A9BB420D81C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69573F18-C6F9-418C-A63C-F8627B0F2CA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86511-EBF7-434E-B2F9-065AD679596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4467011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xmlns="" id="{D96E4633-D5B8-4668-B275-4955FCD079F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xmlns="" id="{E3B7429D-F946-41CF-A2D1-28C929BD28B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xmlns="" id="{ACB702A9-B384-4AA5-8E8B-D776FB0F1D2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9A2134-CB99-45AE-966F-D75B17E4919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5661893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xmlns="" id="{FAF70FBF-3E54-4728-A55E-B2C5C2B4CD7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xmlns="" id="{3AE6A3D6-8C88-40A4-90BD-CB535018597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xmlns="" id="{A181B03D-EA3C-4AE3-BD6E-2B0F0727DD4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300497-A6E2-4BFD-8C6B-B5E6044A904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7198428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xmlns="" id="{98B7998C-0F88-43F6-AEBA-B5F145E9EC1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xmlns="" id="{02DB1AC7-BF7A-4969-9D23-9A0168DA85D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xmlns="" id="{ECE629F0-FE02-4F38-B967-3FA11FDB0F4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A9DA39-1831-4E3E-A574-3CCA3D7CBED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4383927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12E8D106-11AE-43EB-9179-3289C27B552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D6575B4F-D277-48C2-BBDA-54FEC044BA8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E85905B7-7CEC-4EF7-BD27-032E2AB242D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3A21AB-FC69-402E-9C89-C4A6A9EAC15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025512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C2006-E4B1-409F-99AF-DD9E525016AF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8E494-DBFF-4F31-9404-2ED23F9473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F6DAEC6F-6E6F-4DE4-A532-B1EAC03507B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C8DB71A6-D583-4676-AA6C-96F93BDB300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EED5927C-6C66-4A6C-A590-E657250B579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137B2B-2900-4740-83CB-AF204D23595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410626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D6123311-2C66-486C-A59B-32374498DA6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0BE77D60-1957-4523-9179-C96335B3A1C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D5DD3572-35D9-4D02-ACBC-5478E6C7792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D56532-C791-455F-9E0D-A562E0EE15E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6313480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FB141E13-5EE3-4688-88AA-870102BE032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7969B83C-DED7-4AE0-B7D7-2A5871E5898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34235C88-0016-4811-ACB9-C873976128B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137E50-0A38-46EF-996E-8D87ABD5360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925570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C2006-E4B1-409F-99AF-DD9E525016AF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8E494-DBFF-4F31-9404-2ED23F9473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C2006-E4B1-409F-99AF-DD9E525016AF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8E494-DBFF-4F31-9404-2ED23F9473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C2006-E4B1-409F-99AF-DD9E525016AF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8E494-DBFF-4F31-9404-2ED23F9473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C2006-E4B1-409F-99AF-DD9E525016AF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8E494-DBFF-4F31-9404-2ED23F9473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C2006-E4B1-409F-99AF-DD9E525016AF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8E494-DBFF-4F31-9404-2ED23F9473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C2006-E4B1-409F-99AF-DD9E525016AF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8E494-DBFF-4F31-9404-2ED23F9473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C2006-E4B1-409F-99AF-DD9E525016AF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8E494-DBFF-4F31-9404-2ED23F9473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99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2C2006-E4B1-409F-99AF-DD9E525016AF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E8E494-DBFF-4F31-9404-2ED23F9473A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xmlns="" id="{269361F5-C4A1-436A-ADE8-79FF61DC7BF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xmlns="" id="{EAAB26ED-67BF-4681-B2B8-97B3CC2D128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xmlns="" id="{FB872535-681C-4EF1-B3FA-04C61041A568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xmlns="" id="{60A778E2-7F6B-4EF8-A9B7-268B816B63A2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xmlns="" id="{FF9E26A7-7B22-4D9F-8E89-99752378F49E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688BECBF-CE2F-4ADF-AB35-DE0B1A9DC3A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96835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/>
              <a:t>What is the topic of our lesson?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398703" y="3645024"/>
            <a:ext cx="1512168" cy="64807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/>
              <a:t>need</a:t>
            </a:r>
            <a:endParaRPr lang="ru-RU" sz="40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691680" y="2126374"/>
            <a:ext cx="1512168" cy="64807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/>
              <a:t>can</a:t>
            </a:r>
            <a:endParaRPr lang="ru-RU" sz="40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12304" y="4534272"/>
            <a:ext cx="1927448" cy="64807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/>
              <a:t>should</a:t>
            </a:r>
            <a:endParaRPr lang="ru-RU" sz="40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444208" y="4538108"/>
            <a:ext cx="1512168" cy="64807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/>
              <a:t>may</a:t>
            </a:r>
            <a:endParaRPr lang="ru-RU" sz="40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444208" y="1988840"/>
            <a:ext cx="1512168" cy="64807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/>
              <a:t>must</a:t>
            </a:r>
            <a:endParaRPr lang="ru-RU" sz="40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12304" y="271558"/>
            <a:ext cx="8336160" cy="122413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b="1" i="1" dirty="0"/>
              <a:t>Modal verbs</a:t>
            </a:r>
            <a:endParaRPr lang="ru-RU" sz="4800" b="1" i="1" dirty="0"/>
          </a:p>
        </p:txBody>
      </p:sp>
    </p:spTree>
    <p:extLst>
      <p:ext uri="{BB962C8B-B14F-4D97-AF65-F5344CB8AC3E}">
        <p14:creationId xmlns:p14="http://schemas.microsoft.com/office/powerpoint/2010/main" xmlns="" val="1618488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>
            <a:extLst>
              <a:ext uri="{FF2B5EF4-FFF2-40B4-BE49-F238E27FC236}">
                <a16:creationId xmlns:a16="http://schemas.microsoft.com/office/drawing/2014/main" xmlns="" id="{B7DA224D-6242-40BE-83D6-F56501D60B4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777875"/>
          </a:xfrm>
        </p:spPr>
        <p:txBody>
          <a:bodyPr/>
          <a:lstStyle/>
          <a:p>
            <a:pPr eaLnBrk="1" hangingPunct="1"/>
            <a:r>
              <a:rPr lang="en-US" altLang="ru-RU" b="1">
                <a:solidFill>
                  <a:srgbClr val="660033"/>
                </a:solidFill>
              </a:rPr>
              <a:t>Should</a:t>
            </a:r>
            <a:endParaRPr lang="ru-RU" altLang="ru-RU" b="1">
              <a:solidFill>
                <a:srgbClr val="660033"/>
              </a:solidFill>
            </a:endParaRPr>
          </a:p>
        </p:txBody>
      </p:sp>
      <p:sp>
        <p:nvSpPr>
          <p:cNvPr id="11267" name="Содержимое 2">
            <a:extLst>
              <a:ext uri="{FF2B5EF4-FFF2-40B4-BE49-F238E27FC236}">
                <a16:creationId xmlns:a16="http://schemas.microsoft.com/office/drawing/2014/main" xmlns="" id="{389FDF46-D100-484A-A732-715232330058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79388" y="836613"/>
            <a:ext cx="8507412" cy="5832475"/>
          </a:xfrm>
        </p:spPr>
        <p:txBody>
          <a:bodyPr/>
          <a:lstStyle/>
          <a:p>
            <a:pPr marL="0" indent="0" algn="ctr" eaLnBrk="1" hangingPunct="1">
              <a:buNone/>
            </a:pPr>
            <a:r>
              <a:rPr lang="ru-RU" altLang="ru-RU" b="1" dirty="0">
                <a:solidFill>
                  <a:srgbClr val="0070C0"/>
                </a:solidFill>
              </a:rPr>
              <a:t>Следует</a:t>
            </a:r>
          </a:p>
          <a:p>
            <a:pPr algn="just" eaLnBrk="1" hangingPunct="1"/>
            <a:r>
              <a:rPr lang="en-US" altLang="ru-RU" b="1" i="1" dirty="0"/>
              <a:t>You </a:t>
            </a:r>
            <a:r>
              <a:rPr lang="en-US" altLang="ru-RU" b="1" i="1" u="sng" dirty="0">
                <a:solidFill>
                  <a:srgbClr val="FF0000"/>
                </a:solidFill>
              </a:rPr>
              <a:t>should</a:t>
            </a:r>
            <a:r>
              <a:rPr lang="en-US" altLang="ru-RU" b="1" i="1" dirty="0"/>
              <a:t> work more seriously.</a:t>
            </a:r>
          </a:p>
          <a:p>
            <a:pPr algn="just" eaLnBrk="1" hangingPunct="1"/>
            <a:endParaRPr lang="ru-RU" altLang="ru-RU" b="1" i="1" dirty="0"/>
          </a:p>
          <a:p>
            <a:pPr algn="just" eaLnBrk="1" hangingPunct="1"/>
            <a:endParaRPr lang="en-US" altLang="ru-RU" b="1" i="1" dirty="0"/>
          </a:p>
          <a:p>
            <a:pPr marL="0" indent="0" algn="ctr" eaLnBrk="1" hangingPunct="1">
              <a:buNone/>
            </a:pPr>
            <a:r>
              <a:rPr lang="en-US" altLang="ru-RU" sz="4400" b="1" dirty="0">
                <a:solidFill>
                  <a:srgbClr val="660033"/>
                </a:solidFill>
              </a:rPr>
              <a:t>Should + have+V3</a:t>
            </a:r>
          </a:p>
          <a:p>
            <a:pPr algn="ctr" eaLnBrk="1" hangingPunct="1"/>
            <a:r>
              <a:rPr lang="en-US" altLang="ru-RU" b="1" i="1" dirty="0"/>
              <a:t>You </a:t>
            </a:r>
            <a:r>
              <a:rPr lang="en-US" altLang="ru-RU" b="1" i="1" u="sng" dirty="0">
                <a:solidFill>
                  <a:srgbClr val="FF0000"/>
                </a:solidFill>
              </a:rPr>
              <a:t>should have done </a:t>
            </a:r>
            <a:r>
              <a:rPr lang="en-US" altLang="ru-RU" b="1" i="1" dirty="0"/>
              <a:t>it. </a:t>
            </a:r>
            <a:r>
              <a:rPr lang="ru-RU" altLang="ru-RU" b="1" i="1" dirty="0"/>
              <a:t>(следовало сделать, а вы не сделали)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>
            <a:extLst>
              <a:ext uri="{FF2B5EF4-FFF2-40B4-BE49-F238E27FC236}">
                <a16:creationId xmlns:a16="http://schemas.microsoft.com/office/drawing/2014/main" xmlns="" id="{85F8CB25-695B-4489-B801-77E5654602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76250"/>
            <a:ext cx="9144000" cy="576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928670"/>
            <a:ext cx="5143536" cy="147732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Possible = </a:t>
            </a:r>
            <a:r>
              <a:rPr lang="ru-RU" dirty="0"/>
              <a:t>возможно</a:t>
            </a:r>
            <a:endParaRPr lang="en-US" dirty="0"/>
          </a:p>
          <a:p>
            <a:r>
              <a:rPr lang="en-US" dirty="0"/>
              <a:t>Necessary = </a:t>
            </a:r>
            <a:r>
              <a:rPr lang="ru-RU" dirty="0"/>
              <a:t>необходимо</a:t>
            </a:r>
            <a:endParaRPr lang="en-US" dirty="0"/>
          </a:p>
          <a:p>
            <a:r>
              <a:rPr lang="en-US" dirty="0"/>
              <a:t>Forbidden = </a:t>
            </a:r>
            <a:r>
              <a:rPr lang="ru-RU" dirty="0"/>
              <a:t>запрещено</a:t>
            </a:r>
            <a:endParaRPr lang="en-US" dirty="0"/>
          </a:p>
          <a:p>
            <a:r>
              <a:rPr lang="en-US" dirty="0"/>
              <a:t>Be obliged =  </a:t>
            </a:r>
            <a:r>
              <a:rPr lang="ru-RU" dirty="0"/>
              <a:t>быть обязанным</a:t>
            </a:r>
          </a:p>
          <a:p>
            <a:r>
              <a:rPr lang="en-US" dirty="0"/>
              <a:t>Rule = </a:t>
            </a:r>
            <a:r>
              <a:rPr lang="ru-RU" dirty="0"/>
              <a:t>правило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28596" y="2696407"/>
            <a:ext cx="63579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sz="2800" dirty="0"/>
              <a:t>You need to talk to the headmaster.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28596" y="3179955"/>
            <a:ext cx="76723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You mustn’t bring pets into the classroom.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28596" y="3620160"/>
            <a:ext cx="78878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You don’t have to finish the project by Wednesday.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28596" y="4048788"/>
            <a:ext cx="50720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You must always wear a uniform.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28596" y="4572008"/>
            <a:ext cx="73837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You should revise for a test over the weekend.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28596" y="5023262"/>
            <a:ext cx="78878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Everybody has to hand in their homework on time.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  <p:bldP spid="7" grpId="0" build="allAtOnce"/>
      <p:bldP spid="8" grpId="0" build="allAtOnce"/>
      <p:bldP spid="9" grpId="0" build="allAtOnce"/>
      <p:bldP spid="10" grpId="0" build="allAtOnce"/>
      <p:bldP spid="11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1472" y="1071546"/>
            <a:ext cx="707236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You don’t </a:t>
            </a:r>
            <a:r>
              <a:rPr lang="en-US" sz="2000" b="1" dirty="0">
                <a:solidFill>
                  <a:srgbClr val="FF0000"/>
                </a:solidFill>
              </a:rPr>
              <a:t>have to </a:t>
            </a:r>
            <a:r>
              <a:rPr lang="en-US" sz="2000" b="1" dirty="0"/>
              <a:t>pay to go to school. </a:t>
            </a:r>
          </a:p>
          <a:p>
            <a:r>
              <a:rPr lang="en-US" sz="2000" b="1" dirty="0"/>
              <a:t>You </a:t>
            </a:r>
            <a:r>
              <a:rPr lang="en-US" sz="2000" b="1" dirty="0">
                <a:solidFill>
                  <a:srgbClr val="FF0000"/>
                </a:solidFill>
              </a:rPr>
              <a:t>mustn’t</a:t>
            </a:r>
            <a:r>
              <a:rPr lang="en-US" sz="2000" b="1" dirty="0"/>
              <a:t> work until you have finished school.</a:t>
            </a:r>
          </a:p>
          <a:p>
            <a:r>
              <a:rPr lang="en-US" sz="2000" b="1" dirty="0"/>
              <a:t>You </a:t>
            </a:r>
            <a:r>
              <a:rPr lang="en-US" sz="2000" b="1" dirty="0">
                <a:solidFill>
                  <a:srgbClr val="FF0000"/>
                </a:solidFill>
              </a:rPr>
              <a:t>must</a:t>
            </a:r>
            <a:r>
              <a:rPr lang="en-US" sz="2000" b="1" dirty="0"/>
              <a:t> wear a uniform.</a:t>
            </a:r>
          </a:p>
          <a:p>
            <a:r>
              <a:rPr lang="en-US" sz="2000" b="1" dirty="0"/>
              <a:t>You </a:t>
            </a:r>
            <a:r>
              <a:rPr lang="en-US" sz="2000" b="1" dirty="0">
                <a:solidFill>
                  <a:srgbClr val="FF0000"/>
                </a:solidFill>
              </a:rPr>
              <a:t>can</a:t>
            </a:r>
            <a:r>
              <a:rPr lang="en-US" sz="2000" b="1" dirty="0"/>
              <a:t> choose any elective course.</a:t>
            </a:r>
          </a:p>
          <a:p>
            <a:r>
              <a:rPr lang="en-US" sz="2000" b="1" dirty="0"/>
              <a:t>You </a:t>
            </a:r>
            <a:r>
              <a:rPr lang="en-US" sz="2000" b="1" dirty="0">
                <a:solidFill>
                  <a:srgbClr val="FF0000"/>
                </a:solidFill>
              </a:rPr>
              <a:t>need</a:t>
            </a:r>
            <a:r>
              <a:rPr lang="en-US" sz="2000" b="1" dirty="0"/>
              <a:t> to work hard.</a:t>
            </a:r>
          </a:p>
          <a:p>
            <a:r>
              <a:rPr lang="en-US" sz="2000" b="1" dirty="0"/>
              <a:t>You </a:t>
            </a:r>
            <a:r>
              <a:rPr lang="en-US" sz="2000" b="1" dirty="0">
                <a:solidFill>
                  <a:srgbClr val="FF0000"/>
                </a:solidFill>
              </a:rPr>
              <a:t>may</a:t>
            </a:r>
            <a:r>
              <a:rPr lang="en-US" sz="2000" b="1" dirty="0"/>
              <a:t> take dance classes.</a:t>
            </a:r>
            <a:br>
              <a:rPr lang="en-US" sz="2000" b="1" dirty="0"/>
            </a:br>
            <a:r>
              <a:rPr lang="en-US" sz="2000" b="1" dirty="0"/>
              <a:t>You </a:t>
            </a:r>
            <a:r>
              <a:rPr lang="en-US" sz="2000" b="1" dirty="0">
                <a:solidFill>
                  <a:srgbClr val="FF0000"/>
                </a:solidFill>
              </a:rPr>
              <a:t>should</a:t>
            </a:r>
            <a:r>
              <a:rPr lang="en-US" sz="2000" b="1" dirty="0"/>
              <a:t> stay at home if you are ill.</a:t>
            </a:r>
            <a:endParaRPr lang="ru-RU" sz="2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57158" y="3571876"/>
            <a:ext cx="18573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Must</a:t>
            </a:r>
          </a:p>
          <a:p>
            <a:r>
              <a:rPr lang="en-US" sz="2400" b="1" dirty="0"/>
              <a:t>Can</a:t>
            </a:r>
          </a:p>
          <a:p>
            <a:r>
              <a:rPr lang="en-US" sz="2400" b="1" dirty="0"/>
              <a:t>May</a:t>
            </a:r>
          </a:p>
          <a:p>
            <a:r>
              <a:rPr lang="en-US" sz="2400" b="1" dirty="0"/>
              <a:t>Should</a:t>
            </a:r>
            <a:endParaRPr lang="ru-RU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000232" y="3500438"/>
            <a:ext cx="221457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r>
              <a:rPr lang="en-US" dirty="0"/>
              <a:t>+ </a:t>
            </a:r>
            <a:r>
              <a:rPr lang="en-US" sz="2400" dirty="0"/>
              <a:t>to infinitive</a:t>
            </a:r>
          </a:p>
          <a:p>
            <a:endParaRPr lang="ru-RU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16200000" flipH="1">
            <a:off x="2107389" y="4036223"/>
            <a:ext cx="571504" cy="500066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860032" y="3891386"/>
            <a:ext cx="182175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Need</a:t>
            </a:r>
          </a:p>
          <a:p>
            <a:r>
              <a:rPr lang="en-US" sz="2400" b="1" dirty="0"/>
              <a:t>Have/has</a:t>
            </a:r>
          </a:p>
          <a:p>
            <a:r>
              <a:rPr lang="en-US" sz="2400" b="1" dirty="0"/>
              <a:t>Ought</a:t>
            </a:r>
          </a:p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715140" y="3857628"/>
            <a:ext cx="18573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dirty="0"/>
              <a:t>+ </a:t>
            </a:r>
            <a:r>
              <a:rPr lang="en-US" sz="2400" dirty="0">
                <a:solidFill>
                  <a:srgbClr val="FF0000"/>
                </a:solidFill>
              </a:rPr>
              <a:t>to</a:t>
            </a:r>
            <a:r>
              <a:rPr lang="en-US" sz="2400" dirty="0"/>
              <a:t> infinitive</a:t>
            </a:r>
          </a:p>
          <a:p>
            <a:endParaRPr lang="ru-RU" dirty="0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rot="5400000">
            <a:off x="2133584" y="4010028"/>
            <a:ext cx="509590" cy="490542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143240" y="357166"/>
            <a:ext cx="3000396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/>
              <a:t>Modal verbs (Modals)</a:t>
            </a:r>
            <a:endParaRPr lang="ru-RU" b="1" dirty="0"/>
          </a:p>
        </p:txBody>
      </p:sp>
      <p:pic>
        <p:nvPicPr>
          <p:cNvPr id="4098" name="Picture 2" descr="http://wiki.iteach.ru/images/0/01/Modal-verbsb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8" y="714356"/>
            <a:ext cx="2381250" cy="27432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  <p:bldP spid="6" grpId="0" build="allAtOnce"/>
      <p:bldP spid="10" grpId="0" build="allAtOnce"/>
      <p:bldP spid="11" grpId="0" build="allAtOnce"/>
      <p:bldP spid="14" grpId="0" build="allAtOnce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xmlns="" id="{C246689C-F883-4A42-88F8-851BC74B69E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117498"/>
            <a:ext cx="8229600" cy="1066800"/>
          </a:xfrm>
        </p:spPr>
        <p:txBody>
          <a:bodyPr/>
          <a:lstStyle/>
          <a:p>
            <a:pPr eaLnBrk="1" hangingPunct="1">
              <a:defRPr/>
            </a:pPr>
            <a:r>
              <a:rPr lang="en-US" sz="5400" b="1" u="sng" dirty="0">
                <a:solidFill>
                  <a:srgbClr val="6600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Must</a:t>
            </a:r>
            <a:endParaRPr lang="ru-RU" sz="5400" b="1" u="sng" dirty="0">
              <a:solidFill>
                <a:srgbClr val="660033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xmlns="" id="{A9D62866-1ED6-49A1-80D7-B99890D0CE5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196975"/>
            <a:ext cx="8229600" cy="4929188"/>
          </a:xfrm>
        </p:spPr>
        <p:txBody>
          <a:bodyPr/>
          <a:lstStyle/>
          <a:p>
            <a:pPr marL="514350" indent="-514350" algn="just" eaLnBrk="1" hangingPunct="1">
              <a:lnSpc>
                <a:spcPct val="150000"/>
              </a:lnSpc>
              <a:buFontTx/>
              <a:buAutoNum type="arabicPeriod"/>
            </a:pPr>
            <a:r>
              <a:rPr lang="ru-RU" altLang="ru-RU" sz="2800" dirty="0"/>
              <a:t>Глагол </a:t>
            </a:r>
            <a:r>
              <a:rPr lang="ru-RU" altLang="ru-RU" sz="2800" b="1" dirty="0" err="1"/>
              <a:t>must</a:t>
            </a:r>
            <a:r>
              <a:rPr lang="ru-RU" altLang="ru-RU" sz="2800" dirty="0"/>
              <a:t> переводится как "должен". Это самый "сильный" глагол долженствования. </a:t>
            </a:r>
            <a:r>
              <a:rPr lang="ru-RU" altLang="ru-RU" sz="2800" b="1" dirty="0" err="1">
                <a:solidFill>
                  <a:srgbClr val="0070C0"/>
                </a:solidFill>
              </a:rPr>
              <a:t>Must</a:t>
            </a:r>
            <a:r>
              <a:rPr lang="ru-RU" altLang="ru-RU" sz="2800" dirty="0">
                <a:solidFill>
                  <a:srgbClr val="0070C0"/>
                </a:solidFill>
              </a:rPr>
              <a:t> - это приказ</a:t>
            </a:r>
            <a:r>
              <a:rPr lang="ru-RU" altLang="ru-RU" sz="2800" dirty="0"/>
              <a:t>.</a:t>
            </a:r>
          </a:p>
          <a:p>
            <a:pPr marL="0" indent="0" algn="just" eaLnBrk="1" hangingPunct="1">
              <a:lnSpc>
                <a:spcPct val="150000"/>
              </a:lnSpc>
              <a:buNone/>
            </a:pPr>
            <a:endParaRPr lang="ru-RU" altLang="ru-RU" sz="2800" dirty="0"/>
          </a:p>
          <a:p>
            <a:pPr algn="just" eaLnBrk="1" hangingPunct="1">
              <a:lnSpc>
                <a:spcPct val="150000"/>
              </a:lnSpc>
            </a:pPr>
            <a:r>
              <a:rPr lang="ru-RU" altLang="ru-RU" sz="2800" i="1" dirty="0" err="1"/>
              <a:t>You</a:t>
            </a:r>
            <a:r>
              <a:rPr lang="ru-RU" altLang="ru-RU" sz="2800" i="1" dirty="0"/>
              <a:t> </a:t>
            </a:r>
            <a:r>
              <a:rPr lang="ru-RU" altLang="ru-RU" sz="2800" i="1" u="sng" dirty="0" err="1">
                <a:solidFill>
                  <a:srgbClr val="FF0000"/>
                </a:solidFill>
              </a:rPr>
              <a:t>must</a:t>
            </a:r>
            <a:r>
              <a:rPr lang="ru-RU" altLang="ru-RU" sz="2800" i="1" dirty="0"/>
              <a:t> </a:t>
            </a:r>
            <a:r>
              <a:rPr lang="ru-RU" altLang="ru-RU" sz="2800" i="1" dirty="0" err="1"/>
              <a:t>rewrite</a:t>
            </a:r>
            <a:r>
              <a:rPr lang="ru-RU" altLang="ru-RU" sz="2800" i="1" dirty="0"/>
              <a:t> </a:t>
            </a:r>
            <a:r>
              <a:rPr lang="ru-RU" altLang="ru-RU" sz="2800" i="1" dirty="0" err="1"/>
              <a:t>the</a:t>
            </a:r>
            <a:r>
              <a:rPr lang="ru-RU" altLang="ru-RU" sz="2800" i="1" dirty="0"/>
              <a:t> </a:t>
            </a:r>
            <a:r>
              <a:rPr lang="ru-RU" altLang="ru-RU" sz="2800" i="1" dirty="0" err="1"/>
              <a:t>test</a:t>
            </a:r>
            <a:r>
              <a:rPr lang="ru-RU" altLang="ru-RU" sz="2800" i="1" dirty="0"/>
              <a:t> </a:t>
            </a:r>
            <a:r>
              <a:rPr lang="ru-RU" altLang="ru-RU" sz="2800" i="1" dirty="0" err="1"/>
              <a:t>as</a:t>
            </a:r>
            <a:r>
              <a:rPr lang="ru-RU" altLang="ru-RU" sz="2800" i="1" dirty="0"/>
              <a:t> </a:t>
            </a:r>
            <a:r>
              <a:rPr lang="ru-RU" altLang="ru-RU" sz="2800" i="1" dirty="0" err="1"/>
              <a:t>soon</a:t>
            </a:r>
            <a:r>
              <a:rPr lang="ru-RU" altLang="ru-RU" sz="2800" i="1" dirty="0"/>
              <a:t> </a:t>
            </a:r>
            <a:r>
              <a:rPr lang="ru-RU" altLang="ru-RU" sz="2800" i="1" dirty="0" err="1"/>
              <a:t>as</a:t>
            </a:r>
            <a:r>
              <a:rPr lang="ru-RU" altLang="ru-RU" sz="2800" i="1" dirty="0"/>
              <a:t> </a:t>
            </a:r>
            <a:r>
              <a:rPr lang="ru-RU" altLang="ru-RU" sz="2800" i="1" dirty="0" err="1"/>
              <a:t>possible</a:t>
            </a:r>
            <a:r>
              <a:rPr lang="ru-RU" altLang="ru-RU" sz="2800" i="1" dirty="0"/>
              <a:t>. (Учитель говорит ученику).</a:t>
            </a:r>
            <a:r>
              <a:rPr lang="ru-RU" altLang="ru-RU" sz="2800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>
            <a:extLst>
              <a:ext uri="{FF2B5EF4-FFF2-40B4-BE49-F238E27FC236}">
                <a16:creationId xmlns:a16="http://schemas.microsoft.com/office/drawing/2014/main" xmlns="" id="{DBAE8640-B95B-4251-B8A8-829E8A7416D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333375"/>
            <a:ext cx="8229600" cy="5792788"/>
          </a:xfrm>
          <a:noFill/>
        </p:spPr>
        <p:txBody>
          <a:bodyPr/>
          <a:lstStyle/>
          <a:p>
            <a:pPr algn="just" eaLnBrk="1" hangingPunct="1"/>
            <a:r>
              <a:rPr lang="ru-RU" altLang="ru-RU" b="1" dirty="0"/>
              <a:t>После </a:t>
            </a:r>
            <a:r>
              <a:rPr lang="ru-RU" altLang="ru-RU" b="1" dirty="0" err="1"/>
              <a:t>must</a:t>
            </a:r>
            <a:r>
              <a:rPr lang="ru-RU" altLang="ru-RU" dirty="0"/>
              <a:t> смысловой глагол употребляется в форме инфинитива </a:t>
            </a:r>
            <a:r>
              <a:rPr lang="ru-RU" altLang="ru-RU" b="1" dirty="0"/>
              <a:t>без частицы </a:t>
            </a:r>
            <a:r>
              <a:rPr lang="ru-RU" altLang="ru-RU" b="1" dirty="0" err="1"/>
              <a:t>to</a:t>
            </a:r>
            <a:r>
              <a:rPr lang="ru-RU" altLang="ru-RU" dirty="0"/>
              <a:t>. </a:t>
            </a:r>
          </a:p>
          <a:p>
            <a:pPr algn="just" eaLnBrk="1" hangingPunct="1"/>
            <a:r>
              <a:rPr lang="en-US" altLang="ru-RU" i="1" dirty="0"/>
              <a:t>You </a:t>
            </a:r>
            <a:r>
              <a:rPr lang="en-US" altLang="ru-RU" i="1" u="sng" dirty="0">
                <a:solidFill>
                  <a:srgbClr val="FF0000"/>
                </a:solidFill>
              </a:rPr>
              <a:t>must</a:t>
            </a:r>
            <a:r>
              <a:rPr lang="en-US" altLang="ru-RU" i="1" dirty="0">
                <a:solidFill>
                  <a:srgbClr val="FF0000"/>
                </a:solidFill>
              </a:rPr>
              <a:t> </a:t>
            </a:r>
            <a:r>
              <a:rPr lang="en-US" altLang="ru-RU" i="1" dirty="0"/>
              <a:t>do it immediately.</a:t>
            </a:r>
            <a:r>
              <a:rPr lang="en-US" altLang="ru-RU" dirty="0"/>
              <a:t> </a:t>
            </a:r>
          </a:p>
          <a:p>
            <a:pPr algn="just" eaLnBrk="1" hangingPunct="1">
              <a:buFontTx/>
              <a:buNone/>
            </a:pPr>
            <a:endParaRPr lang="en-US" altLang="ru-RU" dirty="0"/>
          </a:p>
          <a:p>
            <a:pPr algn="just" eaLnBrk="1" hangingPunct="1"/>
            <a:r>
              <a:rPr lang="en-US" altLang="ru-RU" b="1" dirty="0">
                <a:solidFill>
                  <a:srgbClr val="0070C0"/>
                </a:solidFill>
              </a:rPr>
              <a:t>Mustn’t</a:t>
            </a:r>
            <a:r>
              <a:rPr lang="en-US" altLang="ru-RU" dirty="0"/>
              <a:t> </a:t>
            </a:r>
            <a:r>
              <a:rPr lang="ru-RU" altLang="ru-RU" dirty="0"/>
              <a:t>употребляется, когда </a:t>
            </a:r>
            <a:r>
              <a:rPr lang="ru-RU" altLang="ru-RU" dirty="0">
                <a:solidFill>
                  <a:srgbClr val="0070C0"/>
                </a:solidFill>
              </a:rPr>
              <a:t>запрещено что-либо делать </a:t>
            </a:r>
            <a:r>
              <a:rPr lang="ru-RU" altLang="ru-RU" dirty="0"/>
              <a:t>(правилом, законом).</a:t>
            </a:r>
          </a:p>
          <a:p>
            <a:pPr algn="just" eaLnBrk="1" hangingPunct="1"/>
            <a:r>
              <a:rPr lang="en-US" altLang="ru-RU" i="1" dirty="0"/>
              <a:t>You </a:t>
            </a:r>
            <a:r>
              <a:rPr lang="en-US" altLang="ru-RU" i="1" u="sng" dirty="0">
                <a:solidFill>
                  <a:srgbClr val="FF0000"/>
                </a:solidFill>
              </a:rPr>
              <a:t>mustn’t</a:t>
            </a:r>
            <a:r>
              <a:rPr lang="en-US" altLang="ru-RU" i="1" dirty="0"/>
              <a:t> talk loudly in the library.</a:t>
            </a:r>
            <a:endParaRPr lang="ru-RU" alt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xmlns="" id="{2981AB0E-4DB9-483E-B49E-ABFD26F1F7E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1975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b="1" u="sng">
                <a:solidFill>
                  <a:srgbClr val="6600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Have to</a:t>
            </a:r>
            <a:endParaRPr lang="ru-RU" sz="4000" b="1" u="sng">
              <a:solidFill>
                <a:srgbClr val="660033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xmlns="" id="{655D2F07-D7BF-46F1-A474-A26CC372524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dirty="0"/>
              <a:t>1. Выражает </a:t>
            </a:r>
            <a:r>
              <a:rPr lang="ru-RU" altLang="ru-RU" dirty="0">
                <a:solidFill>
                  <a:srgbClr val="0070C0"/>
                </a:solidFill>
              </a:rPr>
              <a:t>обусловленную обстоятельствами необходимость (вынужден).</a:t>
            </a:r>
          </a:p>
          <a:p>
            <a:pPr eaLnBrk="1" hangingPunct="1"/>
            <a:r>
              <a:rPr lang="en-US" altLang="ru-RU" i="1" dirty="0"/>
              <a:t>The vet says we </a:t>
            </a:r>
            <a:r>
              <a:rPr lang="en-US" altLang="ru-RU" i="1" u="sng" dirty="0">
                <a:solidFill>
                  <a:srgbClr val="FF0000"/>
                </a:solidFill>
              </a:rPr>
              <a:t>have to </a:t>
            </a:r>
            <a:r>
              <a:rPr lang="en-US" altLang="ru-RU" i="1" dirty="0"/>
              <a:t>give some medicine to our dog. </a:t>
            </a:r>
          </a:p>
          <a:p>
            <a:pPr eaLnBrk="1" hangingPunct="1"/>
            <a:r>
              <a:rPr lang="en-US" altLang="ru-RU" i="1" dirty="0"/>
              <a:t>She </a:t>
            </a:r>
            <a:r>
              <a:rPr lang="en-US" altLang="ru-RU" i="1" u="sng" dirty="0">
                <a:solidFill>
                  <a:srgbClr val="FF0000"/>
                </a:solidFill>
              </a:rPr>
              <a:t>has to</a:t>
            </a:r>
            <a:r>
              <a:rPr lang="en-US" altLang="ru-RU" i="1" dirty="0">
                <a:solidFill>
                  <a:srgbClr val="FF0000"/>
                </a:solidFill>
              </a:rPr>
              <a:t> </a:t>
            </a:r>
            <a:r>
              <a:rPr lang="en-US" altLang="ru-RU" i="1" dirty="0"/>
              <a:t>wake up at 6 a.m. tomorrow.</a:t>
            </a:r>
          </a:p>
          <a:p>
            <a:pPr eaLnBrk="1" hangingPunct="1"/>
            <a:endParaRPr lang="en-US" altLang="ru-RU" i="1" dirty="0"/>
          </a:p>
          <a:p>
            <a:pPr eaLnBrk="1" hangingPunct="1">
              <a:buFontTx/>
              <a:buNone/>
            </a:pPr>
            <a:r>
              <a:rPr lang="en-US" altLang="ru-RU" b="1" i="1" dirty="0"/>
              <a:t>2. </a:t>
            </a:r>
            <a:r>
              <a:rPr lang="en-US" altLang="ru-RU" b="1" dirty="0">
                <a:solidFill>
                  <a:srgbClr val="0070C0"/>
                </a:solidFill>
              </a:rPr>
              <a:t>Had to</a:t>
            </a:r>
            <a:r>
              <a:rPr lang="en-US" altLang="ru-RU" dirty="0">
                <a:solidFill>
                  <a:srgbClr val="0070C0"/>
                </a:solidFill>
              </a:rPr>
              <a:t> </a:t>
            </a:r>
            <a:r>
              <a:rPr lang="en-US" altLang="ru-RU" dirty="0"/>
              <a:t>– </a:t>
            </a:r>
            <a:r>
              <a:rPr lang="ru-RU" altLang="ru-RU" dirty="0"/>
              <a:t>форма прошедшего времени для </a:t>
            </a:r>
            <a:r>
              <a:rPr lang="en-US" altLang="ru-RU" b="1" dirty="0"/>
              <a:t>must</a:t>
            </a:r>
            <a:r>
              <a:rPr lang="en-US" altLang="ru-RU" dirty="0"/>
              <a:t> </a:t>
            </a:r>
            <a:r>
              <a:rPr lang="ru-RU" altLang="ru-RU" dirty="0"/>
              <a:t>и </a:t>
            </a:r>
            <a:r>
              <a:rPr lang="en-US" altLang="ru-RU" b="1" dirty="0"/>
              <a:t>have to.</a:t>
            </a:r>
          </a:p>
          <a:p>
            <a:pPr eaLnBrk="1" hangingPunct="1">
              <a:buFontTx/>
              <a:buNone/>
            </a:pPr>
            <a:r>
              <a:rPr lang="en-US" altLang="ru-RU" i="1" dirty="0"/>
              <a:t>You </a:t>
            </a:r>
            <a:r>
              <a:rPr lang="en-US" altLang="ru-RU" i="1" u="sng" dirty="0">
                <a:solidFill>
                  <a:srgbClr val="FF0000"/>
                </a:solidFill>
              </a:rPr>
              <a:t>had to</a:t>
            </a:r>
            <a:r>
              <a:rPr lang="en-US" altLang="ru-RU" i="1" dirty="0">
                <a:solidFill>
                  <a:srgbClr val="FF0000"/>
                </a:solidFill>
              </a:rPr>
              <a:t> </a:t>
            </a:r>
            <a:r>
              <a:rPr lang="en-US" altLang="ru-RU" i="1" dirty="0"/>
              <a:t>do it yesterday.</a:t>
            </a:r>
          </a:p>
          <a:p>
            <a:pPr eaLnBrk="1" hangingPunct="1">
              <a:buFontTx/>
              <a:buNone/>
            </a:pPr>
            <a:endParaRPr lang="ru-RU" alt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>
            <a:extLst>
              <a:ext uri="{FF2B5EF4-FFF2-40B4-BE49-F238E27FC236}">
                <a16:creationId xmlns:a16="http://schemas.microsoft.com/office/drawing/2014/main" xmlns="" id="{136C9BCF-42D7-4885-80F2-5905470CDB3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260350"/>
            <a:ext cx="8229600" cy="6337300"/>
          </a:xfrm>
        </p:spPr>
        <p:txBody>
          <a:bodyPr/>
          <a:lstStyle/>
          <a:p>
            <a:pPr eaLnBrk="1" hangingPunct="1"/>
            <a:r>
              <a:rPr lang="en-US" altLang="ru-RU" dirty="0"/>
              <a:t>3. </a:t>
            </a:r>
            <a:r>
              <a:rPr lang="en-US" altLang="ru-RU" b="1" dirty="0">
                <a:solidFill>
                  <a:srgbClr val="0070C0"/>
                </a:solidFill>
              </a:rPr>
              <a:t>don’t have to/ doesn’t have to</a:t>
            </a:r>
            <a:r>
              <a:rPr lang="en-US" altLang="ru-RU" dirty="0">
                <a:solidFill>
                  <a:srgbClr val="0070C0"/>
                </a:solidFill>
              </a:rPr>
              <a:t> </a:t>
            </a:r>
            <a:r>
              <a:rPr lang="ru-RU" altLang="ru-RU" dirty="0"/>
              <a:t>употребляется, когда </a:t>
            </a:r>
            <a:r>
              <a:rPr lang="ru-RU" altLang="ru-RU" dirty="0">
                <a:solidFill>
                  <a:srgbClr val="0070C0"/>
                </a:solidFill>
              </a:rPr>
              <a:t>нет необходимости делать что-либо</a:t>
            </a:r>
            <a:r>
              <a:rPr lang="ru-RU" altLang="ru-RU" dirty="0"/>
              <a:t>.</a:t>
            </a:r>
          </a:p>
          <a:p>
            <a:pPr eaLnBrk="1" hangingPunct="1"/>
            <a:r>
              <a:rPr lang="en-US" altLang="ru-RU" dirty="0"/>
              <a:t> </a:t>
            </a:r>
            <a:r>
              <a:rPr lang="en-US" altLang="ru-RU" i="1" dirty="0"/>
              <a:t>You </a:t>
            </a:r>
            <a:r>
              <a:rPr lang="en-US" altLang="ru-RU" i="1" u="sng" dirty="0">
                <a:solidFill>
                  <a:srgbClr val="FF0000"/>
                </a:solidFill>
              </a:rPr>
              <a:t>don’t have to </a:t>
            </a:r>
            <a:r>
              <a:rPr lang="en-US" altLang="ru-RU" i="1" dirty="0"/>
              <a:t>buy extra bread. </a:t>
            </a:r>
            <a:endParaRPr lang="ru-RU" altLang="ru-RU" i="1" dirty="0"/>
          </a:p>
          <a:p>
            <a:pPr eaLnBrk="1" hangingPunct="1"/>
            <a:r>
              <a:rPr lang="en-US" altLang="ru-RU" i="1" dirty="0"/>
              <a:t>He </a:t>
            </a:r>
            <a:r>
              <a:rPr lang="en-US" altLang="ru-RU" i="1" u="sng" dirty="0">
                <a:solidFill>
                  <a:srgbClr val="FF0000"/>
                </a:solidFill>
              </a:rPr>
              <a:t>doesn’t have to </a:t>
            </a:r>
            <a:r>
              <a:rPr lang="en-US" altLang="ru-RU" i="1" dirty="0"/>
              <a:t>wake up early.</a:t>
            </a:r>
            <a:endParaRPr lang="ru-RU" altLang="ru-RU" i="1" dirty="0"/>
          </a:p>
          <a:p>
            <a:pPr marL="0" indent="0" eaLnBrk="1" hangingPunct="1">
              <a:buNone/>
            </a:pPr>
            <a:endParaRPr lang="en-US" altLang="ru-RU" i="1" dirty="0"/>
          </a:p>
          <a:p>
            <a:pPr eaLnBrk="1" hangingPunct="1"/>
            <a:r>
              <a:rPr lang="en-US" altLang="ru-RU" dirty="0"/>
              <a:t>4.</a:t>
            </a:r>
            <a:r>
              <a:rPr lang="en-US" altLang="ru-RU" i="1" dirty="0"/>
              <a:t> </a:t>
            </a:r>
            <a:r>
              <a:rPr lang="en-US" altLang="ru-RU" b="1" dirty="0">
                <a:solidFill>
                  <a:srgbClr val="0070C0"/>
                </a:solidFill>
              </a:rPr>
              <a:t>didn’t have to</a:t>
            </a:r>
            <a:r>
              <a:rPr lang="en-US" altLang="ru-RU" dirty="0">
                <a:solidFill>
                  <a:srgbClr val="0070C0"/>
                </a:solidFill>
              </a:rPr>
              <a:t> </a:t>
            </a:r>
            <a:r>
              <a:rPr lang="ru-RU" altLang="ru-RU" dirty="0"/>
              <a:t>– прошедшая форма для </a:t>
            </a:r>
            <a:r>
              <a:rPr lang="en-US" altLang="ru-RU" b="1" dirty="0">
                <a:solidFill>
                  <a:srgbClr val="0070C0"/>
                </a:solidFill>
              </a:rPr>
              <a:t>don’t have to/ doesn’t have to</a:t>
            </a:r>
            <a:r>
              <a:rPr lang="en-US" altLang="ru-RU" dirty="0">
                <a:solidFill>
                  <a:srgbClr val="0070C0"/>
                </a:solidFill>
              </a:rPr>
              <a:t> </a:t>
            </a:r>
            <a:endParaRPr lang="ru-RU" altLang="ru-RU" dirty="0">
              <a:solidFill>
                <a:srgbClr val="0070C0"/>
              </a:solidFill>
            </a:endParaRPr>
          </a:p>
          <a:p>
            <a:pPr eaLnBrk="1" hangingPunct="1"/>
            <a:r>
              <a:rPr lang="en-US" altLang="ru-RU" i="1" dirty="0"/>
              <a:t>They </a:t>
            </a:r>
            <a:r>
              <a:rPr lang="en-US" altLang="ru-RU" i="1" u="sng" dirty="0">
                <a:solidFill>
                  <a:srgbClr val="FF0000"/>
                </a:solidFill>
              </a:rPr>
              <a:t>didn’t have to </a:t>
            </a:r>
            <a:r>
              <a:rPr lang="en-US" altLang="ru-RU" i="1" dirty="0"/>
              <a:t>go shopping yesterday.</a:t>
            </a:r>
            <a:endParaRPr lang="ru-RU" alt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xmlns="" id="{40CEBFC6-D195-40B8-ADD7-C7534E12241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425575"/>
          </a:xfrm>
        </p:spPr>
        <p:txBody>
          <a:bodyPr/>
          <a:lstStyle/>
          <a:p>
            <a:pPr eaLnBrk="1" hangingPunct="1">
              <a:defRPr/>
            </a:pPr>
            <a:r>
              <a:rPr lang="en-US" u="sng" dirty="0">
                <a:solidFill>
                  <a:srgbClr val="6600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Can</a:t>
            </a:r>
            <a:br>
              <a:rPr lang="en-US" u="sng" dirty="0">
                <a:solidFill>
                  <a:srgbClr val="6600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3600" dirty="0">
                <a:solidFill>
                  <a:srgbClr val="0070C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возможность что-нибудь сделать</a:t>
            </a:r>
            <a:br>
              <a:rPr lang="ru-RU" sz="3600" dirty="0">
                <a:solidFill>
                  <a:srgbClr val="0070C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sz="3600" dirty="0">
                <a:solidFill>
                  <a:srgbClr val="0070C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(могу, умею)</a:t>
            </a:r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xmlns="" id="{9C4A8098-6CEC-4538-9278-A191A5599EB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989138"/>
            <a:ext cx="8229600" cy="4137025"/>
          </a:xfrm>
        </p:spPr>
        <p:txBody>
          <a:bodyPr/>
          <a:lstStyle/>
          <a:p>
            <a:pPr eaLnBrk="1" hangingPunct="1"/>
            <a:r>
              <a:rPr lang="en-US" altLang="ru-RU" dirty="0"/>
              <a:t>I </a:t>
            </a:r>
            <a:r>
              <a:rPr lang="en-US" altLang="ru-RU" i="1" u="sng" dirty="0">
                <a:solidFill>
                  <a:srgbClr val="FF0000"/>
                </a:solidFill>
              </a:rPr>
              <a:t>can</a:t>
            </a:r>
            <a:r>
              <a:rPr lang="en-US" altLang="ru-RU" dirty="0"/>
              <a:t> play the piano.</a:t>
            </a:r>
          </a:p>
          <a:p>
            <a:pPr eaLnBrk="1" hangingPunct="1"/>
            <a:r>
              <a:rPr lang="en-US" altLang="ru-RU" dirty="0"/>
              <a:t>He </a:t>
            </a:r>
            <a:r>
              <a:rPr lang="en-US" altLang="ru-RU" i="1" u="sng" dirty="0">
                <a:solidFill>
                  <a:srgbClr val="FF0000"/>
                </a:solidFill>
              </a:rPr>
              <a:t>can</a:t>
            </a:r>
            <a:r>
              <a:rPr lang="en-US" altLang="ru-RU" dirty="0"/>
              <a:t> answer the question.</a:t>
            </a:r>
          </a:p>
          <a:p>
            <a:pPr eaLnBrk="1" hangingPunct="1"/>
            <a:r>
              <a:rPr lang="en-US" altLang="ru-RU" dirty="0"/>
              <a:t>I </a:t>
            </a:r>
            <a:r>
              <a:rPr lang="en-US" altLang="ru-RU" i="1" u="sng" dirty="0">
                <a:solidFill>
                  <a:srgbClr val="FF0000"/>
                </a:solidFill>
              </a:rPr>
              <a:t>cannot</a:t>
            </a:r>
            <a:r>
              <a:rPr lang="en-US" altLang="ru-RU" dirty="0"/>
              <a:t> swim. (</a:t>
            </a:r>
            <a:r>
              <a:rPr lang="ru-RU" altLang="ru-RU" dirty="0"/>
              <a:t>я не умею плавать)</a:t>
            </a:r>
          </a:p>
          <a:p>
            <a:pPr eaLnBrk="1" hangingPunct="1"/>
            <a:r>
              <a:rPr lang="en-US" altLang="ru-RU" dirty="0"/>
              <a:t>He </a:t>
            </a:r>
            <a:r>
              <a:rPr lang="en-US" altLang="ru-RU" i="1" u="sng" dirty="0">
                <a:solidFill>
                  <a:srgbClr val="FF0000"/>
                </a:solidFill>
              </a:rPr>
              <a:t>cannot</a:t>
            </a:r>
            <a:r>
              <a:rPr lang="en-US" altLang="ru-RU" dirty="0"/>
              <a:t> understand.</a:t>
            </a:r>
          </a:p>
          <a:p>
            <a:pPr eaLnBrk="1" hangingPunct="1"/>
            <a:r>
              <a:rPr lang="en-US" altLang="ru-RU" i="1" u="sng" dirty="0">
                <a:solidFill>
                  <a:srgbClr val="FF0000"/>
                </a:solidFill>
              </a:rPr>
              <a:t>Can</a:t>
            </a:r>
            <a:r>
              <a:rPr lang="en-US" altLang="ru-RU" dirty="0"/>
              <a:t> you sing?</a:t>
            </a:r>
          </a:p>
          <a:p>
            <a:pPr eaLnBrk="1" hangingPunct="1"/>
            <a:r>
              <a:rPr lang="en-US" altLang="ru-RU" i="1" u="sng" dirty="0">
                <a:solidFill>
                  <a:srgbClr val="FF0000"/>
                </a:solidFill>
              </a:rPr>
              <a:t>Can</a:t>
            </a:r>
            <a:r>
              <a:rPr lang="en-US" altLang="ru-RU" dirty="0">
                <a:solidFill>
                  <a:srgbClr val="FF0000"/>
                </a:solidFill>
              </a:rPr>
              <a:t> </a:t>
            </a:r>
            <a:r>
              <a:rPr lang="en-US" altLang="ru-RU" dirty="0"/>
              <a:t>you help me?</a:t>
            </a:r>
          </a:p>
          <a:p>
            <a:pPr eaLnBrk="1" hangingPunct="1">
              <a:buFontTx/>
              <a:buNone/>
            </a:pPr>
            <a:endParaRPr lang="ru-RU" alt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Содержимое 2">
            <a:extLst>
              <a:ext uri="{FF2B5EF4-FFF2-40B4-BE49-F238E27FC236}">
                <a16:creationId xmlns:a16="http://schemas.microsoft.com/office/drawing/2014/main" xmlns="" id="{9818E331-A465-484A-B478-2C47D505347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79388" y="260350"/>
            <a:ext cx="8507412" cy="6337300"/>
          </a:xfrm>
        </p:spPr>
        <p:txBody>
          <a:bodyPr/>
          <a:lstStyle/>
          <a:p>
            <a:pPr eaLnBrk="1" hangingPunct="1"/>
            <a:r>
              <a:rPr lang="en-US" altLang="ru-RU" sz="4800" b="1" dirty="0">
                <a:solidFill>
                  <a:srgbClr val="660033"/>
                </a:solidFill>
              </a:rPr>
              <a:t>Could – </a:t>
            </a:r>
            <a:r>
              <a:rPr lang="ru-RU" altLang="ru-RU" sz="4800" dirty="0"/>
              <a:t>прошедшая форма от </a:t>
            </a:r>
            <a:r>
              <a:rPr lang="en-US" altLang="ru-RU" sz="4800" b="1" dirty="0">
                <a:solidFill>
                  <a:srgbClr val="660033"/>
                </a:solidFill>
              </a:rPr>
              <a:t>can</a:t>
            </a:r>
          </a:p>
          <a:p>
            <a:pPr eaLnBrk="1" hangingPunct="1"/>
            <a:endParaRPr lang="en-US" altLang="ru-RU" sz="4800" b="1" dirty="0">
              <a:solidFill>
                <a:srgbClr val="660033"/>
              </a:solidFill>
            </a:endParaRPr>
          </a:p>
          <a:p>
            <a:pPr eaLnBrk="1" hangingPunct="1"/>
            <a:r>
              <a:rPr lang="en-US" altLang="ru-RU" sz="4800" b="1" dirty="0"/>
              <a:t>I </a:t>
            </a:r>
            <a:r>
              <a:rPr lang="en-US" altLang="ru-RU" sz="4800" b="1" dirty="0">
                <a:solidFill>
                  <a:srgbClr val="FF0000"/>
                </a:solidFill>
              </a:rPr>
              <a:t>could</a:t>
            </a:r>
            <a:r>
              <a:rPr lang="en-US" altLang="ru-RU" sz="4800" b="1" dirty="0"/>
              <a:t> not ski when I was little.</a:t>
            </a:r>
          </a:p>
          <a:p>
            <a:pPr eaLnBrk="1" hangingPunct="1"/>
            <a:r>
              <a:rPr lang="en-US" altLang="ru-RU" sz="4800" b="1" dirty="0"/>
              <a:t>She </a:t>
            </a:r>
            <a:r>
              <a:rPr lang="en-US" altLang="ru-RU" sz="4800" b="1" dirty="0">
                <a:solidFill>
                  <a:srgbClr val="FF0000"/>
                </a:solidFill>
              </a:rPr>
              <a:t>could</a:t>
            </a:r>
            <a:r>
              <a:rPr lang="en-US" altLang="ru-RU" sz="4800" b="1" dirty="0"/>
              <a:t> not jump so high.</a:t>
            </a:r>
            <a:endParaRPr lang="ru-RU" alt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>
            <a:extLst>
              <a:ext uri="{FF2B5EF4-FFF2-40B4-BE49-F238E27FC236}">
                <a16:creationId xmlns:a16="http://schemas.microsoft.com/office/drawing/2014/main" xmlns="" id="{6CFE064E-B75B-4BB5-A0B4-E296C78C531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pPr eaLnBrk="1" hangingPunct="1"/>
            <a:r>
              <a:rPr lang="en-US" altLang="ru-RU" sz="5400" b="1">
                <a:solidFill>
                  <a:srgbClr val="660033"/>
                </a:solidFill>
              </a:rPr>
              <a:t>May</a:t>
            </a:r>
            <a:endParaRPr lang="ru-RU" altLang="ru-RU" sz="5400" b="1">
              <a:solidFill>
                <a:srgbClr val="660033"/>
              </a:solidFill>
            </a:endParaRPr>
          </a:p>
        </p:txBody>
      </p:sp>
      <p:sp>
        <p:nvSpPr>
          <p:cNvPr id="10243" name="Содержимое 2">
            <a:extLst>
              <a:ext uri="{FF2B5EF4-FFF2-40B4-BE49-F238E27FC236}">
                <a16:creationId xmlns:a16="http://schemas.microsoft.com/office/drawing/2014/main" xmlns="" id="{A97D90FC-E0F3-4893-94BB-3E47919154C9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1268413"/>
            <a:ext cx="8229600" cy="5329237"/>
          </a:xfrm>
        </p:spPr>
        <p:txBody>
          <a:bodyPr/>
          <a:lstStyle/>
          <a:p>
            <a:pPr marL="0" indent="0" algn="ctr" eaLnBrk="1" hangingPunct="1">
              <a:buNone/>
            </a:pPr>
            <a:r>
              <a:rPr lang="ru-RU" altLang="ru-RU" dirty="0">
                <a:solidFill>
                  <a:srgbClr val="0070C0"/>
                </a:solidFill>
              </a:rPr>
              <a:t>Разрешение </a:t>
            </a:r>
            <a:r>
              <a:rPr lang="ru-RU" altLang="ru-RU" b="1" dirty="0">
                <a:solidFill>
                  <a:srgbClr val="0070C0"/>
                </a:solidFill>
              </a:rPr>
              <a:t>(можно)</a:t>
            </a:r>
          </a:p>
          <a:p>
            <a:pPr eaLnBrk="1" hangingPunct="1"/>
            <a:r>
              <a:rPr lang="en-US" altLang="ru-RU" i="1" dirty="0"/>
              <a:t>You </a:t>
            </a:r>
            <a:r>
              <a:rPr lang="en-US" altLang="ru-RU" i="1" u="sng" dirty="0">
                <a:solidFill>
                  <a:srgbClr val="FF0000"/>
                </a:solidFill>
              </a:rPr>
              <a:t>may</a:t>
            </a:r>
            <a:r>
              <a:rPr lang="en-US" altLang="ru-RU" i="1" dirty="0"/>
              <a:t> take my pen.</a:t>
            </a:r>
          </a:p>
          <a:p>
            <a:pPr eaLnBrk="1" hangingPunct="1"/>
            <a:r>
              <a:rPr lang="en-US" altLang="ru-RU" i="1" dirty="0"/>
              <a:t>You </a:t>
            </a:r>
            <a:r>
              <a:rPr lang="en-US" altLang="ru-RU" i="1" u="sng" dirty="0">
                <a:solidFill>
                  <a:srgbClr val="FF0000"/>
                </a:solidFill>
              </a:rPr>
              <a:t>may</a:t>
            </a:r>
            <a:r>
              <a:rPr lang="en-US" altLang="ru-RU" i="1" dirty="0"/>
              <a:t> not touch it. (</a:t>
            </a:r>
            <a:r>
              <a:rPr lang="ru-RU" altLang="ru-RU" i="1" dirty="0"/>
              <a:t>нельзя</a:t>
            </a:r>
            <a:r>
              <a:rPr lang="en-US" altLang="ru-RU" i="1" dirty="0"/>
              <a:t>)</a:t>
            </a:r>
            <a:endParaRPr lang="ru-RU" altLang="ru-RU" i="1" dirty="0"/>
          </a:p>
          <a:p>
            <a:pPr eaLnBrk="1" hangingPunct="1"/>
            <a:r>
              <a:rPr lang="en-US" altLang="ru-RU" i="1" u="sng" dirty="0">
                <a:solidFill>
                  <a:srgbClr val="FF0000"/>
                </a:solidFill>
              </a:rPr>
              <a:t>May</a:t>
            </a:r>
            <a:r>
              <a:rPr lang="en-US" altLang="ru-RU" i="1" dirty="0"/>
              <a:t> I come in?</a:t>
            </a:r>
          </a:p>
          <a:p>
            <a:pPr eaLnBrk="1" hangingPunct="1"/>
            <a:endParaRPr lang="en-US" altLang="ru-RU" i="1" dirty="0"/>
          </a:p>
          <a:p>
            <a:pPr marL="0" indent="0" algn="ctr" eaLnBrk="1" hangingPunct="1">
              <a:buNone/>
            </a:pPr>
            <a:r>
              <a:rPr lang="ru-RU" altLang="ru-RU" i="1" dirty="0">
                <a:solidFill>
                  <a:srgbClr val="0070C0"/>
                </a:solidFill>
              </a:rPr>
              <a:t>Предположение </a:t>
            </a:r>
            <a:r>
              <a:rPr lang="ru-RU" altLang="ru-RU" b="1" i="1" dirty="0">
                <a:solidFill>
                  <a:srgbClr val="0070C0"/>
                </a:solidFill>
              </a:rPr>
              <a:t>(может быть)</a:t>
            </a:r>
          </a:p>
          <a:p>
            <a:pPr eaLnBrk="1" hangingPunct="1"/>
            <a:r>
              <a:rPr lang="en-US" altLang="ru-RU" i="1" dirty="0"/>
              <a:t>It </a:t>
            </a:r>
            <a:r>
              <a:rPr lang="en-US" altLang="ru-RU" i="1" u="sng" dirty="0">
                <a:solidFill>
                  <a:srgbClr val="FF0000"/>
                </a:solidFill>
              </a:rPr>
              <a:t>may</a:t>
            </a:r>
            <a:r>
              <a:rPr lang="en-US" altLang="ru-RU" i="1" dirty="0"/>
              <a:t> rain soon.</a:t>
            </a:r>
          </a:p>
          <a:p>
            <a:pPr eaLnBrk="1" hangingPunct="1"/>
            <a:r>
              <a:rPr lang="en-US" altLang="ru-RU" i="1" dirty="0"/>
              <a:t>Be careful: you </a:t>
            </a:r>
            <a:r>
              <a:rPr lang="en-US" altLang="ru-RU" i="1" u="sng" dirty="0">
                <a:solidFill>
                  <a:srgbClr val="FF0000"/>
                </a:solidFill>
              </a:rPr>
              <a:t>may</a:t>
            </a:r>
            <a:r>
              <a:rPr lang="en-US" altLang="ru-RU" i="1" dirty="0"/>
              <a:t> fall.</a:t>
            </a:r>
            <a:endParaRPr lang="ru-RU" alt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1296</TotalTime>
  <Words>461</Words>
  <Application>Microsoft Office PowerPoint</Application>
  <PresentationFormat>Экран (4:3)</PresentationFormat>
  <Paragraphs>86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Тема Office</vt:lpstr>
      <vt:lpstr>Оформление по умолчанию</vt:lpstr>
      <vt:lpstr>What is the topic of our lesson?</vt:lpstr>
      <vt:lpstr>Слайд 2</vt:lpstr>
      <vt:lpstr>Must</vt:lpstr>
      <vt:lpstr>Слайд 4</vt:lpstr>
      <vt:lpstr>Have to</vt:lpstr>
      <vt:lpstr>Слайд 6</vt:lpstr>
      <vt:lpstr>Can возможность что-нибудь сделать (могу, умею)</vt:lpstr>
      <vt:lpstr>Слайд 8</vt:lpstr>
      <vt:lpstr>May</vt:lpstr>
      <vt:lpstr>Should</vt:lpstr>
      <vt:lpstr>Слайд 11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айгуль</cp:lastModifiedBy>
  <cp:revision>96</cp:revision>
  <dcterms:created xsi:type="dcterms:W3CDTF">2014-02-07T08:21:40Z</dcterms:created>
  <dcterms:modified xsi:type="dcterms:W3CDTF">2020-04-13T05:53:06Z</dcterms:modified>
</cp:coreProperties>
</file>