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3"/>
  </p:notesMasterIdLst>
  <p:sldIdLst>
    <p:sldId id="256" r:id="rId2"/>
    <p:sldId id="273" r:id="rId3"/>
    <p:sldId id="257" r:id="rId4"/>
    <p:sldId id="259" r:id="rId5"/>
    <p:sldId id="258" r:id="rId6"/>
    <p:sldId id="301" r:id="rId7"/>
    <p:sldId id="262" r:id="rId8"/>
    <p:sldId id="302" r:id="rId9"/>
    <p:sldId id="297" r:id="rId10"/>
    <p:sldId id="300" r:id="rId11"/>
    <p:sldId id="298" r:id="rId12"/>
    <p:sldId id="303" r:id="rId13"/>
    <p:sldId id="278" r:id="rId14"/>
    <p:sldId id="304" r:id="rId15"/>
    <p:sldId id="282" r:id="rId16"/>
    <p:sldId id="286" r:id="rId17"/>
    <p:sldId id="281" r:id="rId18"/>
    <p:sldId id="287" r:id="rId19"/>
    <p:sldId id="284" r:id="rId20"/>
    <p:sldId id="308" r:id="rId21"/>
    <p:sldId id="30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CC5584-E85C-4120-9116-0C6CB626646C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B6FA30-ECAF-49BB-A3A0-80027882B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4E8A8-FAEC-47A3-9994-E4D57780354C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7CCB-3B03-42E4-A462-286C6125A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6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4E8A8-FAEC-47A3-9994-E4D57780354C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7CCB-3B03-42E4-A462-286C6125A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315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4E8A8-FAEC-47A3-9994-E4D57780354C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7CCB-3B03-42E4-A462-286C6125A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48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4B2A7-7F91-418B-86F1-BF55D33E96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193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4E8A8-FAEC-47A3-9994-E4D57780354C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7CCB-3B03-42E4-A462-286C6125A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525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4E8A8-FAEC-47A3-9994-E4D57780354C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7CCB-3B03-42E4-A462-286C6125A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071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4E8A8-FAEC-47A3-9994-E4D57780354C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7CCB-3B03-42E4-A462-286C6125A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608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4E8A8-FAEC-47A3-9994-E4D57780354C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7CCB-3B03-42E4-A462-286C6125A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818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4E8A8-FAEC-47A3-9994-E4D57780354C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7CCB-3B03-42E4-A462-286C6125A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844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4E8A8-FAEC-47A3-9994-E4D57780354C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7CCB-3B03-42E4-A462-286C6125A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469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4E8A8-FAEC-47A3-9994-E4D57780354C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7CCB-3B03-42E4-A462-286C6125A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40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4E8A8-FAEC-47A3-9994-E4D57780354C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7CCB-3B03-42E4-A462-286C6125A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212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4E8A8-FAEC-47A3-9994-E4D57780354C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07CCB-3B03-42E4-A462-286C6125A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068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b="1" dirty="0" smtClean="0"/>
              <a:t>Орган  слуха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76672"/>
            <a:ext cx="6400800" cy="694928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Тема: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5" descr="D:\папка АЛЛА\БИОЛОГИЯ уроки тесты\10 класс Человек\я волны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645024"/>
            <a:ext cx="3474714" cy="2815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Строение органа слуха - уха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107504" y="692699"/>
          <a:ext cx="8928990" cy="617027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563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595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Часть уха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kern="1200" dirty="0" smtClean="0"/>
                        <a:t>Орган </a:t>
                      </a:r>
                      <a:endParaRPr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kern="1200" dirty="0" smtClean="0"/>
                        <a:t>Функции органа</a:t>
                      </a:r>
                      <a:endParaRPr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2194">
                <a:tc rowSpan="2"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Наружное ухо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Наружный слуховой проход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Проведение звуковых волн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72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Барабанная перепонка</a:t>
                      </a:r>
                      <a:endParaRPr lang="ru-RU" sz="2000" b="1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Передача колебаний дальше</a:t>
                      </a:r>
                      <a:endParaRPr lang="ru-RU" sz="2000" b="1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878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Среднее ухо</a:t>
                      </a:r>
                      <a:endParaRPr lang="ru-RU" sz="2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Слуховые косточки (молоточек, наковальня, стремечко)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Евстахиева труба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Усиление колебаний</a:t>
                      </a:r>
                    </a:p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Выравнивает давление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8786">
                <a:tc row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C00000"/>
                          </a:solidFill>
                        </a:rPr>
                        <a:t>Внутреннее ухо</a:t>
                      </a:r>
                      <a:endParaRPr lang="ru-RU" sz="24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C00000"/>
                          </a:solidFill>
                        </a:rPr>
                        <a:t>Улитка (спиральный лабиринт)</a:t>
                      </a:r>
                      <a:endParaRPr lang="ru-RU" sz="20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C00000"/>
                          </a:solidFill>
                        </a:rPr>
                        <a:t>Проведение колебаний по жидкости</a:t>
                      </a:r>
                      <a:endParaRPr lang="ru-RU" sz="20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18786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err="1" smtClean="0">
                          <a:solidFill>
                            <a:srgbClr val="C00000"/>
                          </a:solidFill>
                        </a:rPr>
                        <a:t>Кортиев</a:t>
                      </a:r>
                      <a:r>
                        <a:rPr lang="ru-RU" sz="2000" b="1" kern="1200" dirty="0" smtClean="0">
                          <a:solidFill>
                            <a:srgbClr val="C00000"/>
                          </a:solidFill>
                        </a:rPr>
                        <a:t> орган и его </a:t>
                      </a:r>
                      <a:r>
                        <a:rPr lang="ru-RU" sz="2000" b="1" u="sng" kern="1200" dirty="0" smtClean="0">
                          <a:solidFill>
                            <a:srgbClr val="C00000"/>
                          </a:solidFill>
                        </a:rPr>
                        <a:t>волосковые клетки - рецепторы</a:t>
                      </a:r>
                      <a:endParaRPr lang="ru-RU" sz="2000" b="1" u="sng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C00000"/>
                          </a:solidFill>
                        </a:rPr>
                        <a:t>Преобразование колебаний в нервный импульс</a:t>
                      </a:r>
                      <a:endParaRPr lang="ru-RU" sz="20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1878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/>
          </a:bodyPr>
          <a:lstStyle/>
          <a:p>
            <a:r>
              <a:rPr lang="ru-RU" dirty="0" smtClean="0"/>
              <a:t>Как слышит ухо?</a:t>
            </a:r>
            <a:endParaRPr lang="ru-RU" dirty="0"/>
          </a:p>
        </p:txBody>
      </p:sp>
      <p:pic>
        <p:nvPicPr>
          <p:cNvPr id="1028" name="Picture 4" descr="D:\папка АЛЛА\БИОЛОГИЯ уроки тесты\10 класс Человек\я как идет зву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7607802" cy="32403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39752" y="980728"/>
            <a:ext cx="1296144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980728"/>
            <a:ext cx="2232248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слуховые косточки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2780928"/>
            <a:ext cx="108012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148064" y="3717032"/>
            <a:ext cx="1152128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444208" y="2276872"/>
            <a:ext cx="1296144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88224" y="1052736"/>
            <a:ext cx="122413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56176" y="2708920"/>
            <a:ext cx="1728192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улитка и </a:t>
            </a:r>
            <a:r>
              <a:rPr lang="ru-RU" b="1" dirty="0" err="1" smtClean="0">
                <a:solidFill>
                  <a:schemeClr val="tx1"/>
                </a:solidFill>
              </a:rPr>
              <a:t>кортиев</a:t>
            </a:r>
            <a:r>
              <a:rPr lang="ru-RU" b="1" dirty="0" smtClean="0">
                <a:solidFill>
                  <a:schemeClr val="tx1"/>
                </a:solidFill>
              </a:rPr>
              <a:t> орган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3789040"/>
            <a:ext cx="1728192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овальное окно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20272" y="1916832"/>
            <a:ext cx="172819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слуховой нерв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16216" y="980728"/>
            <a:ext cx="237626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Передача импульса в мозг (слуховую зону)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7504" y="4437112"/>
            <a:ext cx="1728192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Наружный слуховой проход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1907704" y="4581128"/>
            <a:ext cx="792088" cy="41262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771800" y="4437112"/>
            <a:ext cx="1512168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Барабанная перепонка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4355976" y="4581128"/>
            <a:ext cx="792088" cy="41262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20072" y="4437112"/>
            <a:ext cx="1512168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Слуховые косточки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6732240" y="4653136"/>
            <a:ext cx="792088" cy="41262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524328" y="4437112"/>
            <a:ext cx="1512168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Овальное окно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2" name="Стрелка вправо 21"/>
          <p:cNvSpPr/>
          <p:nvPr/>
        </p:nvSpPr>
        <p:spPr>
          <a:xfrm rot="8576298">
            <a:off x="8004588" y="5376634"/>
            <a:ext cx="607659" cy="35320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876256" y="5733256"/>
            <a:ext cx="122413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Улитка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4" name="Стрелка вправо 23"/>
          <p:cNvSpPr/>
          <p:nvPr/>
        </p:nvSpPr>
        <p:spPr>
          <a:xfrm rot="10800000">
            <a:off x="6156176" y="5805264"/>
            <a:ext cx="720080" cy="340616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995936" y="5589240"/>
            <a:ext cx="2160240" cy="86409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Волосковые клетки </a:t>
            </a:r>
            <a:r>
              <a:rPr lang="ru-RU" b="1" dirty="0" err="1" smtClean="0">
                <a:solidFill>
                  <a:schemeClr val="tx1"/>
                </a:solidFill>
              </a:rPr>
              <a:t>кортиева</a:t>
            </a:r>
            <a:r>
              <a:rPr lang="ru-RU" b="1" dirty="0" smtClean="0">
                <a:solidFill>
                  <a:schemeClr val="tx1"/>
                </a:solidFill>
              </a:rPr>
              <a:t> органа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6" name="Стрелка вправо 25"/>
          <p:cNvSpPr/>
          <p:nvPr/>
        </p:nvSpPr>
        <p:spPr>
          <a:xfrm rot="10800000">
            <a:off x="3275856" y="5733256"/>
            <a:ext cx="720080" cy="41262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979712" y="5661248"/>
            <a:ext cx="1296144" cy="7200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Слуховой нерв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8" name="Стрелка вправо 27"/>
          <p:cNvSpPr/>
          <p:nvPr/>
        </p:nvSpPr>
        <p:spPr>
          <a:xfrm rot="10800000">
            <a:off x="1331640" y="5805264"/>
            <a:ext cx="648072" cy="340616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5661248"/>
            <a:ext cx="1296144" cy="7200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Слуховая зона коры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13" grpId="0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Строение органа слуха - уха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107504" y="692699"/>
          <a:ext cx="8928990" cy="617027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563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595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Часть уха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kern="1200" dirty="0" smtClean="0"/>
                        <a:t>Орган </a:t>
                      </a:r>
                      <a:endParaRPr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kern="1200" dirty="0" smtClean="0"/>
                        <a:t>Функции органа</a:t>
                      </a:r>
                      <a:endParaRPr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2194">
                <a:tc rowSpan="2"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Наружное ухо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Наружный слуховой проход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Проведение звуковых волн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72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Барабанная перепонка</a:t>
                      </a:r>
                      <a:endParaRPr lang="ru-RU" sz="2000" b="1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Передача колебаний дальше</a:t>
                      </a:r>
                      <a:endParaRPr lang="ru-RU" sz="2000" b="1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878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Среднее ухо</a:t>
                      </a:r>
                      <a:endParaRPr lang="ru-RU" sz="2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Слуховые косточки (молоточек, наковальня, стремечко)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Евстахиева труба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Усиление колебаний</a:t>
                      </a:r>
                    </a:p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Выравнивает давление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8786">
                <a:tc row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C00000"/>
                          </a:solidFill>
                        </a:rPr>
                        <a:t>Внутреннее ухо</a:t>
                      </a:r>
                      <a:endParaRPr lang="ru-RU" sz="24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C00000"/>
                          </a:solidFill>
                        </a:rPr>
                        <a:t>Улитка (спиральный лабиринт)</a:t>
                      </a:r>
                      <a:endParaRPr lang="ru-RU" sz="20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C00000"/>
                          </a:solidFill>
                        </a:rPr>
                        <a:t>Проведение колебаний по жидкости</a:t>
                      </a:r>
                      <a:endParaRPr lang="ru-RU" sz="20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18786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err="1" smtClean="0">
                          <a:solidFill>
                            <a:srgbClr val="C00000"/>
                          </a:solidFill>
                        </a:rPr>
                        <a:t>Кортиев</a:t>
                      </a:r>
                      <a:r>
                        <a:rPr lang="ru-RU" sz="2000" b="1" kern="1200" dirty="0" smtClean="0">
                          <a:solidFill>
                            <a:srgbClr val="C00000"/>
                          </a:solidFill>
                        </a:rPr>
                        <a:t> орган и его </a:t>
                      </a:r>
                      <a:r>
                        <a:rPr lang="ru-RU" sz="2000" b="1" u="sng" kern="1200" dirty="0" smtClean="0">
                          <a:solidFill>
                            <a:srgbClr val="C00000"/>
                          </a:solidFill>
                        </a:rPr>
                        <a:t>волосковые клетки - рецепторы</a:t>
                      </a:r>
                      <a:endParaRPr lang="ru-RU" sz="2000" b="1" u="sng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C00000"/>
                          </a:solidFill>
                        </a:rPr>
                        <a:t>Преобразование колебаний в нервный импульс</a:t>
                      </a:r>
                      <a:endParaRPr lang="ru-RU" sz="20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1878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/>
                        <a:t>Слуховой нерв</a:t>
                      </a:r>
                    </a:p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/>
                        <a:t>Проведение импульса в мозг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Выполните задание: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D:\папка АЛЛА\БИОЛОГИЯ уроки тесты\10 класс Человек\РАБОЧАЯ  ТЕТРАДЬ\4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2686" b="59708"/>
          <a:stretch>
            <a:fillRect/>
          </a:stretch>
        </p:blipFill>
        <p:spPr bwMode="auto">
          <a:xfrm>
            <a:off x="0" y="980728"/>
            <a:ext cx="9174094" cy="432048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771800" y="5877272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Вам поможет рисунок на форзаце учебника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Ответьте на вопрос 1: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496944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Какой цифрой </a:t>
            </a:r>
            <a:r>
              <a:rPr lang="ru-RU" dirty="0">
                <a:solidFill>
                  <a:srgbClr val="C00000"/>
                </a:solidFill>
              </a:rPr>
              <a:t>на рисунке обозначена часть уха, воспринимающая звуковые колебания</a:t>
            </a:r>
            <a:r>
              <a:rPr lang="ru-RU" dirty="0" smtClean="0">
                <a:solidFill>
                  <a:srgbClr val="C00000"/>
                </a:solidFill>
              </a:rPr>
              <a:t>?</a:t>
            </a:r>
          </a:p>
          <a:p>
            <a:pPr>
              <a:buNone/>
            </a:pPr>
            <a:r>
              <a:rPr lang="ru-RU" dirty="0" smtClean="0"/>
              <a:t>1) 1</a:t>
            </a:r>
          </a:p>
          <a:p>
            <a:pPr>
              <a:buNone/>
            </a:pPr>
            <a:r>
              <a:rPr lang="ru-RU" dirty="0" smtClean="0"/>
              <a:t>2) 2</a:t>
            </a:r>
          </a:p>
          <a:p>
            <a:pPr>
              <a:buNone/>
            </a:pPr>
            <a:r>
              <a:rPr lang="ru-RU" dirty="0" smtClean="0"/>
              <a:t>3) 3</a:t>
            </a:r>
          </a:p>
          <a:p>
            <a:pPr>
              <a:buNone/>
            </a:pPr>
            <a:r>
              <a:rPr lang="ru-RU" dirty="0" smtClean="0"/>
              <a:t>4) 4</a:t>
            </a:r>
            <a:endParaRPr lang="ru-RU" dirty="0"/>
          </a:p>
        </p:txBody>
      </p:sp>
      <p:pic>
        <p:nvPicPr>
          <p:cNvPr id="2050" name="Рисунок 1" descr="http://85.142.162.126/os/docs/0E1FA4229923A5CE4FC368155127ED90/questions/A078E95A91E9A3364F299F9C074BC5A6/simg2_13524777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708920"/>
            <a:ext cx="3060700" cy="264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Ответьте на вопрос2: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340768"/>
            <a:ext cx="9036496" cy="4525963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Что расположено в ухе человека непосредственно перед барабанной перепонкой</a:t>
            </a:r>
            <a:r>
              <a:rPr lang="ru-RU" dirty="0" smtClean="0">
                <a:solidFill>
                  <a:srgbClr val="C00000"/>
                </a:solidFill>
              </a:rPr>
              <a:t>?</a:t>
            </a:r>
          </a:p>
          <a:p>
            <a:pPr>
              <a:buNone/>
            </a:pPr>
            <a:r>
              <a:rPr lang="ru-RU" dirty="0" smtClean="0"/>
              <a:t>1)</a:t>
            </a:r>
            <a:r>
              <a:rPr lang="ru-RU" dirty="0"/>
              <a:t> наружный слуховой проход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2) слуховая труба</a:t>
            </a:r>
          </a:p>
          <a:p>
            <a:pPr>
              <a:buNone/>
            </a:pPr>
            <a:r>
              <a:rPr lang="ru-RU" dirty="0" smtClean="0"/>
              <a:t>3) молоточек</a:t>
            </a:r>
          </a:p>
          <a:p>
            <a:pPr>
              <a:buNone/>
            </a:pPr>
            <a:r>
              <a:rPr lang="ru-RU" dirty="0" smtClean="0"/>
              <a:t>4) улитка</a:t>
            </a:r>
            <a:endParaRPr lang="ru-RU" dirty="0"/>
          </a:p>
        </p:txBody>
      </p:sp>
      <p:pic>
        <p:nvPicPr>
          <p:cNvPr id="4" name="Picture 6" descr="uho_bi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265" r="3371" b="9113"/>
          <a:stretch>
            <a:fillRect/>
          </a:stretch>
        </p:blipFill>
        <p:spPr bwMode="auto">
          <a:xfrm>
            <a:off x="4932040" y="3356992"/>
            <a:ext cx="3528392" cy="266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Ответьте на вопрос 3: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340768"/>
            <a:ext cx="9036496" cy="4525963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Что расположено в ухе человека непосредственно </a:t>
            </a:r>
            <a:r>
              <a:rPr lang="ru-RU" dirty="0" smtClean="0">
                <a:solidFill>
                  <a:srgbClr val="C00000"/>
                </a:solidFill>
              </a:rPr>
              <a:t>за </a:t>
            </a:r>
            <a:r>
              <a:rPr lang="ru-RU" dirty="0">
                <a:solidFill>
                  <a:srgbClr val="C00000"/>
                </a:solidFill>
              </a:rPr>
              <a:t>барабанной перепонкой</a:t>
            </a:r>
            <a:r>
              <a:rPr lang="ru-RU" dirty="0" smtClean="0">
                <a:solidFill>
                  <a:srgbClr val="C00000"/>
                </a:solidFill>
              </a:rPr>
              <a:t>?</a:t>
            </a:r>
          </a:p>
          <a:p>
            <a:pPr>
              <a:buNone/>
            </a:pPr>
            <a:r>
              <a:rPr lang="ru-RU" dirty="0" smtClean="0"/>
              <a:t>1)</a:t>
            </a:r>
            <a:r>
              <a:rPr lang="ru-RU" dirty="0"/>
              <a:t> наружный слуховой проход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2) слуховая труба</a:t>
            </a:r>
          </a:p>
          <a:p>
            <a:pPr>
              <a:buNone/>
            </a:pPr>
            <a:r>
              <a:rPr lang="ru-RU" dirty="0" smtClean="0"/>
              <a:t>3) молоточек</a:t>
            </a:r>
          </a:p>
          <a:p>
            <a:pPr>
              <a:buNone/>
            </a:pPr>
            <a:r>
              <a:rPr lang="ru-RU" dirty="0" smtClean="0"/>
              <a:t>4) улитка</a:t>
            </a:r>
            <a:endParaRPr lang="ru-RU" dirty="0"/>
          </a:p>
        </p:txBody>
      </p:sp>
      <p:pic>
        <p:nvPicPr>
          <p:cNvPr id="4" name="Picture 6" descr="uho_bi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265" r="3371" b="9113"/>
          <a:stretch>
            <a:fillRect/>
          </a:stretch>
        </p:blipFill>
        <p:spPr bwMode="auto">
          <a:xfrm>
            <a:off x="4932040" y="3356992"/>
            <a:ext cx="3528392" cy="266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Ответьте на вопрос 4: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496944" cy="4525963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Что расположено в среднем ухе</a:t>
            </a:r>
            <a:r>
              <a:rPr lang="ru-RU" dirty="0" smtClean="0">
                <a:solidFill>
                  <a:srgbClr val="C00000"/>
                </a:solidFill>
              </a:rPr>
              <a:t>?</a:t>
            </a:r>
          </a:p>
          <a:p>
            <a:pPr>
              <a:buNone/>
            </a:pPr>
            <a:r>
              <a:rPr lang="ru-RU" dirty="0" smtClean="0"/>
              <a:t>1) лабиринт</a:t>
            </a:r>
          </a:p>
          <a:p>
            <a:pPr>
              <a:buNone/>
            </a:pPr>
            <a:r>
              <a:rPr lang="ru-RU" dirty="0" smtClean="0"/>
              <a:t>2) стремечко</a:t>
            </a:r>
          </a:p>
          <a:p>
            <a:pPr>
              <a:buNone/>
            </a:pPr>
            <a:r>
              <a:rPr lang="ru-RU" dirty="0" smtClean="0"/>
              <a:t>3)</a:t>
            </a:r>
            <a:r>
              <a:rPr lang="ru-RU" dirty="0"/>
              <a:t> вестибулярный аппарат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4) слуховой нерв</a:t>
            </a:r>
            <a:endParaRPr lang="ru-RU" dirty="0"/>
          </a:p>
        </p:txBody>
      </p:sp>
      <p:pic>
        <p:nvPicPr>
          <p:cNvPr id="4" name="Picture 6" descr="uho_bi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265" r="3371" b="9113"/>
          <a:stretch>
            <a:fillRect/>
          </a:stretch>
        </p:blipFill>
        <p:spPr bwMode="auto">
          <a:xfrm>
            <a:off x="5148064" y="3645024"/>
            <a:ext cx="3528392" cy="266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Ответьте на вопрос 5: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496944" cy="4525963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Что расположено в среднем ухе</a:t>
            </a:r>
            <a:r>
              <a:rPr lang="ru-RU" dirty="0" smtClean="0">
                <a:solidFill>
                  <a:srgbClr val="C00000"/>
                </a:solidFill>
              </a:rPr>
              <a:t>?</a:t>
            </a:r>
          </a:p>
          <a:p>
            <a:pPr>
              <a:buNone/>
            </a:pPr>
            <a:r>
              <a:rPr lang="ru-RU" dirty="0" smtClean="0"/>
              <a:t>1) лабиринт</a:t>
            </a:r>
          </a:p>
          <a:p>
            <a:pPr>
              <a:buNone/>
            </a:pPr>
            <a:r>
              <a:rPr lang="ru-RU" dirty="0" smtClean="0"/>
              <a:t>2) наковальня</a:t>
            </a:r>
          </a:p>
          <a:p>
            <a:pPr>
              <a:buNone/>
            </a:pPr>
            <a:r>
              <a:rPr lang="ru-RU" dirty="0" smtClean="0"/>
              <a:t>3)</a:t>
            </a:r>
            <a:r>
              <a:rPr lang="ru-RU" dirty="0"/>
              <a:t> вестибулярный аппарат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4) </a:t>
            </a:r>
            <a:r>
              <a:rPr lang="ru-RU" dirty="0"/>
              <a:t>с</a:t>
            </a:r>
            <a:r>
              <a:rPr lang="ru-RU" dirty="0" smtClean="0"/>
              <a:t>луховой проход</a:t>
            </a:r>
            <a:endParaRPr lang="ru-RU" dirty="0"/>
          </a:p>
        </p:txBody>
      </p:sp>
      <p:pic>
        <p:nvPicPr>
          <p:cNvPr id="4" name="Picture 6" descr="uho_bi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265" r="3371" b="9113"/>
          <a:stretch>
            <a:fillRect/>
          </a:stretch>
        </p:blipFill>
        <p:spPr bwMode="auto">
          <a:xfrm>
            <a:off x="5220072" y="3789040"/>
            <a:ext cx="3528392" cy="266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Ответьте на вопрос6: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496944" cy="4525963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Что расположено в среднем ухе</a:t>
            </a:r>
            <a:r>
              <a:rPr lang="ru-RU" dirty="0" smtClean="0">
                <a:solidFill>
                  <a:srgbClr val="C00000"/>
                </a:solidFill>
              </a:rPr>
              <a:t>?</a:t>
            </a:r>
          </a:p>
          <a:p>
            <a:pPr>
              <a:buNone/>
            </a:pPr>
            <a:r>
              <a:rPr lang="ru-RU" dirty="0" smtClean="0"/>
              <a:t>1) улитка</a:t>
            </a:r>
          </a:p>
          <a:p>
            <a:pPr>
              <a:buNone/>
            </a:pPr>
            <a:r>
              <a:rPr lang="ru-RU" dirty="0" smtClean="0"/>
              <a:t>2) молоточек</a:t>
            </a:r>
          </a:p>
          <a:p>
            <a:pPr>
              <a:buNone/>
            </a:pPr>
            <a:r>
              <a:rPr lang="ru-RU" dirty="0" smtClean="0"/>
              <a:t>3)</a:t>
            </a:r>
            <a:r>
              <a:rPr lang="ru-RU" dirty="0"/>
              <a:t> вестибулярный аппарат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4) </a:t>
            </a:r>
            <a:r>
              <a:rPr lang="ru-RU" dirty="0"/>
              <a:t>с</a:t>
            </a:r>
            <a:r>
              <a:rPr lang="ru-RU" dirty="0" smtClean="0"/>
              <a:t>луховой проход</a:t>
            </a:r>
            <a:endParaRPr lang="ru-RU" dirty="0"/>
          </a:p>
        </p:txBody>
      </p:sp>
      <p:pic>
        <p:nvPicPr>
          <p:cNvPr id="4" name="Picture 6" descr="uho_bi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265" r="3371" b="9113"/>
          <a:stretch>
            <a:fillRect/>
          </a:stretch>
        </p:blipFill>
        <p:spPr bwMode="auto">
          <a:xfrm>
            <a:off x="5220072" y="3717032"/>
            <a:ext cx="3528392" cy="266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56356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b="1" dirty="0" smtClean="0"/>
              <a:t>Словарь: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6629400" cy="4525963"/>
          </a:xfrm>
        </p:spPr>
        <p:txBody>
          <a:bodyPr/>
          <a:lstStyle/>
          <a:p>
            <a:pPr eaLnBrk="1" hangingPunct="1"/>
            <a:r>
              <a:rPr lang="ru-RU" altLang="ru-RU" b="1" dirty="0" smtClean="0"/>
              <a:t>барабанная перепонка</a:t>
            </a:r>
          </a:p>
          <a:p>
            <a:pPr eaLnBrk="1" hangingPunct="1"/>
            <a:r>
              <a:rPr lang="ru-RU" altLang="ru-RU" b="1" dirty="0" smtClean="0"/>
              <a:t>слуховые косточки</a:t>
            </a:r>
          </a:p>
          <a:p>
            <a:pPr eaLnBrk="1" hangingPunct="1"/>
            <a:r>
              <a:rPr lang="ru-RU" altLang="ru-RU" b="1" dirty="0" smtClean="0"/>
              <a:t>улитка</a:t>
            </a:r>
          </a:p>
          <a:p>
            <a:pPr eaLnBrk="1" hangingPunct="1"/>
            <a:r>
              <a:rPr lang="ru-RU" altLang="ru-RU" b="1" dirty="0" smtClean="0"/>
              <a:t>лабиринт</a:t>
            </a:r>
          </a:p>
          <a:p>
            <a:pPr eaLnBrk="1" hangingPunct="1"/>
            <a:r>
              <a:rPr lang="ru-RU" altLang="ru-RU" b="1" dirty="0" err="1" smtClean="0"/>
              <a:t>кортиев</a:t>
            </a:r>
            <a:r>
              <a:rPr lang="ru-RU" altLang="ru-RU" b="1" dirty="0" smtClean="0"/>
              <a:t> орган</a:t>
            </a:r>
          </a:p>
          <a:p>
            <a:pPr eaLnBrk="1" hangingPunct="1"/>
            <a:r>
              <a:rPr lang="ru-RU" altLang="ru-RU" b="1" dirty="0" smtClean="0"/>
              <a:t>волосковые клетки</a:t>
            </a:r>
          </a:p>
          <a:p>
            <a:pPr eaLnBrk="1" hangingPunct="1"/>
            <a:r>
              <a:rPr lang="ru-RU" altLang="ru-RU" b="1" dirty="0" smtClean="0"/>
              <a:t>евстахиева труба</a:t>
            </a:r>
          </a:p>
          <a:p>
            <a:pPr eaLnBrk="1" hangingPunct="1"/>
            <a:endParaRPr lang="ru-RU" altLang="ru-RU" dirty="0" smtClean="0"/>
          </a:p>
          <a:p>
            <a:pPr eaLnBrk="1" hangingPunct="1"/>
            <a:endParaRPr lang="ru-RU" altLang="ru-RU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2987824" y="1844824"/>
            <a:ext cx="152400" cy="2286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2051720" y="2996952"/>
            <a:ext cx="152400" cy="2286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195736" y="4149080"/>
            <a:ext cx="152400" cy="2286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4283968" y="1196752"/>
            <a:ext cx="152400" cy="2286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2051720" y="1196752"/>
            <a:ext cx="152400" cy="2286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1403648" y="2420888"/>
            <a:ext cx="152400" cy="2286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187624" y="3573016"/>
            <a:ext cx="152400" cy="2286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2195736" y="1844824"/>
            <a:ext cx="152400" cy="2286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1763688" y="4725144"/>
            <a:ext cx="152400" cy="2286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Ответьте на вопрос 7: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496944" cy="4525963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Усиливает(-ют) звуковые </a:t>
            </a:r>
            <a:r>
              <a:rPr lang="ru-RU" dirty="0" smtClean="0">
                <a:solidFill>
                  <a:srgbClr val="C00000"/>
                </a:solidFill>
              </a:rPr>
              <a:t>колебания</a:t>
            </a:r>
          </a:p>
          <a:p>
            <a:pPr>
              <a:buNone/>
            </a:pPr>
            <a:r>
              <a:rPr lang="ru-RU" dirty="0" smtClean="0"/>
              <a:t>1) ушная раковина</a:t>
            </a:r>
          </a:p>
          <a:p>
            <a:pPr>
              <a:buNone/>
            </a:pPr>
            <a:r>
              <a:rPr lang="ru-RU" dirty="0" smtClean="0"/>
              <a:t>2) жидкость улитки</a:t>
            </a:r>
          </a:p>
          <a:p>
            <a:pPr>
              <a:buNone/>
            </a:pPr>
            <a:r>
              <a:rPr lang="ru-RU" dirty="0" smtClean="0"/>
              <a:t>3)</a:t>
            </a:r>
            <a:r>
              <a:rPr lang="ru-RU" dirty="0"/>
              <a:t> </a:t>
            </a:r>
            <a:r>
              <a:rPr lang="ru-RU" dirty="0" smtClean="0"/>
              <a:t>слуховой нерв</a:t>
            </a:r>
          </a:p>
          <a:p>
            <a:pPr>
              <a:buNone/>
            </a:pPr>
            <a:r>
              <a:rPr lang="ru-RU" dirty="0" smtClean="0"/>
              <a:t>4)</a:t>
            </a:r>
            <a:r>
              <a:rPr lang="ru-RU" dirty="0"/>
              <a:t> слуховые косточки</a:t>
            </a:r>
          </a:p>
        </p:txBody>
      </p:sp>
      <p:pic>
        <p:nvPicPr>
          <p:cNvPr id="4" name="Picture 6" descr="uho_bi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265" r="3371" b="9113"/>
          <a:stretch>
            <a:fillRect/>
          </a:stretch>
        </p:blipFill>
        <p:spPr bwMode="auto">
          <a:xfrm>
            <a:off x="4932040" y="3356992"/>
            <a:ext cx="3528392" cy="266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Ответьте на вопрос 8: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496944" cy="4525963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Рецепторы, воспринимающие звуковые сигналы, </a:t>
            </a:r>
            <a:r>
              <a:rPr lang="ru-RU" dirty="0" smtClean="0">
                <a:solidFill>
                  <a:srgbClr val="C00000"/>
                </a:solidFill>
              </a:rPr>
              <a:t>расположены</a:t>
            </a:r>
          </a:p>
          <a:p>
            <a:pPr>
              <a:buNone/>
            </a:pPr>
            <a:r>
              <a:rPr lang="ru-RU" dirty="0" smtClean="0"/>
              <a:t>1)</a:t>
            </a:r>
            <a:r>
              <a:rPr lang="ru-RU" dirty="0"/>
              <a:t> на поверхности барабанной перепонки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2)</a:t>
            </a:r>
            <a:r>
              <a:rPr lang="ru-RU" dirty="0"/>
              <a:t> в височной области коры больших полушарий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3)</a:t>
            </a:r>
            <a:r>
              <a:rPr lang="ru-RU" dirty="0"/>
              <a:t> на поверхности </a:t>
            </a:r>
            <a:r>
              <a:rPr lang="ru-RU" dirty="0" smtClean="0"/>
              <a:t>слуховых косточек</a:t>
            </a:r>
          </a:p>
          <a:p>
            <a:pPr>
              <a:buNone/>
            </a:pPr>
            <a:r>
              <a:rPr lang="ru-RU" dirty="0" smtClean="0"/>
              <a:t>4) в полости улитки</a:t>
            </a:r>
            <a:endParaRPr lang="ru-RU" dirty="0"/>
          </a:p>
        </p:txBody>
      </p:sp>
      <p:pic>
        <p:nvPicPr>
          <p:cNvPr id="5" name="Picture 5" descr="30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890" t="26641"/>
          <a:stretch>
            <a:fillRect/>
          </a:stretch>
        </p:blipFill>
        <p:spPr bwMode="auto">
          <a:xfrm>
            <a:off x="6156176" y="4797152"/>
            <a:ext cx="2443708" cy="1824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156176" y="4797152"/>
            <a:ext cx="1152128" cy="6480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/>
              <a:t>Орган слуха - ухо</a:t>
            </a:r>
          </a:p>
        </p:txBody>
      </p:sp>
      <p:pic>
        <p:nvPicPr>
          <p:cNvPr id="25603" name="Picture 7" descr="section-ear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1524000"/>
            <a:ext cx="5661025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 Box 8"/>
          <p:cNvSpPr txBox="1">
            <a:spLocks noChangeArrowheads="1"/>
          </p:cNvSpPr>
          <p:nvPr/>
        </p:nvSpPr>
        <p:spPr bwMode="auto">
          <a:xfrm rot="-1054768">
            <a:off x="2209800" y="5105400"/>
            <a:ext cx="2176463" cy="466725"/>
          </a:xfrm>
          <a:prstGeom prst="rect">
            <a:avLst/>
          </a:prstGeom>
          <a:solidFill>
            <a:srgbClr val="F1E3F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Наружное ухо</a:t>
            </a:r>
          </a:p>
        </p:txBody>
      </p:sp>
      <p:sp>
        <p:nvSpPr>
          <p:cNvPr id="25605" name="Text Box 9"/>
          <p:cNvSpPr txBox="1">
            <a:spLocks noChangeArrowheads="1"/>
          </p:cNvSpPr>
          <p:nvPr/>
        </p:nvSpPr>
        <p:spPr bwMode="auto">
          <a:xfrm>
            <a:off x="3505200" y="1524000"/>
            <a:ext cx="1998663" cy="466725"/>
          </a:xfrm>
          <a:prstGeom prst="rect">
            <a:avLst/>
          </a:prstGeom>
          <a:solidFill>
            <a:srgbClr val="F1E3F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Среднее ухо</a:t>
            </a:r>
          </a:p>
        </p:txBody>
      </p:sp>
      <p:sp>
        <p:nvSpPr>
          <p:cNvPr id="25606" name="Text Box 10"/>
          <p:cNvSpPr txBox="1">
            <a:spLocks noChangeArrowheads="1"/>
          </p:cNvSpPr>
          <p:nvPr/>
        </p:nvSpPr>
        <p:spPr bwMode="auto">
          <a:xfrm rot="-2370461">
            <a:off x="6096000" y="4114800"/>
            <a:ext cx="2432050" cy="4667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Внутреннее ухо</a:t>
            </a:r>
          </a:p>
        </p:txBody>
      </p:sp>
      <p:sp>
        <p:nvSpPr>
          <p:cNvPr id="25607" name="AutoShape 13"/>
          <p:cNvSpPr>
            <a:spLocks/>
          </p:cNvSpPr>
          <p:nvPr/>
        </p:nvSpPr>
        <p:spPr bwMode="auto">
          <a:xfrm rot="-6550006">
            <a:off x="2921000" y="3128963"/>
            <a:ext cx="381000" cy="3124200"/>
          </a:xfrm>
          <a:prstGeom prst="leftBracket">
            <a:avLst>
              <a:gd name="adj" fmla="val 89555"/>
            </a:avLst>
          </a:prstGeom>
          <a:noFill/>
          <a:ln w="38100">
            <a:solidFill>
              <a:srgbClr val="FF33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8" name="AutoShape 14"/>
          <p:cNvSpPr>
            <a:spLocks/>
          </p:cNvSpPr>
          <p:nvPr/>
        </p:nvSpPr>
        <p:spPr bwMode="auto">
          <a:xfrm rot="13719905" flipV="1">
            <a:off x="6339541" y="3676388"/>
            <a:ext cx="336550" cy="1407803"/>
          </a:xfrm>
          <a:prstGeom prst="leftBracket">
            <a:avLst>
              <a:gd name="adj" fmla="val 61973"/>
            </a:avLst>
          </a:prstGeom>
          <a:noFill/>
          <a:ln w="38100">
            <a:solidFill>
              <a:srgbClr val="FF33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9" name="AutoShape 15"/>
          <p:cNvSpPr>
            <a:spLocks/>
          </p:cNvSpPr>
          <p:nvPr/>
        </p:nvSpPr>
        <p:spPr bwMode="auto">
          <a:xfrm rot="4600285">
            <a:off x="4167982" y="2080418"/>
            <a:ext cx="381000" cy="792163"/>
          </a:xfrm>
          <a:prstGeom prst="leftBracket">
            <a:avLst>
              <a:gd name="adj" fmla="val 22707"/>
            </a:avLst>
          </a:prstGeom>
          <a:noFill/>
          <a:ln w="38100">
            <a:solidFill>
              <a:srgbClr val="FF33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300192" y="1340768"/>
            <a:ext cx="1681807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Височная кость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5364088" y="1700808"/>
            <a:ext cx="1512168" cy="72008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850106"/>
          </a:xfrm>
        </p:spPr>
        <p:txBody>
          <a:bodyPr/>
          <a:lstStyle/>
          <a:p>
            <a:pPr eaLnBrk="1" hangingPunct="1"/>
            <a:r>
              <a:rPr lang="ru-RU" dirty="0" smtClean="0"/>
              <a:t>Наружное ухо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676400" y="1981200"/>
            <a:ext cx="6007100" cy="4094163"/>
            <a:chOff x="624" y="1248"/>
            <a:chExt cx="3784" cy="2579"/>
          </a:xfrm>
        </p:grpSpPr>
        <p:pic>
          <p:nvPicPr>
            <p:cNvPr id="27661" name="Picture 5" descr="section-ear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24" y="1248"/>
              <a:ext cx="3566" cy="25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62" name="Rectangle 6"/>
            <p:cNvSpPr>
              <a:spLocks noChangeArrowheads="1"/>
            </p:cNvSpPr>
            <p:nvPr/>
          </p:nvSpPr>
          <p:spPr bwMode="auto">
            <a:xfrm>
              <a:off x="2584" y="1389"/>
              <a:ext cx="1824" cy="2359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7652" name="Text Box 10"/>
          <p:cNvSpPr txBox="1">
            <a:spLocks noChangeArrowheads="1"/>
          </p:cNvSpPr>
          <p:nvPr/>
        </p:nvSpPr>
        <p:spPr bwMode="auto">
          <a:xfrm>
            <a:off x="304800" y="6019800"/>
            <a:ext cx="2532063" cy="466725"/>
          </a:xfrm>
          <a:prstGeom prst="rect">
            <a:avLst/>
          </a:prstGeom>
          <a:solidFill>
            <a:srgbClr val="F0E0E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Ушная раковина</a:t>
            </a:r>
          </a:p>
        </p:txBody>
      </p:sp>
      <p:sp>
        <p:nvSpPr>
          <p:cNvPr id="27653" name="Text Box 11"/>
          <p:cNvSpPr txBox="1">
            <a:spLocks noChangeArrowheads="1"/>
          </p:cNvSpPr>
          <p:nvPr/>
        </p:nvSpPr>
        <p:spPr bwMode="auto">
          <a:xfrm>
            <a:off x="681038" y="1447800"/>
            <a:ext cx="4146550" cy="466725"/>
          </a:xfrm>
          <a:prstGeom prst="rect">
            <a:avLst/>
          </a:prstGeom>
          <a:solidFill>
            <a:srgbClr val="F0E0E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Наружный слуховой проход</a:t>
            </a:r>
          </a:p>
        </p:txBody>
      </p:sp>
      <p:sp>
        <p:nvSpPr>
          <p:cNvPr id="27654" name="Text Box 12"/>
          <p:cNvSpPr txBox="1">
            <a:spLocks noChangeArrowheads="1"/>
          </p:cNvSpPr>
          <p:nvPr/>
        </p:nvSpPr>
        <p:spPr bwMode="auto">
          <a:xfrm>
            <a:off x="2286000" y="5257800"/>
            <a:ext cx="3484563" cy="466725"/>
          </a:xfrm>
          <a:prstGeom prst="rect">
            <a:avLst/>
          </a:prstGeom>
          <a:solidFill>
            <a:srgbClr val="F0E0E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Барабанная перепонка</a:t>
            </a:r>
          </a:p>
        </p:txBody>
      </p:sp>
      <p:sp>
        <p:nvSpPr>
          <p:cNvPr id="27655" name="Line 14"/>
          <p:cNvSpPr>
            <a:spLocks noChangeShapeType="1"/>
          </p:cNvSpPr>
          <p:nvPr/>
        </p:nvSpPr>
        <p:spPr bwMode="auto">
          <a:xfrm>
            <a:off x="2590800" y="1905000"/>
            <a:ext cx="762000" cy="1981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56" name="Line 15"/>
          <p:cNvSpPr>
            <a:spLocks noChangeShapeType="1"/>
          </p:cNvSpPr>
          <p:nvPr/>
        </p:nvSpPr>
        <p:spPr bwMode="auto">
          <a:xfrm flipV="1">
            <a:off x="4648200" y="4114800"/>
            <a:ext cx="0" cy="1066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57" name="Line 16"/>
          <p:cNvSpPr>
            <a:spLocks noChangeShapeType="1"/>
          </p:cNvSpPr>
          <p:nvPr/>
        </p:nvSpPr>
        <p:spPr bwMode="auto">
          <a:xfrm flipV="1">
            <a:off x="914400" y="4191000"/>
            <a:ext cx="1143000" cy="1752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59" name="Text Box 18"/>
          <p:cNvSpPr txBox="1">
            <a:spLocks noChangeArrowheads="1"/>
          </p:cNvSpPr>
          <p:nvPr/>
        </p:nvSpPr>
        <p:spPr bwMode="auto">
          <a:xfrm>
            <a:off x="5364088" y="2420888"/>
            <a:ext cx="3626296" cy="1015663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000" dirty="0"/>
              <a:t>В наружном ухе </a:t>
            </a:r>
            <a:r>
              <a:rPr lang="ru-RU" sz="2000" dirty="0" smtClean="0"/>
              <a:t>много </a:t>
            </a:r>
          </a:p>
          <a:p>
            <a:pPr algn="l"/>
            <a:r>
              <a:rPr lang="ru-RU" sz="2000" dirty="0" smtClean="0"/>
              <a:t>серных желёз</a:t>
            </a:r>
            <a:r>
              <a:rPr lang="ru-RU" sz="2000" dirty="0"/>
              <a:t>, </a:t>
            </a:r>
            <a:r>
              <a:rPr lang="ru-RU" sz="2000" dirty="0" smtClean="0"/>
              <a:t>выделяющих ушную серу </a:t>
            </a:r>
            <a:endParaRPr lang="ru-RU" sz="2000" dirty="0"/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5364088" y="3573016"/>
            <a:ext cx="3626296" cy="707886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000" dirty="0" smtClean="0"/>
              <a:t>Ушная сера защищает слуховой проход от бактерий и грязи.</a:t>
            </a:r>
            <a:endParaRPr lang="ru-RU" sz="2000" dirty="0"/>
          </a:p>
        </p:txBody>
      </p:sp>
      <p:pic>
        <p:nvPicPr>
          <p:cNvPr id="16" name="Picture 10" descr="cotton-bud_797609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5013176"/>
            <a:ext cx="2307093" cy="1444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9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/>
          <a:lstStyle/>
          <a:p>
            <a:pPr eaLnBrk="1" hangingPunct="1"/>
            <a:r>
              <a:rPr lang="ru-RU" dirty="0" smtClean="0"/>
              <a:t>Строение органа слуха</a:t>
            </a:r>
          </a:p>
        </p:txBody>
      </p:sp>
      <p:pic>
        <p:nvPicPr>
          <p:cNvPr id="26627" name="Picture 6" descr="uho_bi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265" r="3371" b="9113"/>
          <a:stretch>
            <a:fillRect/>
          </a:stretch>
        </p:blipFill>
        <p:spPr bwMode="auto">
          <a:xfrm>
            <a:off x="1066800" y="1371600"/>
            <a:ext cx="6553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Oval 7"/>
          <p:cNvSpPr>
            <a:spLocks noChangeArrowheads="1"/>
          </p:cNvSpPr>
          <p:nvPr/>
        </p:nvSpPr>
        <p:spPr bwMode="auto">
          <a:xfrm>
            <a:off x="1447800" y="4724400"/>
            <a:ext cx="457200" cy="457200"/>
          </a:xfrm>
          <a:prstGeom prst="ellipse">
            <a:avLst/>
          </a:prstGeom>
          <a:solidFill>
            <a:schemeClr val="accent1">
              <a:alpha val="1176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0" y="4191000"/>
            <a:ext cx="2532063" cy="466725"/>
          </a:xfrm>
          <a:prstGeom prst="rect">
            <a:avLst/>
          </a:prstGeom>
          <a:solidFill>
            <a:srgbClr val="E8D2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/>
              <a:t>Ушная раковина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828800" y="5334000"/>
            <a:ext cx="2657475" cy="466725"/>
          </a:xfrm>
          <a:prstGeom prst="rect">
            <a:avLst/>
          </a:prstGeom>
          <a:solidFill>
            <a:srgbClr val="E8D2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/>
              <a:t>Слуховой проход</a:t>
            </a:r>
          </a:p>
        </p:txBody>
      </p:sp>
      <p:sp>
        <p:nvSpPr>
          <p:cNvPr id="10250" name="Oval 10"/>
          <p:cNvSpPr>
            <a:spLocks noChangeArrowheads="1"/>
          </p:cNvSpPr>
          <p:nvPr/>
        </p:nvSpPr>
        <p:spPr bwMode="auto">
          <a:xfrm>
            <a:off x="4343400" y="5867400"/>
            <a:ext cx="457200" cy="381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2" name="Oval 12"/>
          <p:cNvSpPr>
            <a:spLocks noChangeArrowheads="1"/>
          </p:cNvSpPr>
          <p:nvPr/>
        </p:nvSpPr>
        <p:spPr bwMode="auto">
          <a:xfrm>
            <a:off x="5029200" y="5334000"/>
            <a:ext cx="381000" cy="381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191000" y="4572000"/>
            <a:ext cx="3505200" cy="466725"/>
          </a:xfrm>
          <a:prstGeom prst="rect">
            <a:avLst/>
          </a:prstGeom>
          <a:solidFill>
            <a:srgbClr val="E8D2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/>
              <a:t>Барабанная перепонка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6096000" y="5791200"/>
            <a:ext cx="2011256" cy="646331"/>
          </a:xfrm>
          <a:prstGeom prst="rect">
            <a:avLst/>
          </a:prstGeom>
          <a:solidFill>
            <a:srgbClr val="E8D2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Слуховая труба</a:t>
            </a:r>
          </a:p>
          <a:p>
            <a:r>
              <a:rPr lang="ru-RU" dirty="0" smtClean="0"/>
              <a:t>(евстахиева труба)</a:t>
            </a:r>
            <a:endParaRPr lang="ru-RU" dirty="0"/>
          </a:p>
        </p:txBody>
      </p:sp>
      <p:sp>
        <p:nvSpPr>
          <p:cNvPr id="10255" name="Oval 15"/>
          <p:cNvSpPr>
            <a:spLocks noChangeArrowheads="1"/>
          </p:cNvSpPr>
          <p:nvPr/>
        </p:nvSpPr>
        <p:spPr bwMode="auto">
          <a:xfrm>
            <a:off x="5638800" y="5867400"/>
            <a:ext cx="457200" cy="381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1295400" y="2438400"/>
            <a:ext cx="2928938" cy="466725"/>
          </a:xfrm>
          <a:prstGeom prst="rect">
            <a:avLst/>
          </a:prstGeom>
          <a:solidFill>
            <a:srgbClr val="E8D2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/>
              <a:t>Слуховые косточки</a:t>
            </a:r>
          </a:p>
        </p:txBody>
      </p:sp>
      <p:sp>
        <p:nvSpPr>
          <p:cNvPr id="10257" name="Oval 17"/>
          <p:cNvSpPr>
            <a:spLocks noChangeArrowheads="1"/>
          </p:cNvSpPr>
          <p:nvPr/>
        </p:nvSpPr>
        <p:spPr bwMode="auto">
          <a:xfrm>
            <a:off x="4267200" y="2362200"/>
            <a:ext cx="457200" cy="4572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2743200" y="1295400"/>
            <a:ext cx="3251200" cy="466725"/>
          </a:xfrm>
          <a:prstGeom prst="rect">
            <a:avLst/>
          </a:prstGeom>
          <a:solidFill>
            <a:srgbClr val="E8D2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/>
              <a:t>Полукружные каналы</a:t>
            </a:r>
          </a:p>
        </p:txBody>
      </p:sp>
      <p:sp>
        <p:nvSpPr>
          <p:cNvPr id="10259" name="Oval 19"/>
          <p:cNvSpPr>
            <a:spLocks noChangeArrowheads="1"/>
          </p:cNvSpPr>
          <p:nvPr/>
        </p:nvSpPr>
        <p:spPr bwMode="auto">
          <a:xfrm>
            <a:off x="5029200" y="1752600"/>
            <a:ext cx="457200" cy="381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60" name="Oval 20"/>
          <p:cNvSpPr>
            <a:spLocks noChangeArrowheads="1"/>
          </p:cNvSpPr>
          <p:nvPr/>
        </p:nvSpPr>
        <p:spPr bwMode="auto">
          <a:xfrm>
            <a:off x="6096000" y="1752600"/>
            <a:ext cx="381000" cy="381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6477000" y="1676400"/>
            <a:ext cx="1177925" cy="466725"/>
          </a:xfrm>
          <a:prstGeom prst="rect">
            <a:avLst/>
          </a:prstGeom>
          <a:solidFill>
            <a:srgbClr val="E8D2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/>
              <a:t>Улитка</a:t>
            </a:r>
          </a:p>
        </p:txBody>
      </p:sp>
      <p:sp>
        <p:nvSpPr>
          <p:cNvPr id="10262" name="AutoShape 22"/>
          <p:cNvSpPr>
            <a:spLocks noChangeArrowheads="1"/>
          </p:cNvSpPr>
          <p:nvPr/>
        </p:nvSpPr>
        <p:spPr bwMode="auto">
          <a:xfrm rot="-2701613">
            <a:off x="457994" y="5236369"/>
            <a:ext cx="1204913" cy="638175"/>
          </a:xfrm>
          <a:prstGeom prst="rightArrow">
            <a:avLst>
              <a:gd name="adj1" fmla="val 50000"/>
              <a:gd name="adj2" fmla="val 47202"/>
            </a:avLst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/>
              <a:t>Нажми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2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2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2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2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2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2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0"/>
                  </p:tgtEl>
                </p:cond>
              </p:nextCondLst>
            </p:seq>
          </p:childTnLst>
        </p:cTn>
      </p:par>
    </p:tnLst>
    <p:bldLst>
      <p:bldP spid="10248" grpId="0" animBg="1"/>
      <p:bldP spid="10249" grpId="0" animBg="1"/>
      <p:bldP spid="10253" grpId="0" animBg="1"/>
      <p:bldP spid="10254" grpId="0" animBg="1"/>
      <p:bldP spid="10256" grpId="0" animBg="1"/>
      <p:bldP spid="10258" grpId="0" animBg="1"/>
      <p:bldP spid="1026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Строение органа слуха - уха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107504" y="692699"/>
          <a:ext cx="8928990" cy="569136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563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595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Часть уха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kern="1200" dirty="0" smtClean="0"/>
                        <a:t>Орган </a:t>
                      </a:r>
                      <a:endParaRPr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kern="1200" dirty="0" smtClean="0"/>
                        <a:t>Функции органа</a:t>
                      </a:r>
                      <a:endParaRPr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2194">
                <a:tc rowSpan="2"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Наружное ухо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Наружный слуховой проход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Проведение звуковых волн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72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Барабанная перепонка</a:t>
                      </a:r>
                      <a:endParaRPr lang="ru-RU" sz="2000" b="1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Передача колебаний дальше</a:t>
                      </a:r>
                      <a:endParaRPr lang="ru-RU" sz="2000" b="1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878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8786">
                <a:tc rowSpan="2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4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18786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u="sng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1878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/>
          <a:lstStyle/>
          <a:p>
            <a:pPr eaLnBrk="1" hangingPunct="1"/>
            <a:r>
              <a:rPr lang="ru-RU" dirty="0" smtClean="0"/>
              <a:t>Среднее ухо</a:t>
            </a:r>
          </a:p>
        </p:txBody>
      </p:sp>
      <p:pic>
        <p:nvPicPr>
          <p:cNvPr id="30729" name="Picture 4" descr="12_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097" b="6250"/>
          <a:stretch>
            <a:fillRect/>
          </a:stretch>
        </p:blipFill>
        <p:spPr bwMode="auto">
          <a:xfrm>
            <a:off x="395536" y="1484784"/>
            <a:ext cx="4392488" cy="3443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979712" y="1484784"/>
            <a:ext cx="2664296" cy="11521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483768" y="2564904"/>
            <a:ext cx="1008112" cy="3600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26" name="Line 7"/>
          <p:cNvSpPr>
            <a:spLocks noChangeShapeType="1"/>
          </p:cNvSpPr>
          <p:nvPr/>
        </p:nvSpPr>
        <p:spPr bwMode="auto">
          <a:xfrm>
            <a:off x="2051720" y="1484784"/>
            <a:ext cx="918592" cy="2079104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6" name="Picture 5" descr="img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DFF"/>
              </a:clrFrom>
              <a:clrTo>
                <a:srgbClr val="FFFDFF">
                  <a:alpha val="0"/>
                </a:srgbClr>
              </a:clrTo>
            </a:clrChange>
          </a:blip>
          <a:srcRect l="52513" t="3819" r="10728" b="70746"/>
          <a:stretch>
            <a:fillRect/>
          </a:stretch>
        </p:blipFill>
        <p:spPr bwMode="auto">
          <a:xfrm>
            <a:off x="6766270" y="1916832"/>
            <a:ext cx="1520058" cy="1426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2555776" y="1844824"/>
            <a:ext cx="2249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 слуховые косточки</a:t>
            </a:r>
            <a:endParaRPr lang="ru-RU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259632" y="1124744"/>
            <a:ext cx="2512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Барабанная перепонка</a:t>
            </a:r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835696" y="4725144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Слуховая труба (евстахиева труба)</a:t>
            </a:r>
            <a:endParaRPr lang="ru-RU" b="1" dirty="0"/>
          </a:p>
        </p:txBody>
      </p:sp>
      <p:sp>
        <p:nvSpPr>
          <p:cNvPr id="26" name="Line 7"/>
          <p:cNvSpPr>
            <a:spLocks noChangeShapeType="1"/>
          </p:cNvSpPr>
          <p:nvPr/>
        </p:nvSpPr>
        <p:spPr bwMode="auto">
          <a:xfrm>
            <a:off x="3203848" y="2204864"/>
            <a:ext cx="0" cy="864096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5580112" y="1124744"/>
            <a:ext cx="1266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молоточек</a:t>
            </a:r>
            <a:endParaRPr lang="ru-RU" b="1" dirty="0"/>
          </a:p>
        </p:txBody>
      </p:sp>
      <p:sp>
        <p:nvSpPr>
          <p:cNvPr id="28" name="Line 7"/>
          <p:cNvSpPr>
            <a:spLocks noChangeShapeType="1"/>
          </p:cNvSpPr>
          <p:nvPr/>
        </p:nvSpPr>
        <p:spPr bwMode="auto">
          <a:xfrm>
            <a:off x="6228184" y="1412776"/>
            <a:ext cx="648072" cy="648072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7380312" y="908720"/>
            <a:ext cx="1363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наковальня</a:t>
            </a:r>
            <a:endParaRPr lang="ru-RU" b="1" dirty="0"/>
          </a:p>
        </p:txBody>
      </p:sp>
      <p:sp>
        <p:nvSpPr>
          <p:cNvPr id="30" name="Line 7"/>
          <p:cNvSpPr>
            <a:spLocks noChangeShapeType="1"/>
          </p:cNvSpPr>
          <p:nvPr/>
        </p:nvSpPr>
        <p:spPr bwMode="auto">
          <a:xfrm flipH="1">
            <a:off x="7452320" y="1196752"/>
            <a:ext cx="360040" cy="792088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7452320" y="4005064"/>
            <a:ext cx="1233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стремечко</a:t>
            </a:r>
            <a:endParaRPr lang="ru-RU" b="1" dirty="0"/>
          </a:p>
        </p:txBody>
      </p:sp>
      <p:sp>
        <p:nvSpPr>
          <p:cNvPr id="32" name="Line 7"/>
          <p:cNvSpPr>
            <a:spLocks noChangeShapeType="1"/>
          </p:cNvSpPr>
          <p:nvPr/>
        </p:nvSpPr>
        <p:spPr bwMode="auto">
          <a:xfrm flipV="1">
            <a:off x="7956376" y="3356992"/>
            <a:ext cx="72008" cy="792088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026" name="Picture 2" descr="D:\папка АЛЛА\БИОЛОГИЯ уроки тесты\10 класс Человек\я молот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5229200"/>
            <a:ext cx="2001011" cy="1500758"/>
          </a:xfrm>
          <a:prstGeom prst="rect">
            <a:avLst/>
          </a:prstGeom>
          <a:noFill/>
        </p:spPr>
      </p:pic>
      <p:pic>
        <p:nvPicPr>
          <p:cNvPr id="1027" name="Picture 3" descr="D:\папка АЛЛА\БИОЛОГИЯ уроки тесты\10 класс Человек\я стрем.jpg"/>
          <p:cNvPicPr>
            <a:picLocks noChangeAspect="1" noChangeArrowheads="1"/>
          </p:cNvPicPr>
          <p:nvPr/>
        </p:nvPicPr>
        <p:blipFill>
          <a:blip r:embed="rId5" cstate="print"/>
          <a:srcRect t="12885"/>
          <a:stretch>
            <a:fillRect/>
          </a:stretch>
        </p:blipFill>
        <p:spPr bwMode="auto">
          <a:xfrm>
            <a:off x="7092280" y="4423792"/>
            <a:ext cx="1877855" cy="2434208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7668344" y="6381328"/>
            <a:ext cx="888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стремя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 animBg="1"/>
      <p:bldP spid="23" grpId="0"/>
      <p:bldP spid="24" grpId="0"/>
      <p:bldP spid="25" grpId="0"/>
      <p:bldP spid="26" grpId="0" animBg="1"/>
      <p:bldP spid="27" grpId="0"/>
      <p:bldP spid="28" grpId="0" animBg="1"/>
      <p:bldP spid="29" grpId="0"/>
      <p:bldP spid="30" grpId="0" animBg="1"/>
      <p:bldP spid="31" grpId="0"/>
      <p:bldP spid="32" grpId="0" animBg="1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Строение органа слуха - уха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107504" y="692699"/>
          <a:ext cx="8928990" cy="608321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563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595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Часть уха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kern="1200" dirty="0" smtClean="0"/>
                        <a:t>Орган </a:t>
                      </a:r>
                      <a:endParaRPr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kern="1200" dirty="0" smtClean="0"/>
                        <a:t>Функции органа</a:t>
                      </a:r>
                      <a:endParaRPr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2194">
                <a:tc rowSpan="2"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Наружное ухо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Наружный слуховой проход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Проведение звуковых волн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72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Барабанная перепонка</a:t>
                      </a:r>
                      <a:endParaRPr lang="ru-RU" sz="2000" b="1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Передача колебаний дальше</a:t>
                      </a:r>
                      <a:endParaRPr lang="ru-RU" sz="2000" b="1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878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Среднее ухо</a:t>
                      </a:r>
                      <a:endParaRPr lang="ru-RU" sz="2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Слуховые косточки (молоточек, наковальня, стремечко)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Евстахиева труба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Усиление колебаний</a:t>
                      </a:r>
                    </a:p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Выравнивает давление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8786">
                <a:tc rowSpan="2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4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18786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u="sng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1878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620688"/>
          </a:xfrm>
        </p:spPr>
        <p:txBody>
          <a:bodyPr>
            <a:normAutofit/>
          </a:bodyPr>
          <a:lstStyle/>
          <a:p>
            <a:r>
              <a:rPr lang="ru-RU" dirty="0" smtClean="0"/>
              <a:t>Внутреннее ухо</a:t>
            </a:r>
            <a:endParaRPr lang="ru-RU" dirty="0"/>
          </a:p>
        </p:txBody>
      </p:sp>
      <p:pic>
        <p:nvPicPr>
          <p:cNvPr id="3" name="Picture 2" descr="D:\папка АЛЛА\БИОЛОГИЯ уроки тесты\10 класс Человек\я орган слух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4674267" cy="222441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51720" y="836712"/>
            <a:ext cx="1296144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2420888"/>
            <a:ext cx="1944216" cy="6480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5" descr="30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2636912"/>
            <a:ext cx="3667844" cy="3513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64088" y="908720"/>
            <a:ext cx="2244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Улитка – орган слуха</a:t>
            </a:r>
            <a:endParaRPr lang="ru-RU" b="1" dirty="0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 flipH="1">
            <a:off x="4355976" y="1268760"/>
            <a:ext cx="1368152" cy="432048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5940152" y="1268760"/>
            <a:ext cx="72008" cy="1296144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444208" y="1556792"/>
            <a:ext cx="2699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Внутри улитка заполнена жидкостью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259632" y="4581128"/>
            <a:ext cx="3853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Кортиев</a:t>
            </a:r>
            <a:r>
              <a:rPr lang="ru-RU" b="1" dirty="0" smtClean="0"/>
              <a:t> орган (= спиральный орган)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948264" y="5877272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Волосковые клетки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195736" y="5229200"/>
            <a:ext cx="1660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Слуховой нерв</a:t>
            </a:r>
            <a:endParaRPr lang="ru-RU" b="1" dirty="0"/>
          </a:p>
        </p:txBody>
      </p:sp>
      <p:sp>
        <p:nvSpPr>
          <p:cNvPr id="14" name="Line 7"/>
          <p:cNvSpPr>
            <a:spLocks noChangeShapeType="1"/>
          </p:cNvSpPr>
          <p:nvPr/>
        </p:nvSpPr>
        <p:spPr bwMode="auto">
          <a:xfrm flipV="1">
            <a:off x="3851920" y="5373216"/>
            <a:ext cx="1584176" cy="72008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2050" name="Picture 2" descr="D:\папка АЛЛА\БИОЛОГИЯ уроки тесты\10 класс Человек\я улит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0"/>
            <a:ext cx="1458667" cy="952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 animBg="1"/>
      <p:bldP spid="9" grpId="0" animBg="1"/>
      <p:bldP spid="10" grpId="0"/>
      <p:bldP spid="11" grpId="0"/>
      <p:bldP spid="12" grpId="0"/>
      <p:bldP spid="13" grpId="0"/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</TotalTime>
  <Words>590</Words>
  <Application>Microsoft Office PowerPoint</Application>
  <PresentationFormat>Экран (4:3)</PresentationFormat>
  <Paragraphs>179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Тема Office</vt:lpstr>
      <vt:lpstr>Орган  слуха</vt:lpstr>
      <vt:lpstr>Словарь:</vt:lpstr>
      <vt:lpstr>Орган слуха - ухо</vt:lpstr>
      <vt:lpstr>Наружное ухо</vt:lpstr>
      <vt:lpstr>Строение органа слуха</vt:lpstr>
      <vt:lpstr>Строение органа слуха - уха</vt:lpstr>
      <vt:lpstr>Среднее ухо</vt:lpstr>
      <vt:lpstr>Строение органа слуха - уха</vt:lpstr>
      <vt:lpstr>Внутреннее ухо</vt:lpstr>
      <vt:lpstr>Строение органа слуха - уха</vt:lpstr>
      <vt:lpstr>Как слышит ухо?</vt:lpstr>
      <vt:lpstr>Строение органа слуха - уха</vt:lpstr>
      <vt:lpstr>Выполните задание:</vt:lpstr>
      <vt:lpstr>Ответьте на вопрос 1:</vt:lpstr>
      <vt:lpstr>Ответьте на вопрос2:</vt:lpstr>
      <vt:lpstr>Ответьте на вопрос 3:</vt:lpstr>
      <vt:lpstr>Ответьте на вопрос 4:</vt:lpstr>
      <vt:lpstr>Ответьте на вопрос 5:</vt:lpstr>
      <vt:lpstr>Ответьте на вопрос6:</vt:lpstr>
      <vt:lpstr>Ответьте на вопрос 7:</vt:lpstr>
      <vt:lpstr>Ответьте на вопрос 8: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Слуховой анализатор</dc:title>
  <dc:creator>Алла</dc:creator>
  <cp:lastModifiedBy>Виталий</cp:lastModifiedBy>
  <cp:revision>42</cp:revision>
  <dcterms:created xsi:type="dcterms:W3CDTF">2017-12-09T05:50:22Z</dcterms:created>
  <dcterms:modified xsi:type="dcterms:W3CDTF">2020-04-13T17:40:31Z</dcterms:modified>
</cp:coreProperties>
</file>