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4" r:id="rId7"/>
    <p:sldId id="265" r:id="rId8"/>
    <p:sldId id="266" r:id="rId9"/>
    <p:sldId id="267" r:id="rId10"/>
    <p:sldId id="263" r:id="rId11"/>
    <p:sldId id="261" r:id="rId12"/>
    <p:sldId id="262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4.jpeg"/><Relationship Id="rId7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449556/7d583d5a-ca45-44b8-a87b-e5db1c8a14cc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2924944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Проект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«Цвет</a:t>
            </a:r>
            <a:r>
              <a:rPr lang="ru-RU" b="1" i="1" dirty="0" smtClean="0">
                <a:solidFill>
                  <a:srgbClr val="0070C0"/>
                </a:solidFill>
              </a:rPr>
              <a:t>ная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B050"/>
                </a:solidFill>
              </a:rPr>
              <a:t>не</a:t>
            </a:r>
            <a:r>
              <a:rPr lang="ru-RU" b="1" i="1" dirty="0" smtClean="0">
                <a:solidFill>
                  <a:srgbClr val="FFFF00"/>
                </a:solidFill>
              </a:rPr>
              <a:t>дель</a:t>
            </a:r>
            <a:r>
              <a:rPr lang="ru-RU" b="1" i="1" dirty="0" smtClean="0">
                <a:solidFill>
                  <a:srgbClr val="C00000"/>
                </a:solidFill>
              </a:rPr>
              <a:t>ка»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619672" y="5517232"/>
            <a:ext cx="5328592" cy="936104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Подготовили: Киселева Л.В</a:t>
            </a:r>
          </a:p>
          <a:p>
            <a:r>
              <a:rPr lang="ru-RU" sz="2000" b="1" i="1" dirty="0" err="1" smtClean="0">
                <a:solidFill>
                  <a:srgbClr val="0070C0"/>
                </a:solidFill>
              </a:rPr>
              <a:t>Крутик</a:t>
            </a:r>
            <a:r>
              <a:rPr lang="ru-RU" sz="2000" b="1" i="1" dirty="0" smtClean="0">
                <a:solidFill>
                  <a:srgbClr val="0070C0"/>
                </a:solidFill>
              </a:rPr>
              <a:t> О.В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Рябцева Э.А.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st.depositphotos.com/1605581/4142/i/950/depositphotos_41426913-stock-photo-rays-of-colorful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https://avatars.mds.yandex.net/get-pdb/1690495/bed3aaa5-0d3d-493c-8688-2f0434691085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2" name="Picture 4" descr="https://sun9-13.userapi.com/c857328/v857328303/1409a9/XTleoOoPUbU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8041">
            <a:off x="4851012" y="1239146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4" name="Picture 6" descr="https://sun9-12.userapi.com/c853528/v853528303/20fa7d/n49o0rTeO2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9041">
            <a:off x="1084280" y="1207313"/>
            <a:ext cx="3456383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Раз</a:t>
            </a:r>
            <a:r>
              <a:rPr lang="ru-RU" b="1" i="1" dirty="0" smtClean="0">
                <a:solidFill>
                  <a:srgbClr val="0070C0"/>
                </a:solidFill>
              </a:rPr>
              <a:t>ноцвет</a:t>
            </a:r>
            <a:r>
              <a:rPr lang="ru-RU" b="1" i="1" dirty="0" smtClean="0">
                <a:solidFill>
                  <a:srgbClr val="00B050"/>
                </a:solidFill>
              </a:rPr>
              <a:t>ный</a:t>
            </a:r>
            <a:r>
              <a:rPr lang="ru-RU" b="1" i="1" dirty="0" smtClean="0">
                <a:solidFill>
                  <a:srgbClr val="FFC000"/>
                </a:solidFill>
              </a:rPr>
              <a:t> день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7" name="Рисунок 6" descr="https://sun9-11.userapi.com/c855032/v855032303/20ac81/vH4HYJBnnBU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97238">
            <a:off x="4518182" y="3864077"/>
            <a:ext cx="3440658" cy="22025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s://sun9-40.userapi.com/c858420/v858420303/1bbd3c/yZf8f23Tyug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49227">
            <a:off x="1346593" y="3414047"/>
            <a:ext cx="2304255" cy="31982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220164/07b5294f-3464-432b-aba9-553254e0fbb0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Picture 8" descr="https://www.lefthudson.com/wp-content/uploads/2019/11/party-wallpaper-fresh-cool-party-backgrounds-wallpaper-cave-of-the-day-of-party-wallpa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4" name="Picture 2" descr="https://pandia.ru/text/82/562/images/img4_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2994">
            <a:off x="6155376" y="3838256"/>
            <a:ext cx="2088752" cy="2887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8" name="Picture 6" descr="https://15326.maam.ru/images/photos/accd7e8f6fdcfce3362c776ec40d81f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926283"/>
            <a:ext cx="1972772" cy="2790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40" name="Picture 8" descr="https://i.mycdn.me/image?id=860185347066&amp;t=3&amp;plc=WEB&amp;tkn=*dpma65dzevtBFqWVFuDj74UBk5w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9116">
            <a:off x="6235248" y="794914"/>
            <a:ext cx="1915230" cy="27088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s://ds04.infourok.ru/uploads/ex/1047/00074fbe-f037449e/img3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32117">
            <a:off x="808680" y="3555491"/>
            <a:ext cx="2173042" cy="3053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https://ds04.infourok.ru/uploads/ex/1047/00074fbe-f037449e/img0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761">
            <a:off x="676200" y="620869"/>
            <a:ext cx="2063740" cy="2826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 descr="https://i.mycdn.me/image?id=860185346554&amp;t=3&amp;plc=WEB&amp;tkn=*gopS8yHGYKRpc6Khe66QYlN5f1Y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861048"/>
            <a:ext cx="2029026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2339752" y="260648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Работа с родителями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avatars.mds.yandex.net/get-pdb/1220164/07b5294f-3464-432b-aba9-553254e0fbb0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Picture 8" descr="https://www.lefthudson.com/wp-content/uploads/2019/11/party-wallpaper-fresh-cool-party-backgrounds-wallpaper-cave-of-the-day-of-party-wallpa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s://im0-tub-ru.yandex.net/i?id=f9936064c9a2fab47e6d8f394e2ae7c4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2383532" cy="3466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2" name="Picture 6" descr="https://ds04.infourok.ru/uploads/ex/0698/000438cf-2037a464/hello_html_m297a5ab5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04664"/>
            <a:ext cx="2376264" cy="3460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4" name="Picture 8" descr="http://a2b2.ru/storage/files/methodologicals/36926/43813_Sovety%20po%20grganizvtsii%20tvorcheskoy%20raboty%20detey%20doma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12453">
            <a:off x="4670010" y="1409658"/>
            <a:ext cx="3577100" cy="5067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66" name="AutoShape 10" descr="https://www.ds3-alenushka.org.ru/images/albums/135/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www.ds3-alenushka.org.ru/images/albums/135/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0" name="AutoShape 14" descr="https://www.ds3-alenushka.org.ru/images/albums/135/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4" name="Picture 18" descr="http://detsadblg.ucoz.ru/gruppovaja/vasilek/8261_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6874">
            <a:off x="1058667" y="2780371"/>
            <a:ext cx="2708103" cy="3834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previews.123rf.com/images/brgfx/brgfx1705/brgfx170500518/78180446-colorful-rainbow-in-garden-illustratio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9592" cy="667759"/>
          </a:xfrm>
          <a:prstGeom prst="rect">
            <a:avLst/>
          </a:prstGeom>
          <a:noFill/>
        </p:spPr>
      </p:pic>
      <p:pic>
        <p:nvPicPr>
          <p:cNvPr id="5" name="Picture 2" descr="https://avatars.mds.yandex.net/get-pdb/2449556/7d583d5a-ca45-44b8-a87b-e5db1c8a14cc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3501008"/>
            <a:ext cx="9144000" cy="2938338"/>
          </a:xfrm>
        </p:spPr>
        <p:txBody>
          <a:bodyPr>
            <a:noAutofit/>
          </a:bodyPr>
          <a:lstStyle/>
          <a:p>
            <a:r>
              <a:rPr lang="ru-RU" sz="6600" b="1" i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br>
              <a:rPr lang="ru-RU" sz="6600" b="1" i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i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br>
              <a:rPr lang="ru-RU" sz="6600" b="1" i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i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</a:t>
            </a:r>
            <a:br>
              <a:rPr lang="ru-RU" sz="6600" b="1" i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1690495/bed3aaa5-0d3d-493c-8688-2f043469108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9552" y="836712"/>
            <a:ext cx="8064896" cy="5544616"/>
          </a:xfrm>
        </p:spPr>
        <p:txBody>
          <a:bodyPr>
            <a:normAutofit fontScale="85000" lnSpcReduction="20000"/>
          </a:bodyPr>
          <a:lstStyle/>
          <a:p>
            <a:r>
              <a:rPr lang="ru-RU" sz="5200" b="1" i="1" dirty="0" smtClean="0">
                <a:solidFill>
                  <a:srgbClr val="002060"/>
                </a:solidFill>
              </a:rPr>
              <a:t>Актуальность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Раскрытие и развитие творческих способностей, во многом определяющих будущее детей, не терпит стандартных подходов. Поиск оптимальных путей раскрытия творческого потенциала каждого ребенка, достижения его эмоционального благополучия необходимо вести постоянно, применяя фантазию и творчество, находя свои варианты решений в ходе непосредственного общения и активного взаимодействия взрослых и детей.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На наш взгляд, проект «Разноцветная неделя» – актуальное, интересное путешествие по стране творчества, положительных эмоций и позитивного жизненного настроя.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get-pdb/1220164/07b5294f-3464-432b-aba9-553254e0fbb0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404664"/>
            <a:ext cx="9144000" cy="6912768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Цель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Расширение и обогащение знаний о цветах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Задачи </a:t>
            </a:r>
          </a:p>
          <a:p>
            <a:pPr lvl="0"/>
            <a:r>
              <a:rPr lang="ru-RU" sz="2400" b="1" i="1" dirty="0" smtClean="0">
                <a:solidFill>
                  <a:srgbClr val="002060"/>
                </a:solidFill>
              </a:rPr>
              <a:t>Формировать знания цветового спектра у детей.</a:t>
            </a:r>
          </a:p>
          <a:p>
            <a:pPr lvl="0"/>
            <a:r>
              <a:rPr lang="ru-RU" sz="2400" b="1" i="1" dirty="0" smtClean="0">
                <a:solidFill>
                  <a:srgbClr val="002060"/>
                </a:solidFill>
              </a:rPr>
              <a:t>Учить различать цвета, сопоставлять их с предметами. </a:t>
            </a:r>
          </a:p>
          <a:p>
            <a:pPr lvl="0"/>
            <a:r>
              <a:rPr lang="ru-RU" sz="2400" b="1" i="1" dirty="0" smtClean="0">
                <a:solidFill>
                  <a:srgbClr val="002060"/>
                </a:solidFill>
              </a:rPr>
              <a:t>Учить детей различать теплые и холодные цвета. </a:t>
            </a:r>
          </a:p>
          <a:p>
            <a:pPr lvl="0"/>
            <a:r>
              <a:rPr lang="ru-RU" sz="2400" b="1" i="1" dirty="0" smtClean="0">
                <a:solidFill>
                  <a:srgbClr val="002060"/>
                </a:solidFill>
              </a:rPr>
              <a:t>Научить группировать предметы по цвету и отдельным цветовым деталям.</a:t>
            </a:r>
          </a:p>
          <a:p>
            <a:pPr lvl="0"/>
            <a:r>
              <a:rPr lang="ru-RU" sz="2400" b="1" i="1" dirty="0" smtClean="0">
                <a:solidFill>
                  <a:srgbClr val="002060"/>
                </a:solidFill>
              </a:rPr>
              <a:t>Развивать цветовое восприятие, внимание, наблюдательность, расширять знания о материалах, из которых состоят предметы.</a:t>
            </a:r>
          </a:p>
          <a:p>
            <a:pPr lvl="0"/>
            <a:r>
              <a:rPr lang="ru-RU" sz="2400" b="1" i="1" dirty="0" smtClean="0">
                <a:solidFill>
                  <a:srgbClr val="002060"/>
                </a:solidFill>
              </a:rPr>
              <a:t>Развивать речь и словарный запас детей.</a:t>
            </a:r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https://www.lefthudson.com/wp-content/uploads/2019/11/party-wallpaper-fresh-cool-party-backgrounds-wallpaper-cave-of-the-day-of-party-wall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2" descr="https://avatars.mds.yandex.net/get-pdb/1220164/07b5294f-3464-432b-aba9-553254e0fbb0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7412" name="AutoShape 4" descr="http://900igr.net/up/datai/194832/0002-004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://900igr.net/up/datai/194832/0002-004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55576" y="548680"/>
            <a:ext cx="7920880" cy="576064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4200" b="1" i="1" dirty="0" smtClean="0">
                <a:solidFill>
                  <a:srgbClr val="002060"/>
                </a:solidFill>
              </a:rPr>
              <a:t>Предполагаемые  результаты</a:t>
            </a:r>
          </a:p>
          <a:p>
            <a:pPr lvl="0"/>
            <a:r>
              <a:rPr lang="ru-RU" sz="3800" b="1" i="1" dirty="0" smtClean="0">
                <a:solidFill>
                  <a:srgbClr val="002060"/>
                </a:solidFill>
              </a:rPr>
              <a:t>для детей </a:t>
            </a:r>
            <a:r>
              <a:rPr lang="ru-RU" sz="3100" b="1" i="1" dirty="0" smtClean="0">
                <a:solidFill>
                  <a:srgbClr val="002060"/>
                </a:solidFill>
              </a:rPr>
              <a:t>- получать и закреплять на практике знания о цветовом спектре, учить различать цвета, сопоставлять их с предметами,  различать теплые и холодные цвета. Развивать воображение, умения видеть характерные признаки предметов.</a:t>
            </a:r>
          </a:p>
          <a:p>
            <a:pPr lvl="0"/>
            <a:r>
              <a:rPr lang="ru-RU" sz="3800" b="1" i="1" dirty="0" smtClean="0">
                <a:solidFill>
                  <a:srgbClr val="002060"/>
                </a:solidFill>
              </a:rPr>
              <a:t>для педагогов </a:t>
            </a:r>
            <a:r>
              <a:rPr lang="ru-RU" sz="3100" b="1" i="1" dirty="0" smtClean="0">
                <a:solidFill>
                  <a:srgbClr val="002060"/>
                </a:solidFill>
              </a:rPr>
              <a:t>- продолжение освоения метода проектирования – метод организации насыщенной детской деятельности, который дает возможность расширять образовательное пространство, придать ему новые формы, эффективно развивать творческое и познавательное мышление дошкольников.</a:t>
            </a:r>
          </a:p>
          <a:p>
            <a:pPr lvl="0"/>
            <a:r>
              <a:rPr lang="ru-RU" sz="3800" b="1" i="1" dirty="0" smtClean="0">
                <a:solidFill>
                  <a:srgbClr val="002060"/>
                </a:solidFill>
              </a:rPr>
              <a:t>для родителей </a:t>
            </a:r>
            <a:r>
              <a:rPr lang="ru-RU" sz="3100" b="1" i="1" dirty="0" smtClean="0">
                <a:solidFill>
                  <a:srgbClr val="002060"/>
                </a:solidFill>
              </a:rPr>
              <a:t>- расширять возможности сотрудничества со своими детьми.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4.depositphotos.com/20619270/27502/v/950/depositphotos_275029430-stock-illustration-christmas-lights-background-rainbow-colo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79512" y="332656"/>
            <a:ext cx="8964488" cy="6336704"/>
          </a:xfrm>
        </p:spPr>
        <p:txBody>
          <a:bodyPr>
            <a:normAutofit fontScale="55000" lnSpcReduction="20000"/>
          </a:bodyPr>
          <a:lstStyle/>
          <a:p>
            <a:r>
              <a:rPr lang="ru-RU" sz="4500" b="1" i="1" dirty="0" smtClean="0">
                <a:solidFill>
                  <a:srgbClr val="002060"/>
                </a:solidFill>
              </a:rPr>
              <a:t>Этапы работы над проектом </a:t>
            </a:r>
          </a:p>
          <a:p>
            <a:endParaRPr lang="ru-RU" sz="4500" b="1" i="1" dirty="0" smtClean="0">
              <a:solidFill>
                <a:srgbClr val="002060"/>
              </a:solidFill>
            </a:endParaRPr>
          </a:p>
          <a:p>
            <a:r>
              <a:rPr lang="ru-RU" sz="4500" b="1" i="1" dirty="0" smtClean="0">
                <a:solidFill>
                  <a:srgbClr val="002060"/>
                </a:solidFill>
              </a:rPr>
              <a:t>1. Подготовительный</a:t>
            </a:r>
          </a:p>
          <a:p>
            <a:pPr lvl="0"/>
            <a:r>
              <a:rPr lang="ru-RU" sz="4200" b="1" i="1" dirty="0" smtClean="0">
                <a:solidFill>
                  <a:srgbClr val="002060"/>
                </a:solidFill>
              </a:rPr>
              <a:t>Постановка проблемы </a:t>
            </a:r>
          </a:p>
          <a:p>
            <a:pPr lvl="0"/>
            <a:r>
              <a:rPr lang="ru-RU" sz="4200" b="1" i="1" dirty="0" smtClean="0">
                <a:solidFill>
                  <a:srgbClr val="002060"/>
                </a:solidFill>
              </a:rPr>
              <a:t>Разработка плана проекта</a:t>
            </a:r>
          </a:p>
          <a:p>
            <a:pPr lvl="0"/>
            <a:r>
              <a:rPr lang="ru-RU" sz="4200" b="1" i="1" dirty="0" smtClean="0">
                <a:solidFill>
                  <a:srgbClr val="002060"/>
                </a:solidFill>
              </a:rPr>
              <a:t>Создание соответствующей развивающей среды в группе</a:t>
            </a:r>
          </a:p>
          <a:p>
            <a:pPr lvl="0"/>
            <a:r>
              <a:rPr lang="ru-RU" sz="4200" b="1" i="1" dirty="0" smtClean="0">
                <a:solidFill>
                  <a:srgbClr val="002060"/>
                </a:solidFill>
              </a:rPr>
              <a:t>Сбор и накопление материала по теме</a:t>
            </a:r>
          </a:p>
          <a:p>
            <a:pPr lvl="0"/>
            <a:r>
              <a:rPr lang="ru-RU" sz="4200" b="1" i="1" dirty="0" smtClean="0">
                <a:solidFill>
                  <a:srgbClr val="002060"/>
                </a:solidFill>
              </a:rPr>
              <a:t>Информирование и ознакомление родителей с темой проекта</a:t>
            </a:r>
          </a:p>
          <a:p>
            <a:r>
              <a:rPr lang="ru-RU" sz="4200" b="1" i="1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4500" b="1" i="1" dirty="0" smtClean="0">
                <a:solidFill>
                  <a:srgbClr val="002060"/>
                </a:solidFill>
              </a:rPr>
              <a:t>2. Основной</a:t>
            </a:r>
          </a:p>
          <a:p>
            <a:pPr lvl="0"/>
            <a:r>
              <a:rPr lang="ru-RU" sz="4200" b="1" i="1" dirty="0" smtClean="0">
                <a:solidFill>
                  <a:srgbClr val="002060"/>
                </a:solidFill>
              </a:rPr>
              <a:t>Привлечение детей к участию в реализации намеченного перспективного плана</a:t>
            </a:r>
          </a:p>
          <a:p>
            <a:pPr lvl="0"/>
            <a:r>
              <a:rPr lang="ru-RU" sz="4200" b="1" i="1" dirty="0" smtClean="0">
                <a:solidFill>
                  <a:srgbClr val="002060"/>
                </a:solidFill>
              </a:rPr>
              <a:t>Создание взаимодействия взрослых и детей</a:t>
            </a:r>
          </a:p>
          <a:p>
            <a:r>
              <a:rPr lang="ru-RU" sz="4200" b="1" i="1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4500" b="1" i="1" dirty="0" smtClean="0">
                <a:solidFill>
                  <a:srgbClr val="002060"/>
                </a:solidFill>
              </a:rPr>
              <a:t>3. Итоговый</a:t>
            </a:r>
          </a:p>
          <a:p>
            <a:pPr lvl="0"/>
            <a:r>
              <a:rPr lang="ru-RU" sz="4200" b="1" i="1" dirty="0" smtClean="0">
                <a:solidFill>
                  <a:srgbClr val="002060"/>
                </a:solidFill>
              </a:rPr>
              <a:t>Итоговое мероприятие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.depositphotos.com/1605581/4142/i/950/depositphotos_41426913-stock-photo-rays-of-colorful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" name="Picture 2" descr="https://avatars.mds.yandex.net/get-pdb/1690495/bed3aaa5-0d3d-493c-8688-2f0434691085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День красного гномика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https://sun9-41.userapi.com/c855336/v855336923/21e00d/i3fWfuTnG_w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983317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sun9-31.userapi.com/c206524/v206524923/c7ee2/dpwhKhmop-k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717032"/>
            <a:ext cx="3620892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6" name="Picture 2" descr="https://sun9-39.userapi.com/c856124/v856124923/216572/HWPnJrQkxD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573016"/>
            <a:ext cx="4176464" cy="2430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s://sun9-23.userapi.com/c206820/v206820923/c92dd/DCQbYW7TKHc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052736"/>
            <a:ext cx="360040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322" y="2420888"/>
            <a:ext cx="1496726" cy="202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.depositphotos.com/1605581/4142/i/950/depositphotos_41426913-stock-photo-rays-of-colorful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avatars.mds.yandex.net/get-pdb/1690495/bed3aaa5-0d3d-493c-8688-2f0434691085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s://sun9-28.userapi.com/c857128/v857128923/13ba88/iFVnPdDdcf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3645024"/>
            <a:ext cx="4320481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https://sun9-5.userapi.com/c857416/v857416923/1bc3f1/WVkfYfDzyG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3310" y="1196752"/>
            <a:ext cx="4096454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День синего гномика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https://sun9-5.userapi.com/c858024/v858024923/1bcd07/_S4kMECpaAA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352839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s://sun9-69.userapi.com/c858232/v858232923/1bd5ff/SosKg14o4Nw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789040"/>
            <a:ext cx="3456384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ds05.infourok.ru/uploads/ex/0677/000e4ace-cb70e900/img2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3" y="2420889"/>
            <a:ext cx="129614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690495/bed3aaa5-0d3d-493c-8688-2f043469108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День зеленого гномика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https://sun9-35.userapi.com/c856520/v856520923/144730/KV3cwNw8mSg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3744416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sun9-47.userapi.com/c206628/v206628923/c763f/J5dD_8KuIag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196752"/>
            <a:ext cx="4032448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s://sun9-59.userapi.com/c205724/v205724923/c6655/Hppf71q1Sto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89040" y="4315903"/>
            <a:ext cx="3744416" cy="25420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s://sun9-59.userapi.com/c205724/v205724923/c6655/Hppf71q1Sto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645024"/>
            <a:ext cx="3911112" cy="25420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s://sun9-60.userapi.com/c857328/v857328923/13e699/7qWxWNepr9c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717032"/>
            <a:ext cx="384378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ttps://i.pinimg.com/736x/21/16/fa/2116faaea05e5c70c0724020c81dd834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30"/>
          <a:stretch>
            <a:fillRect/>
          </a:stretch>
        </p:blipFill>
        <p:spPr bwMode="auto">
          <a:xfrm>
            <a:off x="3851920" y="2780928"/>
            <a:ext cx="122413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690495/bed3aaa5-0d3d-493c-8688-2f043469108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</a:rPr>
              <a:t>День желтого гномика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https://sun9-43.userapi.com/c205616/v205616303/c730d/3j0Q5HWWZRA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3312368" cy="2216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sun9-66.userapi.com/c205816/v205816303/bc867/hxtDvliNOrU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005064"/>
            <a:ext cx="4101227" cy="2285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sun9-45.userapi.com/c205828/v205828303/cbc97/Fn-D2niMtro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338437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s://sun9-28.userapi.com/c857028/v857028303/138e40/iiiqw79JeRE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124744"/>
            <a:ext cx="4236087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s://avatars.mds.yandex.net/get-pdb/1927573/e1a7a100-6bb1-4962-9d5a-9b8871b5a8f4/s1200?webp=false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491880" y="2564904"/>
            <a:ext cx="165618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4435</TotalTime>
  <Words>291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Проект  «Цветная неделька»</vt:lpstr>
      <vt:lpstr>Презентация PowerPoint</vt:lpstr>
      <vt:lpstr>Презентация PowerPoint</vt:lpstr>
      <vt:lpstr>Презентация PowerPoint</vt:lpstr>
      <vt:lpstr>Презентация PowerPoint</vt:lpstr>
      <vt:lpstr>День красного гномика</vt:lpstr>
      <vt:lpstr>День синего гномика</vt:lpstr>
      <vt:lpstr>День зеленого гномика</vt:lpstr>
      <vt:lpstr>День желтого гномика</vt:lpstr>
      <vt:lpstr>Разноцветный день</vt:lpstr>
      <vt:lpstr>Презентация PowerPoint</vt:lpstr>
      <vt:lpstr>Презентация PowerPoint</vt:lpstr>
      <vt:lpstr>Спасибо  за 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«Цветная неделька»</dc:title>
  <dc:creator>Uzer</dc:creator>
  <cp:lastModifiedBy>Uzer</cp:lastModifiedBy>
  <cp:revision>4</cp:revision>
  <dcterms:modified xsi:type="dcterms:W3CDTF">2020-04-13T12:29:43Z</dcterms:modified>
</cp:coreProperties>
</file>