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2" r:id="rId4"/>
    <p:sldId id="263" r:id="rId5"/>
    <p:sldId id="264" r:id="rId6"/>
    <p:sldId id="265" r:id="rId7"/>
    <p:sldId id="266" r:id="rId8"/>
    <p:sldId id="268" r:id="rId9"/>
    <p:sldId id="267" r:id="rId10"/>
    <p:sldId id="269"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4000"/>
            <a:lum/>
          </a:blip>
          <a:srcRect/>
          <a:stretch>
            <a:fillRect l="-10000" r="-11000" b="3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13.04.2020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logolife.ru/wp-content/uploads/leksicheskaya-tema-derevya.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401731" y="2564904"/>
            <a:ext cx="6542899" cy="1464231"/>
          </a:xfrm>
          <a:prstGeom prst="roundRect">
            <a:avLst/>
          </a:prstGeom>
          <a:solidFill>
            <a:schemeClr val="accent2">
              <a:lumMod val="40000"/>
              <a:lumOff val="60000"/>
            </a:schemeClr>
          </a:solidFill>
          <a:ln w="57150">
            <a:solidFill>
              <a:schemeClr val="accent6">
                <a:lumMod val="50000"/>
              </a:schemeClr>
            </a:solidFill>
          </a:ln>
        </p:spPr>
        <p:txBody>
          <a:bodyPr wrap="none">
            <a:spAutoFit/>
          </a:bodyPr>
          <a:lstStyle/>
          <a:p>
            <a:pPr algn="ctr"/>
            <a:r>
              <a:rPr lang="ru-RU" sz="2000" dirty="0">
                <a:solidFill>
                  <a:srgbClr val="002060"/>
                </a:solidFill>
                <a:latin typeface="Arial Black" pitchFamily="34" charset="0"/>
              </a:rPr>
              <a:t>Презентация к логопедическому </a:t>
            </a:r>
            <a:r>
              <a:rPr lang="ru-RU" sz="2000">
                <a:solidFill>
                  <a:srgbClr val="002060"/>
                </a:solidFill>
                <a:latin typeface="Arial Black" pitchFamily="34" charset="0"/>
              </a:rPr>
              <a:t>занятию </a:t>
            </a:r>
          </a:p>
          <a:p>
            <a:pPr algn="ctr"/>
            <a:r>
              <a:rPr lang="ru-RU" sz="2000">
                <a:solidFill>
                  <a:srgbClr val="002060"/>
                </a:solidFill>
                <a:latin typeface="Arial Black" pitchFamily="34" charset="0"/>
              </a:rPr>
              <a:t>с </a:t>
            </a:r>
            <a:r>
              <a:rPr lang="ru-RU" sz="2000" dirty="0">
                <a:solidFill>
                  <a:srgbClr val="002060"/>
                </a:solidFill>
                <a:latin typeface="Arial Black" pitchFamily="34" charset="0"/>
              </a:rPr>
              <a:t>использованием ЭОР</a:t>
            </a:r>
          </a:p>
          <a:p>
            <a:pPr algn="ctr"/>
            <a:r>
              <a:rPr lang="ru-RU" sz="2000" dirty="0">
                <a:solidFill>
                  <a:srgbClr val="002060"/>
                </a:solidFill>
                <a:latin typeface="Arial Black" pitchFamily="34" charset="0"/>
              </a:rPr>
              <a:t>в старшей группе по лексической теме</a:t>
            </a:r>
          </a:p>
          <a:p>
            <a:pPr algn="ctr"/>
            <a:r>
              <a:rPr lang="ru-RU" sz="2000" dirty="0">
                <a:solidFill>
                  <a:srgbClr val="002060"/>
                </a:solidFill>
                <a:latin typeface="Arial Black" pitchFamily="34" charset="0"/>
              </a:rPr>
              <a:t> «Осенний лес»</a:t>
            </a:r>
          </a:p>
        </p:txBody>
      </p:sp>
      <p:sp>
        <p:nvSpPr>
          <p:cNvPr id="3" name="TextBox 2"/>
          <p:cNvSpPr txBox="1"/>
          <p:nvPr/>
        </p:nvSpPr>
        <p:spPr>
          <a:xfrm flipH="1">
            <a:off x="683568" y="4221088"/>
            <a:ext cx="3487677" cy="1328023"/>
          </a:xfrm>
          <a:prstGeom prst="roundRect">
            <a:avLst/>
          </a:prstGeom>
          <a:solidFill>
            <a:schemeClr val="accent2">
              <a:lumMod val="40000"/>
              <a:lumOff val="60000"/>
            </a:schemeClr>
          </a:solidFill>
          <a:ln w="57150">
            <a:solidFill>
              <a:schemeClr val="accent6">
                <a:lumMod val="50000"/>
              </a:schemeClr>
            </a:solidFill>
          </a:ln>
        </p:spPr>
        <p:txBody>
          <a:bodyPr wrap="square" rtlCol="0">
            <a:spAutoFit/>
          </a:bodyPr>
          <a:lstStyle/>
          <a:p>
            <a:r>
              <a:rPr lang="ru-RU" dirty="0">
                <a:solidFill>
                  <a:srgbClr val="002060"/>
                </a:solidFill>
                <a:latin typeface="Arial Black" pitchFamily="34" charset="0"/>
              </a:rPr>
              <a:t>Учитель – логопед ГБДОУ № 97 Центрального района Оганян О.К.</a:t>
            </a:r>
          </a:p>
        </p:txBody>
      </p:sp>
      <p:sp>
        <p:nvSpPr>
          <p:cNvPr id="5" name="TextBox 4"/>
          <p:cNvSpPr txBox="1"/>
          <p:nvPr/>
        </p:nvSpPr>
        <p:spPr>
          <a:xfrm>
            <a:off x="3131840" y="6021288"/>
            <a:ext cx="3456384" cy="408623"/>
          </a:xfrm>
          <a:prstGeom prst="roundRect">
            <a:avLst/>
          </a:prstGeom>
          <a:solidFill>
            <a:schemeClr val="accent2">
              <a:lumMod val="40000"/>
              <a:lumOff val="60000"/>
            </a:schemeClr>
          </a:solidFill>
          <a:ln w="57150">
            <a:solidFill>
              <a:schemeClr val="accent6">
                <a:lumMod val="50000"/>
              </a:schemeClr>
            </a:solidFill>
          </a:ln>
        </p:spPr>
        <p:txBody>
          <a:bodyPr wrap="square" rtlCol="0">
            <a:spAutoFit/>
          </a:bodyPr>
          <a:lstStyle/>
          <a:p>
            <a:r>
              <a:rPr lang="ru-RU" dirty="0">
                <a:solidFill>
                  <a:srgbClr val="002060"/>
                </a:solidFill>
                <a:latin typeface="Arial Black" pitchFamily="34" charset="0"/>
              </a:rPr>
              <a:t>Санкт-Петербург 2019 г.</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3284984"/>
            <a:ext cx="6174432" cy="646331"/>
          </a:xfrm>
          <a:prstGeom prst="rect">
            <a:avLst/>
          </a:prstGeom>
        </p:spPr>
        <p:txBody>
          <a:bodyPr wrap="square">
            <a:spAutoFit/>
          </a:bodyPr>
          <a:lstStyle/>
          <a:p>
            <a:r>
              <a:rPr lang="ru-RU" sz="1200" b="1" dirty="0">
                <a:solidFill>
                  <a:schemeClr val="accent6">
                    <a:lumMod val="50000"/>
                  </a:schemeClr>
                </a:solidFill>
                <a:latin typeface="Arial Black" pitchFamily="34" charset="0"/>
              </a:rPr>
              <a:t>Окончание занятия.</a:t>
            </a:r>
            <a:r>
              <a:rPr lang="ru-RU" sz="1200" dirty="0">
                <a:solidFill>
                  <a:schemeClr val="accent6">
                    <a:lumMod val="50000"/>
                  </a:schemeClr>
                </a:solidFill>
                <a:latin typeface="Arial Black" pitchFamily="34" charset="0"/>
              </a:rPr>
              <a:t> </a:t>
            </a:r>
          </a:p>
          <a:p>
            <a:r>
              <a:rPr lang="ru-RU" sz="1200" dirty="0">
                <a:solidFill>
                  <a:srgbClr val="002060"/>
                </a:solidFill>
                <a:latin typeface="Arial Black" pitchFamily="34" charset="0"/>
              </a:rPr>
              <a:t>  Логопед  предлагает детям вспомнить, что они делали на занятии, какие задания оказались им  интересными.</a:t>
            </a:r>
          </a:p>
        </p:txBody>
      </p:sp>
      <p:pic>
        <p:nvPicPr>
          <p:cNvPr id="1026" name="Picture 2" descr="C:\Documents and Settings\Администратор\Рабочий стол\13602772.jpg"/>
          <p:cNvPicPr>
            <a:picLocks noChangeAspect="1" noChangeArrowheads="1"/>
          </p:cNvPicPr>
          <p:nvPr/>
        </p:nvPicPr>
        <p:blipFill>
          <a:blip r:embed="rId2" cstate="print"/>
          <a:srcRect/>
          <a:stretch>
            <a:fillRect/>
          </a:stretch>
        </p:blipFill>
        <p:spPr bwMode="auto">
          <a:xfrm flipH="1" flipV="1">
            <a:off x="1619672" y="4528378"/>
            <a:ext cx="5256584" cy="199696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1043608" y="1788786"/>
            <a:ext cx="7272808" cy="455509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u="none" strike="noStrike" cap="none" normalizeH="0" baseline="0" dirty="0">
                <a:ln>
                  <a:noFill/>
                </a:ln>
                <a:solidFill>
                  <a:srgbClr val="002060"/>
                </a:solidFill>
                <a:effectLst/>
                <a:latin typeface="Arial Black" pitchFamily="34" charset="0"/>
              </a:rPr>
              <a:t>Цель – развитие </a:t>
            </a:r>
            <a:r>
              <a:rPr kumimoji="0" lang="ru-RU" sz="1200" u="none" strike="noStrike" cap="none" normalizeH="0" baseline="0" dirty="0" err="1">
                <a:ln>
                  <a:noFill/>
                </a:ln>
                <a:solidFill>
                  <a:srgbClr val="002060"/>
                </a:solidFill>
                <a:effectLst/>
                <a:latin typeface="Arial Black" pitchFamily="34" charset="0"/>
              </a:rPr>
              <a:t>лексико</a:t>
            </a:r>
            <a:r>
              <a:rPr kumimoji="0" lang="ru-RU" sz="1200" u="none" strike="noStrike" cap="none" normalizeH="0" baseline="0" dirty="0">
                <a:ln>
                  <a:noFill/>
                </a:ln>
                <a:solidFill>
                  <a:srgbClr val="002060"/>
                </a:solidFill>
                <a:effectLst/>
                <a:latin typeface="Arial Black" pitchFamily="34" charset="0"/>
              </a:rPr>
              <a:t> </a:t>
            </a:r>
            <a:r>
              <a:rPr lang="ru-RU" sz="1200" dirty="0">
                <a:solidFill>
                  <a:srgbClr val="002060"/>
                </a:solidFill>
                <a:latin typeface="Arial Black" pitchFamily="34" charset="0"/>
              </a:rPr>
              <a:t>– грамматических категорий по теме – «Деревья»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u="none" strike="noStrike" cap="none" normalizeH="0" baseline="0" dirty="0">
              <a:ln>
                <a:noFill/>
              </a:ln>
              <a:solidFill>
                <a:srgbClr val="002060"/>
              </a:solidFill>
              <a:effectLst/>
              <a:latin typeface="Arial Black"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u="none" strike="noStrike" cap="none" normalizeH="0" baseline="0" dirty="0">
                <a:ln>
                  <a:noFill/>
                </a:ln>
                <a:solidFill>
                  <a:schemeClr val="accent6">
                    <a:lumMod val="50000"/>
                  </a:schemeClr>
                </a:solidFill>
                <a:effectLst/>
                <a:latin typeface="Arial Black" pitchFamily="34" charset="0"/>
              </a:rPr>
              <a:t>Коррекционно-образовательные задачи: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u="none" strike="noStrike" cap="none" normalizeH="0" baseline="0" dirty="0">
                <a:ln>
                  <a:noFill/>
                </a:ln>
                <a:solidFill>
                  <a:srgbClr val="002060"/>
                </a:solidFill>
                <a:effectLst/>
                <a:latin typeface="Arial Black" pitchFamily="34" charset="0"/>
              </a:rPr>
              <a:t>Расширение представл</a:t>
            </a:r>
            <a:r>
              <a:rPr lang="ru-RU" sz="1200" dirty="0">
                <a:solidFill>
                  <a:srgbClr val="002060"/>
                </a:solidFill>
                <a:latin typeface="Arial Black" pitchFamily="34" charset="0"/>
              </a:rPr>
              <a:t>ений о природе и изменениях, происходящих осенью</a:t>
            </a:r>
            <a:r>
              <a:rPr kumimoji="0" lang="ru-RU" sz="1200" u="none" strike="noStrike" cap="none" normalizeH="0" baseline="0" dirty="0">
                <a:ln>
                  <a:noFill/>
                </a:ln>
                <a:solidFill>
                  <a:srgbClr val="002060"/>
                </a:solidFill>
                <a:effectLst/>
                <a:latin typeface="Arial Black" pitchFamily="34" charset="0"/>
              </a:rPr>
              <a:t>.  Активизация словаря по теме «Деревья» Совершенствование грамматического строя речи (образование существительных в форме родительного падежа с предлогом , согласование прилагательных с существительными в роде и числе).</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u="none" strike="noStrike" cap="none" normalizeH="0" baseline="0" dirty="0">
              <a:ln>
                <a:noFill/>
              </a:ln>
              <a:solidFill>
                <a:srgbClr val="002060"/>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u="none" strike="noStrike" cap="none" normalizeH="0" baseline="0" dirty="0">
                <a:ln>
                  <a:noFill/>
                </a:ln>
                <a:solidFill>
                  <a:schemeClr val="accent6">
                    <a:lumMod val="50000"/>
                  </a:schemeClr>
                </a:solidFill>
                <a:effectLst/>
                <a:latin typeface="Arial Black" pitchFamily="34" charset="0"/>
              </a:rPr>
              <a:t>Коррекционно-развивающие </a:t>
            </a:r>
            <a:r>
              <a:rPr lang="ru-RU" sz="1200" dirty="0">
                <a:solidFill>
                  <a:schemeClr val="accent6">
                    <a:lumMod val="50000"/>
                  </a:schemeClr>
                </a:solidFill>
                <a:latin typeface="Arial Black" pitchFamily="34" charset="0"/>
              </a:rPr>
              <a:t>задачи:</a:t>
            </a:r>
            <a:r>
              <a:rPr kumimoji="0" lang="ru-RU" sz="1200" u="none" strike="noStrike" cap="none" normalizeH="0" baseline="0" dirty="0">
                <a:ln>
                  <a:noFill/>
                </a:ln>
                <a:solidFill>
                  <a:srgbClr val="002060"/>
                </a:solidFill>
                <a:effectLst/>
                <a:latin typeface="Arial Black"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u="none" strike="noStrike" cap="none" normalizeH="0" baseline="0" dirty="0">
                <a:ln>
                  <a:noFill/>
                </a:ln>
                <a:solidFill>
                  <a:srgbClr val="002060"/>
                </a:solidFill>
                <a:effectLst/>
                <a:latin typeface="Arial Black" pitchFamily="34" charset="0"/>
              </a:rPr>
              <a:t>Развитие длительного выдоха, речевого слуха, связной речи, памяти, мышления, артикуляционной, </a:t>
            </a:r>
            <a:r>
              <a:rPr lang="ru-RU" sz="1200" dirty="0">
                <a:solidFill>
                  <a:srgbClr val="002060"/>
                </a:solidFill>
                <a:latin typeface="Arial Black" pitchFamily="34" charset="0"/>
              </a:rPr>
              <a:t>мелкой</a:t>
            </a:r>
            <a:r>
              <a:rPr kumimoji="0" lang="ru-RU" sz="1200" u="none" strike="noStrike" cap="none" normalizeH="0" baseline="0" dirty="0">
                <a:ln>
                  <a:noFill/>
                </a:ln>
                <a:solidFill>
                  <a:srgbClr val="002060"/>
                </a:solidFill>
                <a:effectLst/>
                <a:latin typeface="Arial Black" pitchFamily="34" charset="0"/>
              </a:rPr>
              <a:t> и общей моторики.</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u="none" strike="noStrike" cap="none" normalizeH="0" baseline="0" dirty="0">
              <a:ln>
                <a:noFill/>
              </a:ln>
              <a:solidFill>
                <a:srgbClr val="002060"/>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u="none" strike="noStrike" cap="none" normalizeH="0" baseline="0" dirty="0">
                <a:ln>
                  <a:noFill/>
                </a:ln>
                <a:solidFill>
                  <a:schemeClr val="accent6">
                    <a:lumMod val="50000"/>
                  </a:schemeClr>
                </a:solidFill>
                <a:effectLst/>
                <a:latin typeface="Arial Black" pitchFamily="34" charset="0"/>
              </a:rPr>
              <a:t>Коррекционно-воспитательные </a:t>
            </a:r>
            <a:r>
              <a:rPr lang="ru-RU" sz="1200" dirty="0">
                <a:solidFill>
                  <a:schemeClr val="accent6">
                    <a:lumMod val="50000"/>
                  </a:schemeClr>
                </a:solidFill>
                <a:latin typeface="Arial Black" pitchFamily="34" charset="0"/>
              </a:rPr>
              <a:t> задачи: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u="none" strike="noStrike" cap="none" normalizeH="0" baseline="0" dirty="0">
                <a:ln>
                  <a:noFill/>
                </a:ln>
                <a:solidFill>
                  <a:srgbClr val="002060"/>
                </a:solidFill>
                <a:effectLst/>
                <a:latin typeface="Arial Black" pitchFamily="34" charset="0"/>
              </a:rPr>
              <a:t>Формирование навыков сотрудничества, взаимопонимания, доброжелательности, самостоятельности, инициативности, ответственности. Воспитание любви и бережного отношения к природе.</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u="none" strike="noStrike" cap="none" normalizeH="0" baseline="0" dirty="0">
              <a:ln>
                <a:noFill/>
              </a:ln>
              <a:solidFill>
                <a:srgbClr val="002060"/>
              </a:solidFill>
              <a:effectLst/>
              <a:latin typeface="Arial Black"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u="none" strike="noStrike" cap="none" normalizeH="0" baseline="0" dirty="0">
                <a:ln>
                  <a:noFill/>
                </a:ln>
                <a:solidFill>
                  <a:schemeClr val="accent6">
                    <a:lumMod val="50000"/>
                  </a:schemeClr>
                </a:solidFill>
                <a:effectLst/>
                <a:latin typeface="Arial Black" pitchFamily="34" charset="0"/>
              </a:rPr>
              <a:t>Оборудование: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u="none" strike="noStrike" cap="none" normalizeH="0" baseline="0" dirty="0">
                <a:ln>
                  <a:noFill/>
                </a:ln>
                <a:solidFill>
                  <a:srgbClr val="002060"/>
                </a:solidFill>
                <a:effectLst/>
                <a:latin typeface="Arial Black" pitchFamily="34" charset="0"/>
              </a:rPr>
              <a:t> Наборное</a:t>
            </a:r>
            <a:r>
              <a:rPr kumimoji="0" lang="ru-RU" sz="1200" u="none" strike="noStrike" cap="none" normalizeH="0" dirty="0">
                <a:ln>
                  <a:noFill/>
                </a:ln>
                <a:solidFill>
                  <a:srgbClr val="002060"/>
                </a:solidFill>
                <a:effectLst/>
                <a:latin typeface="Arial Black" pitchFamily="34" charset="0"/>
              </a:rPr>
              <a:t> полотно</a:t>
            </a:r>
            <a:r>
              <a:rPr kumimoji="0" lang="ru-RU" sz="1200" u="none" strike="noStrike" cap="none" normalizeH="0" baseline="0" dirty="0">
                <a:ln>
                  <a:noFill/>
                </a:ln>
                <a:solidFill>
                  <a:srgbClr val="002060"/>
                </a:solidFill>
                <a:effectLst/>
                <a:latin typeface="Arial Black" pitchFamily="34" charset="0"/>
              </a:rPr>
              <a:t>, игра «Разноцветные листья»,   контейнер с цветными карандашами, контейнер с перышками, мяч.</a:t>
            </a:r>
          </a:p>
          <a:p>
            <a:pPr eaLnBrk="0" fontAlgn="base" hangingPunct="0">
              <a:spcBef>
                <a:spcPct val="0"/>
              </a:spcBef>
              <a:spcAft>
                <a:spcPct val="0"/>
              </a:spcAft>
            </a:pPr>
            <a:r>
              <a:rPr kumimoji="0" lang="ru-RU" sz="1200" u="none" strike="noStrike" cap="none" normalizeH="0" baseline="0" dirty="0">
                <a:ln>
                  <a:noFill/>
                </a:ln>
                <a:solidFill>
                  <a:srgbClr val="002060"/>
                </a:solidFill>
                <a:effectLst/>
                <a:latin typeface="Arial Black" pitchFamily="34" charset="0"/>
              </a:rPr>
              <a:t>В презентации использовались картинки из поисковой системы « </a:t>
            </a:r>
            <a:r>
              <a:rPr kumimoji="0" lang="ru-RU" sz="1200" u="none" strike="noStrike" cap="none" normalizeH="0" baseline="0" dirty="0" err="1">
                <a:ln>
                  <a:noFill/>
                </a:ln>
                <a:solidFill>
                  <a:srgbClr val="002060"/>
                </a:solidFill>
                <a:effectLst/>
                <a:latin typeface="Arial Black" pitchFamily="34" charset="0"/>
              </a:rPr>
              <a:t>Яндекс</a:t>
            </a:r>
            <a:r>
              <a:rPr kumimoji="0" lang="ru-RU" sz="1200" u="none" strike="noStrike" cap="none" normalizeH="0" baseline="0" dirty="0">
                <a:ln>
                  <a:noFill/>
                </a:ln>
                <a:solidFill>
                  <a:srgbClr val="002060"/>
                </a:solidFill>
                <a:effectLst/>
                <a:latin typeface="Arial Black" pitchFamily="34" charset="0"/>
              </a:rPr>
              <a:t>»</a:t>
            </a:r>
            <a:r>
              <a:rPr kumimoji="0" lang="en-US" sz="1200" u="none" strike="noStrike" cap="none" normalizeH="0" baseline="0" dirty="0">
                <a:ln>
                  <a:noFill/>
                </a:ln>
                <a:solidFill>
                  <a:srgbClr val="002060"/>
                </a:solidFill>
                <a:effectLst/>
                <a:latin typeface="Arial Black" pitchFamily="34" charset="0"/>
              </a:rPr>
              <a:t> </a:t>
            </a:r>
            <a:endParaRPr kumimoji="0" lang="ru-RU" sz="1200" u="none" strike="noStrike" cap="none" normalizeH="0" baseline="0" dirty="0">
              <a:ln>
                <a:noFill/>
              </a:ln>
              <a:solidFill>
                <a:srgbClr val="002060"/>
              </a:solidFill>
              <a:effectLst/>
              <a:latin typeface="Arial Black" pitchFamily="34" charset="0"/>
            </a:endParaRPr>
          </a:p>
          <a:p>
            <a:pPr eaLnBrk="0" fontAlgn="base" hangingPunct="0">
              <a:spcBef>
                <a:spcPct val="0"/>
              </a:spcBef>
              <a:spcAft>
                <a:spcPct val="0"/>
              </a:spcAft>
            </a:pPr>
            <a:r>
              <a:rPr kumimoji="0" lang="ru-RU" sz="1200" u="none" strike="noStrike" cap="none" normalizeH="0" baseline="0" dirty="0">
                <a:ln>
                  <a:noFill/>
                </a:ln>
                <a:solidFill>
                  <a:srgbClr val="002060"/>
                </a:solidFill>
                <a:effectLst/>
                <a:latin typeface="Arial Black" pitchFamily="34" charset="0"/>
              </a:rPr>
              <a:t>и </a:t>
            </a:r>
            <a:r>
              <a:rPr lang="ru-RU" sz="1200" b="1" dirty="0">
                <a:solidFill>
                  <a:srgbClr val="002060"/>
                </a:solidFill>
                <a:latin typeface="Arial Black" pitchFamily="34" charset="0"/>
              </a:rPr>
              <a:t>материалы с сайта http://nsportal.ru</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200" u="none" strike="noStrike" cap="none" normalizeH="0" baseline="0" dirty="0">
              <a:ln>
                <a:noFill/>
              </a:ln>
              <a:solidFill>
                <a:srgbClr val="002060"/>
              </a:solidFill>
              <a:effectLst/>
              <a:latin typeface="Arial Black" pitchFamily="34" charset="0"/>
            </a:endParaRPr>
          </a:p>
        </p:txBody>
      </p:sp>
      <p:sp>
        <p:nvSpPr>
          <p:cNvPr id="3076" name="AutoShape 4" descr="логопедическое занятие на лексическую тему">
            <a:hlinkClick r:id="rId2"/>
          </p:cNvPr>
          <p:cNvSpPr>
            <a:spLocks noChangeAspect="1" noChangeArrowheads="1"/>
          </p:cNvSpPr>
          <p:nvPr/>
        </p:nvSpPr>
        <p:spPr bwMode="auto">
          <a:xfrm>
            <a:off x="7508875" y="-1042988"/>
            <a:ext cx="2914650" cy="208597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2492896"/>
            <a:ext cx="4572000" cy="2308324"/>
          </a:xfrm>
          <a:prstGeom prst="rect">
            <a:avLst/>
          </a:prstGeom>
        </p:spPr>
        <p:txBody>
          <a:bodyPr>
            <a:spAutoFit/>
          </a:bodyPr>
          <a:lstStyle/>
          <a:p>
            <a:r>
              <a:rPr lang="ru-RU" sz="1200" b="1" dirty="0">
                <a:solidFill>
                  <a:schemeClr val="accent6">
                    <a:lumMod val="50000"/>
                  </a:schemeClr>
                </a:solidFill>
                <a:latin typeface="Arial Black" pitchFamily="34" charset="0"/>
              </a:rPr>
              <a:t>Организационный момент.</a:t>
            </a:r>
          </a:p>
          <a:p>
            <a:r>
              <a:rPr lang="ru-RU" sz="1200" b="1" dirty="0">
                <a:solidFill>
                  <a:srgbClr val="002060"/>
                </a:solidFill>
                <a:latin typeface="Arial Black" pitchFamily="34" charset="0"/>
              </a:rPr>
              <a:t>1.</a:t>
            </a:r>
            <a:r>
              <a:rPr lang="ru-RU" sz="1200" dirty="0">
                <a:solidFill>
                  <a:srgbClr val="002060"/>
                </a:solidFill>
                <a:latin typeface="Arial Black" pitchFamily="34" charset="0"/>
              </a:rPr>
              <a:t> Игра «Разноцветные листья»</a:t>
            </a:r>
            <a:r>
              <a:rPr lang="ru-RU" sz="1200" baseline="30000" dirty="0">
                <a:solidFill>
                  <a:srgbClr val="002060"/>
                </a:solidFill>
                <a:latin typeface="Arial Black" pitchFamily="34" charset="0"/>
              </a:rPr>
              <a:t> </a:t>
            </a:r>
            <a:r>
              <a:rPr lang="ru-RU" sz="1200" dirty="0">
                <a:solidFill>
                  <a:srgbClr val="002060"/>
                </a:solidFill>
                <a:latin typeface="Arial Black" pitchFamily="34" charset="0"/>
              </a:rPr>
              <a:t>. [Расширение и активизация словаря по теме «Деревья» (относительные прилагательные). Совершенствование грамматического строя речи (образование формы существительных в родительном падеже с предлогом с, со­гласование прилагательных с существительными в роде и числе).]</a:t>
            </a:r>
          </a:p>
          <a:p>
            <a:r>
              <a:rPr lang="ru-RU" sz="1200" dirty="0">
                <a:solidFill>
                  <a:srgbClr val="002060"/>
                </a:solidFill>
                <a:latin typeface="Arial Black" pitchFamily="34" charset="0"/>
              </a:rPr>
              <a:t>Логопед помещает на наборное полотно два листа картона, на которых изображены клен, каштан, рябина, дуб, сосна, ель.</a:t>
            </a:r>
          </a:p>
        </p:txBody>
      </p:sp>
      <p:sp>
        <p:nvSpPr>
          <p:cNvPr id="3" name="Прямоугольник 2"/>
          <p:cNvSpPr/>
          <p:nvPr/>
        </p:nvSpPr>
        <p:spPr>
          <a:xfrm>
            <a:off x="3851920" y="5085184"/>
            <a:ext cx="4572000" cy="1384995"/>
          </a:xfrm>
          <a:prstGeom prst="rect">
            <a:avLst/>
          </a:prstGeom>
        </p:spPr>
        <p:txBody>
          <a:bodyPr>
            <a:spAutoFit/>
          </a:bodyPr>
          <a:lstStyle/>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Вы узнали деревья, которые растут в лесу? Покажите и назовите их.</a:t>
            </a:r>
          </a:p>
          <a:p>
            <a:r>
              <a:rPr lang="ru-RU" sz="1200" dirty="0">
                <a:solidFill>
                  <a:srgbClr val="002060"/>
                </a:solidFill>
                <a:latin typeface="Arial Black" pitchFamily="34" charset="0"/>
              </a:rPr>
              <a:t>Дети по очереди выходят к наборному полотну, показывают и называют деревья. Логопед раскладывает перед детьми карточки с изображением листьев деревьев. Карточки снабжены «липучками».</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3068960"/>
            <a:ext cx="4572000" cy="2677656"/>
          </a:xfrm>
          <a:prstGeom prst="rect">
            <a:avLst/>
          </a:prstGeom>
        </p:spPr>
        <p:txBody>
          <a:bodyPr>
            <a:spAutoFit/>
          </a:bodyPr>
          <a:lstStyle/>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А вот и листья этих деревьев. Вы должны отгадать, с какого дерева упал каждый из них, закрепить лист рядом с этим деревом   и вспомнить, какой это лист.</a:t>
            </a:r>
          </a:p>
          <a:p>
            <a:r>
              <a:rPr lang="ru-RU" sz="1200" dirty="0">
                <a:solidFill>
                  <a:srgbClr val="002060"/>
                </a:solidFill>
                <a:latin typeface="Arial Black" pitchFamily="34" charset="0"/>
              </a:rPr>
              <a:t>1-й ребенок. Этот лист упал с клена. Кленовый лист.</a:t>
            </a:r>
          </a:p>
          <a:p>
            <a:r>
              <a:rPr lang="ru-RU" sz="1200" dirty="0">
                <a:solidFill>
                  <a:srgbClr val="002060"/>
                </a:solidFill>
                <a:latin typeface="Arial Black" pitchFamily="34" charset="0"/>
              </a:rPr>
              <a:t>2-й ребенок. А этот лист упал с рябины. Рябиновый лист.</a:t>
            </a:r>
          </a:p>
          <a:p>
            <a:r>
              <a:rPr lang="ru-RU" sz="1200" dirty="0">
                <a:solidFill>
                  <a:srgbClr val="002060"/>
                </a:solidFill>
                <a:latin typeface="Arial Black" pitchFamily="34" charset="0"/>
              </a:rPr>
              <a:t>3-й ребенок. Вот это лист с дуба. Дубовый лист.</a:t>
            </a:r>
          </a:p>
          <a:p>
            <a:r>
              <a:rPr lang="ru-RU" sz="1200" dirty="0">
                <a:solidFill>
                  <a:srgbClr val="002060"/>
                </a:solidFill>
                <a:latin typeface="Arial Black" pitchFamily="34" charset="0"/>
              </a:rPr>
              <a:t>4-й ребенок. Эти иголочки с елки. Еловые иголки.</a:t>
            </a:r>
          </a:p>
          <a:p>
            <a:r>
              <a:rPr lang="ru-RU" sz="1200" dirty="0">
                <a:solidFill>
                  <a:srgbClr val="002060"/>
                </a:solidFill>
                <a:latin typeface="Arial Black" pitchFamily="34" charset="0"/>
              </a:rPr>
              <a:t>5-й ребенок. А эти иголочки с сосны. Сосновые иголки.</a:t>
            </a:r>
          </a:p>
          <a:p>
            <a:r>
              <a:rPr lang="ru-RU" sz="1200" dirty="0">
                <a:solidFill>
                  <a:srgbClr val="002060"/>
                </a:solidFill>
                <a:latin typeface="Arial Black" pitchFamily="34" charset="0"/>
              </a:rPr>
              <a:t>6-й ребёнок. А этот лист  упал  с  берёзы. Берёзовый  лист.</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2204864"/>
            <a:ext cx="5976664" cy="4339650"/>
          </a:xfrm>
          <a:prstGeom prst="rect">
            <a:avLst/>
          </a:prstGeom>
        </p:spPr>
        <p:txBody>
          <a:bodyPr wrap="square">
            <a:spAutoFit/>
          </a:bodyPr>
          <a:lstStyle/>
          <a:p>
            <a:r>
              <a:rPr lang="ru-RU" sz="1200" dirty="0">
                <a:solidFill>
                  <a:srgbClr val="002060"/>
                </a:solidFill>
                <a:latin typeface="Arial Black" pitchFamily="34" charset="0"/>
              </a:rPr>
              <a:t> </a:t>
            </a:r>
            <a:r>
              <a:rPr lang="ru-RU" sz="1200" dirty="0">
                <a:solidFill>
                  <a:schemeClr val="accent6">
                    <a:lumMod val="50000"/>
                  </a:schemeClr>
                </a:solidFill>
                <a:latin typeface="Arial Black" pitchFamily="34" charset="0"/>
              </a:rPr>
              <a:t>Общая  артикуляционная  гимнастика .</a:t>
            </a:r>
          </a:p>
          <a:p>
            <a:r>
              <a:rPr lang="ru-RU" sz="1200" dirty="0">
                <a:solidFill>
                  <a:srgbClr val="002060"/>
                </a:solidFill>
                <a:latin typeface="Arial Black" pitchFamily="34" charset="0"/>
              </a:rPr>
              <a:t>Логопед приглашает детей к зеркалу и проверяет, правильно ли они сели, а затем предлагает сделать несколько упражнений общей артикуляционной гимнастики.</a:t>
            </a: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Давайте сделаем упражнение «Пузырь». Плотно сомкните губы. Надуйте щеки. Медленно выдавливайте кулаками воздух? через плотно сжатые губы. Посмотрите, как я делаю это упражнение.</a:t>
            </a:r>
          </a:p>
          <a:p>
            <a:r>
              <a:rPr lang="ru-RU" sz="1200" dirty="0">
                <a:solidFill>
                  <a:srgbClr val="002060"/>
                </a:solidFill>
                <a:latin typeface="Arial Black" pitchFamily="34" charset="0"/>
              </a:rPr>
              <a:t>Дети выполняют упражнение три раза. После каждого выполнения логопед предоставляет им возможность отдохнуть и проглотить слюну.</a:t>
            </a: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Следующее упражнение называется «Шарики». Попробуйте набрать воздух то в одну, то в другую щеку при плотно сомкнутых губах. Посмотрите, как это делаю я.</a:t>
            </a:r>
          </a:p>
          <a:p>
            <a:r>
              <a:rPr lang="ru-RU" sz="1200" dirty="0">
                <a:solidFill>
                  <a:srgbClr val="002060"/>
                </a:solidFill>
                <a:latin typeface="Arial Black" pitchFamily="34" charset="0"/>
              </a:rPr>
              <a:t>Дети вновь выполняют упражнение три раза. </a:t>
            </a: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А теперь сделаем упражнение «Маятник».</a:t>
            </a:r>
          </a:p>
          <a:p>
            <a:r>
              <a:rPr lang="ru-RU" sz="1200" dirty="0">
                <a:solidFill>
                  <a:srgbClr val="002060"/>
                </a:solidFill>
                <a:latin typeface="Arial Black" pitchFamily="34" charset="0"/>
              </a:rPr>
              <a:t>Широко откройте рот, вытяните язык, напрягите его, касайтесь острым кончиком языка то левого, то правого уголка губ. Следите, чтобы язык двигался по воздуху, а не по нижней губе, чтобы не дви­галась нижняя челюсть. Посмотрите, как это упражнение делаю я.</a:t>
            </a:r>
          </a:p>
          <a:p>
            <a:r>
              <a:rPr lang="ru-RU" sz="1200" dirty="0">
                <a:solidFill>
                  <a:srgbClr val="002060"/>
                </a:solidFill>
                <a:latin typeface="Arial Black" pitchFamily="34" charset="0"/>
              </a:rPr>
              <a:t>Дети выполняют упражнение три раза под контролем логопеда. </a:t>
            </a: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Вы очень хорошо выполнили все упражнения. Молодцы!</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2564904"/>
            <a:ext cx="5976664" cy="3785652"/>
          </a:xfrm>
          <a:prstGeom prst="rect">
            <a:avLst/>
          </a:prstGeom>
        </p:spPr>
        <p:txBody>
          <a:bodyPr wrap="square">
            <a:spAutoFit/>
          </a:bodyPr>
          <a:lstStyle/>
          <a:p>
            <a:r>
              <a:rPr lang="ru-RU" sz="1200" dirty="0">
                <a:solidFill>
                  <a:schemeClr val="accent6">
                    <a:lumMod val="50000"/>
                  </a:schemeClr>
                </a:solidFill>
                <a:latin typeface="Arial Black" pitchFamily="34" charset="0"/>
              </a:rPr>
              <a:t>Подвижная игра «Листья».</a:t>
            </a:r>
          </a:p>
          <a:p>
            <a:r>
              <a:rPr lang="ru-RU" sz="1200" dirty="0">
                <a:solidFill>
                  <a:schemeClr val="accent6">
                    <a:lumMod val="50000"/>
                  </a:schemeClr>
                </a:solidFill>
                <a:latin typeface="Arial Black" pitchFamily="34" charset="0"/>
              </a:rPr>
              <a:t> </a:t>
            </a:r>
            <a:r>
              <a:rPr lang="ru-RU" sz="1200" dirty="0">
                <a:solidFill>
                  <a:srgbClr val="002060"/>
                </a:solidFill>
                <a:latin typeface="Arial Black" pitchFamily="34" charset="0"/>
              </a:rPr>
              <a:t>[Координация речи с движением. Совершенствование умения прыгать с продвижением на носках ног.]</a:t>
            </a:r>
          </a:p>
          <a:p>
            <a:r>
              <a:rPr lang="ru-RU" sz="1200" dirty="0">
                <a:solidFill>
                  <a:srgbClr val="002060"/>
                </a:solidFill>
                <a:latin typeface="Arial Black" pitchFamily="34" charset="0"/>
              </a:rPr>
              <a:t>Логопед приглашает детей на ковер, где лежит кольцо из веревки.</a:t>
            </a: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Давайте представим, чтобы  мы превратились в осенние листья.    Только на этот раз листья будут кружиться вокруг лужи, которую мы обозначим синей веревочкой, на опушке леса.</a:t>
            </a:r>
          </a:p>
          <a:p>
            <a:r>
              <a:rPr lang="ru-RU" sz="1200" dirty="0">
                <a:solidFill>
                  <a:srgbClr val="002060"/>
                </a:solidFill>
                <a:latin typeface="Arial Black" pitchFamily="34" charset="0"/>
              </a:rPr>
              <a:t>Дети выполняют упражнение.</a:t>
            </a:r>
          </a:p>
          <a:p>
            <a:endParaRPr lang="ru-RU" sz="1200" dirty="0">
              <a:solidFill>
                <a:srgbClr val="002060"/>
              </a:solidFill>
              <a:latin typeface="Arial Black" pitchFamily="34" charset="0"/>
            </a:endParaRPr>
          </a:p>
          <a:p>
            <a:endParaRPr lang="ru-RU" sz="1200" dirty="0">
              <a:solidFill>
                <a:srgbClr val="002060"/>
              </a:solidFill>
              <a:latin typeface="Arial Black" pitchFamily="34" charset="0"/>
            </a:endParaRPr>
          </a:p>
          <a:p>
            <a:r>
              <a:rPr lang="ru-RU" sz="1200" dirty="0">
                <a:solidFill>
                  <a:srgbClr val="002060"/>
                </a:solidFill>
                <a:latin typeface="Arial Black" pitchFamily="34" charset="0"/>
              </a:rPr>
              <a:t>Листья осенние тихо кружатся,       </a:t>
            </a:r>
            <a:r>
              <a:rPr lang="ru-RU" sz="1200" dirty="0">
                <a:solidFill>
                  <a:schemeClr val="accent6">
                    <a:lumMod val="50000"/>
                  </a:schemeClr>
                </a:solidFill>
                <a:latin typeface="Arial Black" pitchFamily="34" charset="0"/>
              </a:rPr>
              <a:t>                                                                                           ( Кружатся, расставив руки в стороны)</a:t>
            </a:r>
          </a:p>
          <a:p>
            <a:r>
              <a:rPr lang="ru-RU" sz="1200" dirty="0">
                <a:solidFill>
                  <a:srgbClr val="002060"/>
                </a:solidFill>
                <a:latin typeface="Arial Black" pitchFamily="34" charset="0"/>
              </a:rPr>
              <a:t>Листья нам под ноги тихо ложатся.  </a:t>
            </a:r>
          </a:p>
          <a:p>
            <a:r>
              <a:rPr lang="ru-RU" sz="1200" dirty="0">
                <a:solidFill>
                  <a:schemeClr val="accent6">
                    <a:lumMod val="50000"/>
                  </a:schemeClr>
                </a:solidFill>
                <a:latin typeface="Arial Black" pitchFamily="34" charset="0"/>
              </a:rPr>
              <a:t>( Приседают</a:t>
            </a:r>
            <a:r>
              <a:rPr lang="ru-RU" sz="1200" dirty="0">
                <a:solidFill>
                  <a:srgbClr val="002060"/>
                </a:solidFill>
                <a:latin typeface="Arial Black" pitchFamily="34" charset="0"/>
              </a:rPr>
              <a:t>)</a:t>
            </a:r>
          </a:p>
          <a:p>
            <a:r>
              <a:rPr lang="ru-RU" sz="1200" dirty="0">
                <a:solidFill>
                  <a:srgbClr val="002060"/>
                </a:solidFill>
                <a:latin typeface="Arial Black" pitchFamily="34" charset="0"/>
              </a:rPr>
              <a:t> И под ногами шуршат, шелестят,         </a:t>
            </a:r>
          </a:p>
          <a:p>
            <a:r>
              <a:rPr lang="ru-RU" sz="1200" dirty="0">
                <a:solidFill>
                  <a:schemeClr val="accent6">
                    <a:lumMod val="50000"/>
                  </a:schemeClr>
                </a:solidFill>
                <a:latin typeface="Arial Black" pitchFamily="34" charset="0"/>
              </a:rPr>
              <a:t>( Движения руками </a:t>
            </a:r>
            <a:r>
              <a:rPr lang="ru-RU" sz="1200" dirty="0" err="1">
                <a:solidFill>
                  <a:schemeClr val="accent6">
                    <a:lumMod val="50000"/>
                  </a:schemeClr>
                </a:solidFill>
                <a:latin typeface="Arial Black" pitchFamily="34" charset="0"/>
              </a:rPr>
              <a:t>влево-вправо</a:t>
            </a:r>
            <a:r>
              <a:rPr lang="ru-RU" sz="1200" dirty="0">
                <a:solidFill>
                  <a:schemeClr val="accent6">
                    <a:lumMod val="50000"/>
                  </a:schemeClr>
                </a:solidFill>
                <a:latin typeface="Arial Black" pitchFamily="34" charset="0"/>
              </a:rPr>
              <a:t>)</a:t>
            </a:r>
          </a:p>
          <a:p>
            <a:r>
              <a:rPr lang="ru-RU" sz="1200" dirty="0">
                <a:solidFill>
                  <a:srgbClr val="002060"/>
                </a:solidFill>
                <a:latin typeface="Arial Black" pitchFamily="34" charset="0"/>
              </a:rPr>
              <a:t>Будто опять закружиться хотят.        </a:t>
            </a:r>
          </a:p>
          <a:p>
            <a:r>
              <a:rPr lang="ru-RU" sz="1200" dirty="0">
                <a:solidFill>
                  <a:schemeClr val="accent6">
                    <a:lumMod val="50000"/>
                  </a:schemeClr>
                </a:solidFill>
                <a:latin typeface="Arial Black" pitchFamily="34" charset="0"/>
              </a:rPr>
              <a:t>(Кружатся на носочках)</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2564904"/>
            <a:ext cx="5904656" cy="3970318"/>
          </a:xfrm>
          <a:prstGeom prst="rect">
            <a:avLst/>
          </a:prstGeom>
        </p:spPr>
        <p:txBody>
          <a:bodyPr wrap="square">
            <a:spAutoFit/>
          </a:bodyPr>
          <a:lstStyle/>
          <a:p>
            <a:r>
              <a:rPr lang="ru-RU" sz="1200" dirty="0">
                <a:solidFill>
                  <a:schemeClr val="accent6">
                    <a:lumMod val="50000"/>
                  </a:schemeClr>
                </a:solidFill>
                <a:latin typeface="Arial Black" pitchFamily="34" charset="0"/>
              </a:rPr>
              <a:t>Упражнение «Лебединые перышки».</a:t>
            </a:r>
          </a:p>
          <a:p>
            <a:r>
              <a:rPr lang="ru-RU" sz="1200" dirty="0">
                <a:solidFill>
                  <a:srgbClr val="002060"/>
                </a:solidFill>
                <a:latin typeface="Arial Black" pitchFamily="34" charset="0"/>
              </a:rPr>
              <a:t> [Развитие силы и длительности выдоха. Закрепление представлений об изменениях, происходящих в природе осенью]</a:t>
            </a:r>
          </a:p>
          <a:p>
            <a:r>
              <a:rPr lang="ru-RU" sz="1200" dirty="0">
                <a:solidFill>
                  <a:srgbClr val="002060"/>
                </a:solidFill>
                <a:latin typeface="Arial Black" pitchFamily="34" charset="0"/>
              </a:rPr>
              <a:t>Дети и логопед остаются стоять на ковре. Логопед достает контейнер с белыми перышками.</a:t>
            </a:r>
          </a:p>
          <a:p>
            <a:r>
              <a:rPr lang="ru-RU" sz="1200" dirty="0">
                <a:solidFill>
                  <a:srgbClr val="002060"/>
                </a:solidFill>
                <a:latin typeface="Arial Black" pitchFamily="34" charset="0"/>
              </a:rPr>
              <a:t>Логопед. Напомните, что происходит осенью в жизни перелетных птиц. Начните ответ со слов перелетные птицы.</a:t>
            </a:r>
          </a:p>
          <a:p>
            <a:r>
              <a:rPr lang="ru-RU" sz="1200" dirty="0">
                <a:solidFill>
                  <a:srgbClr val="002060"/>
                </a:solidFill>
                <a:latin typeface="Arial Black" pitchFamily="34" charset="0"/>
              </a:rPr>
              <a:t>Дети. Перелетные птицы улетают в теплые края.</a:t>
            </a:r>
          </a:p>
          <a:p>
            <a:r>
              <a:rPr lang="ru-RU" sz="1200" dirty="0">
                <a:solidFill>
                  <a:srgbClr val="002060"/>
                </a:solidFill>
                <a:latin typeface="Arial Black" pitchFamily="34" charset="0"/>
              </a:rPr>
              <a:t>Логопед. Почему они это делают?</a:t>
            </a:r>
          </a:p>
          <a:p>
            <a:r>
              <a:rPr lang="ru-RU" sz="1200" dirty="0">
                <a:solidFill>
                  <a:srgbClr val="002060"/>
                </a:solidFill>
                <a:latin typeface="Arial Black" pitchFamily="34" charset="0"/>
              </a:rPr>
              <a:t>Дети. Осенью становится холодно, прячутся насекомые,, птицам нечем питаться.</a:t>
            </a:r>
          </a:p>
          <a:p>
            <a:r>
              <a:rPr lang="ru-RU" sz="1200" dirty="0">
                <a:solidFill>
                  <a:srgbClr val="002060"/>
                </a:solidFill>
                <a:latin typeface="Arial Black" pitchFamily="34" charset="0"/>
              </a:rPr>
              <a:t>Логопед. Правильно. Названия каких перелетных птиц вам известны?</a:t>
            </a:r>
          </a:p>
          <a:p>
            <a:r>
              <a:rPr lang="ru-RU" sz="1200" dirty="0">
                <a:solidFill>
                  <a:srgbClr val="002060"/>
                </a:solidFill>
                <a:latin typeface="Arial Black" pitchFamily="34" charset="0"/>
              </a:rPr>
              <a:t>Дети. Гуси, лебеди, журавли, ласточки, грачи.</a:t>
            </a:r>
          </a:p>
          <a:p>
            <a:r>
              <a:rPr lang="ru-RU" sz="1200" dirty="0">
                <a:solidFill>
                  <a:srgbClr val="002060"/>
                </a:solidFill>
                <a:latin typeface="Arial Black" pitchFamily="34" charset="0"/>
              </a:rPr>
              <a:t>Логопед. Над лесом, где мы с вами сегодня гуляем, пролетела стая лебедей. Лебеди потеряли вот эти перышки. Возьмите по одному перышку, положите его на ладошку. Держите ладошку напротив рта. Давайте подуем на перышки так, чтобы они закружились в воздухе. Делайте вдох и выдох по моей команде. Не надувайте щеки.</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80" y="2636912"/>
            <a:ext cx="4572000" cy="3785652"/>
          </a:xfrm>
          <a:prstGeom prst="rect">
            <a:avLst/>
          </a:prstGeom>
        </p:spPr>
        <p:txBody>
          <a:bodyPr>
            <a:spAutoFit/>
          </a:bodyPr>
          <a:lstStyle/>
          <a:p>
            <a:r>
              <a:rPr lang="ru-RU" sz="1200" dirty="0">
                <a:solidFill>
                  <a:schemeClr val="accent6">
                    <a:lumMod val="50000"/>
                  </a:schemeClr>
                </a:solidFill>
                <a:latin typeface="Arial Black" pitchFamily="34" charset="0"/>
              </a:rPr>
              <a:t>Упражнение «Будь внимательным </a:t>
            </a:r>
            <a:r>
              <a:rPr lang="ru-RU" sz="1200" dirty="0">
                <a:solidFill>
                  <a:srgbClr val="002060"/>
                </a:solidFill>
                <a:latin typeface="Arial Black" pitchFamily="34" charset="0"/>
              </a:rPr>
              <a:t>. </a:t>
            </a:r>
          </a:p>
          <a:p>
            <a:r>
              <a:rPr lang="ru-RU" sz="1200" dirty="0">
                <a:solidFill>
                  <a:srgbClr val="002060"/>
                </a:solidFill>
                <a:latin typeface="Arial Black" pitchFamily="34" charset="0"/>
              </a:rPr>
              <a:t>( Развитие речевого слуха, памяти, мышления).</a:t>
            </a: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Теперь я хочу проверить, насколько вы внимательны. Сейчас я буду произносить слова. Постарайтесь их запомнить и определить, какое из этих слов не имеет отношения к осени. </a:t>
            </a:r>
          </a:p>
          <a:p>
            <a:endParaRPr lang="ru-RU" sz="1200" dirty="0">
              <a:solidFill>
                <a:srgbClr val="002060"/>
              </a:solidFill>
              <a:latin typeface="Arial Black" pitchFamily="34" charset="0"/>
            </a:endParaRPr>
          </a:p>
          <a:p>
            <a:r>
              <a:rPr lang="ru-RU" sz="1200" dirty="0">
                <a:solidFill>
                  <a:srgbClr val="002060"/>
                </a:solidFill>
                <a:latin typeface="Arial Black" pitchFamily="34" charset="0"/>
              </a:rPr>
              <a:t>Логопед. Дождь, листопад, метель, гриб. Какое слово лишнее? Почему вы так думаете?</a:t>
            </a:r>
          </a:p>
          <a:p>
            <a:r>
              <a:rPr lang="ru-RU" sz="1200" dirty="0">
                <a:solidFill>
                  <a:srgbClr val="002060"/>
                </a:solidFill>
                <a:latin typeface="Arial Black" pitchFamily="34" charset="0"/>
              </a:rPr>
              <a:t>Дети. Лишнее слово метель. Метель бывает зимой.</a:t>
            </a:r>
          </a:p>
          <a:p>
            <a:endParaRPr lang="ru-RU" sz="1200" b="1" dirty="0">
              <a:solidFill>
                <a:srgbClr val="002060"/>
              </a:solidFill>
              <a:latin typeface="Arial Black" pitchFamily="34" charset="0"/>
            </a:endParaRP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Дуть, опадать, собирать, загорать.</a:t>
            </a:r>
          </a:p>
          <a:p>
            <a:r>
              <a:rPr lang="ru-RU" sz="1200" dirty="0">
                <a:solidFill>
                  <a:srgbClr val="002060"/>
                </a:solidFill>
                <a:latin typeface="Arial Black" pitchFamily="34" charset="0"/>
              </a:rPr>
              <a:t>Дети. Лишнее слово загорать. Люди загорают летом.</a:t>
            </a:r>
          </a:p>
          <a:p>
            <a:endParaRPr lang="ru-RU" sz="1200" b="1" dirty="0">
              <a:solidFill>
                <a:srgbClr val="002060"/>
              </a:solidFill>
              <a:latin typeface="Arial Black" pitchFamily="34" charset="0"/>
            </a:endParaRPr>
          </a:p>
          <a:p>
            <a:r>
              <a:rPr lang="ru-RU" sz="1200" b="1" dirty="0">
                <a:solidFill>
                  <a:srgbClr val="002060"/>
                </a:solidFill>
                <a:latin typeface="Arial Black" pitchFamily="34" charset="0"/>
              </a:rPr>
              <a:t>Логопед.</a:t>
            </a:r>
            <a:r>
              <a:rPr lang="ru-RU" sz="1200" dirty="0">
                <a:solidFill>
                  <a:srgbClr val="002060"/>
                </a:solidFill>
                <a:latin typeface="Arial Black" pitchFamily="34" charset="0"/>
              </a:rPr>
              <a:t> Дождливый, пасмурный, морозный, золотой.</a:t>
            </a:r>
          </a:p>
          <a:p>
            <a:r>
              <a:rPr lang="ru-RU" sz="1200" dirty="0">
                <a:solidFill>
                  <a:srgbClr val="002060"/>
                </a:solidFill>
                <a:latin typeface="Arial Black" pitchFamily="34" charset="0"/>
              </a:rPr>
              <a:t>Дети. Лишнее слово морозный. Морозные дни бывают зимой.</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2348880"/>
            <a:ext cx="3096344" cy="2677656"/>
          </a:xfrm>
          <a:prstGeom prst="rect">
            <a:avLst/>
          </a:prstGeom>
        </p:spPr>
        <p:txBody>
          <a:bodyPr wrap="square">
            <a:spAutoFit/>
          </a:bodyPr>
          <a:lstStyle/>
          <a:p>
            <a:r>
              <a:rPr lang="ru-RU" sz="1200" dirty="0">
                <a:solidFill>
                  <a:schemeClr val="accent6">
                    <a:lumMod val="50000"/>
                  </a:schemeClr>
                </a:solidFill>
                <a:latin typeface="Arial Black" pitchFamily="34" charset="0"/>
              </a:rPr>
              <a:t>Игра « Сосчитай» </a:t>
            </a:r>
          </a:p>
          <a:p>
            <a:r>
              <a:rPr lang="ru-RU" sz="1200" dirty="0">
                <a:solidFill>
                  <a:srgbClr val="002060"/>
                </a:solidFill>
                <a:latin typeface="Arial Black" pitchFamily="34" charset="0"/>
              </a:rPr>
              <a:t>(проводится  с  мячом)</a:t>
            </a:r>
          </a:p>
          <a:p>
            <a:pPr>
              <a:lnSpc>
                <a:spcPct val="150000"/>
              </a:lnSpc>
            </a:pPr>
            <a:endParaRPr lang="ru-RU" sz="1200" dirty="0">
              <a:solidFill>
                <a:srgbClr val="002060"/>
              </a:solidFill>
              <a:latin typeface="Arial Black" pitchFamily="34" charset="0"/>
            </a:endParaRPr>
          </a:p>
          <a:p>
            <a:pPr>
              <a:lnSpc>
                <a:spcPct val="150000"/>
              </a:lnSpc>
            </a:pPr>
            <a:r>
              <a:rPr lang="ru-RU" sz="1200" dirty="0">
                <a:solidFill>
                  <a:srgbClr val="002060"/>
                </a:solidFill>
                <a:latin typeface="Arial Black" pitchFamily="34" charset="0"/>
              </a:rPr>
              <a:t>Один  лист-  2листа - 5листьев</a:t>
            </a:r>
          </a:p>
          <a:p>
            <a:pPr>
              <a:lnSpc>
                <a:spcPct val="150000"/>
              </a:lnSpc>
            </a:pPr>
            <a:r>
              <a:rPr lang="ru-RU" sz="1200" dirty="0">
                <a:solidFill>
                  <a:srgbClr val="002060"/>
                </a:solidFill>
                <a:latin typeface="Arial Black" pitchFamily="34" charset="0"/>
              </a:rPr>
              <a:t>Одна  ветка-2…….5…..</a:t>
            </a:r>
          </a:p>
          <a:p>
            <a:pPr>
              <a:lnSpc>
                <a:spcPct val="150000"/>
              </a:lnSpc>
            </a:pPr>
            <a:r>
              <a:rPr lang="ru-RU" sz="1200" dirty="0">
                <a:solidFill>
                  <a:srgbClr val="002060"/>
                </a:solidFill>
                <a:latin typeface="Arial Black" pitchFamily="34" charset="0"/>
              </a:rPr>
              <a:t>Одно дерево-2……5……</a:t>
            </a:r>
          </a:p>
          <a:p>
            <a:pPr>
              <a:lnSpc>
                <a:spcPct val="150000"/>
              </a:lnSpc>
            </a:pPr>
            <a:r>
              <a:rPr lang="ru-RU" sz="1200" dirty="0">
                <a:solidFill>
                  <a:srgbClr val="002060"/>
                </a:solidFill>
                <a:latin typeface="Arial Black" pitchFamily="34" charset="0"/>
              </a:rPr>
              <a:t>Одна  почка-2……5…….</a:t>
            </a:r>
          </a:p>
          <a:p>
            <a:pPr>
              <a:lnSpc>
                <a:spcPct val="150000"/>
              </a:lnSpc>
            </a:pPr>
            <a:r>
              <a:rPr lang="ru-RU" sz="1200" dirty="0">
                <a:solidFill>
                  <a:srgbClr val="002060"/>
                </a:solidFill>
                <a:latin typeface="Arial Black" pitchFamily="34" charset="0"/>
              </a:rPr>
              <a:t>Одна  берёза-2…..5……</a:t>
            </a:r>
          </a:p>
          <a:p>
            <a:pPr>
              <a:lnSpc>
                <a:spcPct val="150000"/>
              </a:lnSpc>
            </a:pPr>
            <a:r>
              <a:rPr lang="ru-RU" sz="1200" dirty="0">
                <a:solidFill>
                  <a:srgbClr val="002060"/>
                </a:solidFill>
                <a:latin typeface="Arial Black" pitchFamily="34" charset="0"/>
              </a:rPr>
              <a:t>Один  дуб-2……..5…….</a:t>
            </a:r>
          </a:p>
          <a:p>
            <a:pPr>
              <a:lnSpc>
                <a:spcPct val="150000"/>
              </a:lnSpc>
            </a:pPr>
            <a:r>
              <a:rPr lang="ru-RU" sz="1200" dirty="0">
                <a:solidFill>
                  <a:srgbClr val="002060"/>
                </a:solidFill>
                <a:latin typeface="Arial Black" pitchFamily="34" charset="0"/>
              </a:rPr>
              <a:t>Одна  осина-2…..5…….</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276</TotalTime>
  <Words>1072</Words>
  <Application>Microsoft Office PowerPoint</Application>
  <PresentationFormat>Экран (4:3)</PresentationFormat>
  <Paragraphs>91</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Arial Black</vt:lpstr>
      <vt:lpstr>Calibri</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Лена</dc:creator>
  <cp:lastModifiedBy>1</cp:lastModifiedBy>
  <cp:revision>36</cp:revision>
  <dcterms:modified xsi:type="dcterms:W3CDTF">2020-04-13T07:19:43Z</dcterms:modified>
</cp:coreProperties>
</file>