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7" r:id="rId3"/>
    <p:sldId id="270" r:id="rId4"/>
    <p:sldId id="271" r:id="rId5"/>
    <p:sldId id="274" r:id="rId6"/>
    <p:sldId id="272" r:id="rId7"/>
    <p:sldId id="273" r:id="rId8"/>
    <p:sldId id="275" r:id="rId9"/>
    <p:sldId id="276" r:id="rId10"/>
    <p:sldId id="262" r:id="rId11"/>
    <p:sldId id="263" r:id="rId12"/>
    <p:sldId id="264" r:id="rId13"/>
    <p:sldId id="265" r:id="rId14"/>
    <p:sldId id="266" r:id="rId15"/>
    <p:sldId id="261" r:id="rId16"/>
    <p:sldId id="258" r:id="rId17"/>
    <p:sldId id="259" r:id="rId18"/>
    <p:sldId id="257"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0" d="100"/>
          <a:sy n="70" d="100"/>
        </p:scale>
        <p:origin x="-1296" y="-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A802079-BE8D-40A9-9AED-2D8CBF25826A}"/>
              </a:ext>
            </a:extLst>
          </p:cNvPr>
          <p:cNvSpPr>
            <a:spLocks noGrp="1"/>
          </p:cNvSpPr>
          <p:nvPr>
            <p:ph type="ctrTitle"/>
          </p:nvPr>
        </p:nvSpPr>
        <p:spPr>
          <a:xfrm>
            <a:off x="2686049" y="1041400"/>
            <a:ext cx="5560609" cy="2387600"/>
          </a:xfrm>
        </p:spPr>
        <p:txBody>
          <a:bodyPr anchor="b"/>
          <a:lstStyle>
            <a:lvl1pPr algn="ctr">
              <a:defRPr sz="4500"/>
            </a:lvl1pPr>
          </a:lstStyle>
          <a:p>
            <a:r>
              <a:rPr lang="ru-RU"/>
              <a:t>Образец заголовка</a:t>
            </a:r>
          </a:p>
        </p:txBody>
      </p:sp>
      <p:sp>
        <p:nvSpPr>
          <p:cNvPr id="3" name="Подзаголовок 2">
            <a:extLst>
              <a:ext uri="{FF2B5EF4-FFF2-40B4-BE49-F238E27FC236}">
                <a16:creationId xmlns:a16="http://schemas.microsoft.com/office/drawing/2014/main" xmlns="" id="{5E0BCED6-E095-4911-A042-992045C8B475}"/>
              </a:ext>
            </a:extLst>
          </p:cNvPr>
          <p:cNvSpPr>
            <a:spLocks noGrp="1"/>
          </p:cNvSpPr>
          <p:nvPr>
            <p:ph type="subTitle" idx="1"/>
          </p:nvPr>
        </p:nvSpPr>
        <p:spPr>
          <a:xfrm>
            <a:off x="2686049" y="3521075"/>
            <a:ext cx="5560609"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p>
        </p:txBody>
      </p:sp>
      <p:sp>
        <p:nvSpPr>
          <p:cNvPr id="4" name="Дата 3">
            <a:extLst>
              <a:ext uri="{FF2B5EF4-FFF2-40B4-BE49-F238E27FC236}">
                <a16:creationId xmlns:a16="http://schemas.microsoft.com/office/drawing/2014/main" xmlns="" id="{9EB80A65-7E18-4EA2-BA23-EBFE55DB71D3}"/>
              </a:ext>
            </a:extLst>
          </p:cNvPr>
          <p:cNvSpPr>
            <a:spLocks noGrp="1"/>
          </p:cNvSpPr>
          <p:nvPr>
            <p:ph type="dt" sz="half" idx="10"/>
          </p:nvPr>
        </p:nvSpPr>
        <p:spPr/>
        <p:txBody>
          <a:bodyPr/>
          <a:lstStyle/>
          <a:p>
            <a:fld id="{68106BBF-A92A-4977-A9E6-89CB0FF96B8F}" type="datetimeFigureOut">
              <a:rPr lang="ru-RU" smtClean="0"/>
              <a:t>13.04.2020</a:t>
            </a:fld>
            <a:endParaRPr lang="ru-RU"/>
          </a:p>
        </p:txBody>
      </p:sp>
      <p:sp>
        <p:nvSpPr>
          <p:cNvPr id="5" name="Нижний колонтитул 4">
            <a:extLst>
              <a:ext uri="{FF2B5EF4-FFF2-40B4-BE49-F238E27FC236}">
                <a16:creationId xmlns:a16="http://schemas.microsoft.com/office/drawing/2014/main" xmlns="" id="{183F0E90-B1A4-4156-93AC-6BADB06B31D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97BA2959-41D8-4C46-AED9-1325270EB3B0}"/>
              </a:ext>
            </a:extLst>
          </p:cNvPr>
          <p:cNvSpPr>
            <a:spLocks noGrp="1"/>
          </p:cNvSpPr>
          <p:nvPr>
            <p:ph type="sldNum" sz="quarter" idx="12"/>
          </p:nvPr>
        </p:nvSpPr>
        <p:spPr/>
        <p:txBody>
          <a:bodyPr/>
          <a:lstStyle/>
          <a:p>
            <a:fld id="{31B018A6-90F3-47D7-ACDC-B069B17A1F3A}" type="slidenum">
              <a:rPr lang="ru-RU" smtClean="0"/>
              <a:t>‹#›</a:t>
            </a:fld>
            <a:endParaRPr lang="ru-RU"/>
          </a:p>
        </p:txBody>
      </p:sp>
    </p:spTree>
    <p:extLst>
      <p:ext uri="{BB962C8B-B14F-4D97-AF65-F5344CB8AC3E}">
        <p14:creationId xmlns:p14="http://schemas.microsoft.com/office/powerpoint/2010/main" val="3346425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1E7BEA5A-DE30-4D3F-A474-31D800716ED3}"/>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xmlns="" id="{38EA4191-51D5-489D-B546-B1C41CCE86E0}"/>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3AA79347-FA7E-4EFB-9FD8-257A546A1593}"/>
              </a:ext>
            </a:extLst>
          </p:cNvPr>
          <p:cNvSpPr>
            <a:spLocks noGrp="1"/>
          </p:cNvSpPr>
          <p:nvPr>
            <p:ph type="dt" sz="half" idx="10"/>
          </p:nvPr>
        </p:nvSpPr>
        <p:spPr/>
        <p:txBody>
          <a:bodyPr/>
          <a:lstStyle/>
          <a:p>
            <a:fld id="{68106BBF-A92A-4977-A9E6-89CB0FF96B8F}" type="datetimeFigureOut">
              <a:rPr lang="ru-RU" smtClean="0"/>
              <a:t>13.04.2020</a:t>
            </a:fld>
            <a:endParaRPr lang="ru-RU"/>
          </a:p>
        </p:txBody>
      </p:sp>
      <p:sp>
        <p:nvSpPr>
          <p:cNvPr id="5" name="Нижний колонтитул 4">
            <a:extLst>
              <a:ext uri="{FF2B5EF4-FFF2-40B4-BE49-F238E27FC236}">
                <a16:creationId xmlns:a16="http://schemas.microsoft.com/office/drawing/2014/main" xmlns="" id="{B5228DBC-8C47-4205-AAB7-806F141767DB}"/>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DAB7EEBA-D86E-4834-A717-90FC3A3C955B}"/>
              </a:ext>
            </a:extLst>
          </p:cNvPr>
          <p:cNvSpPr>
            <a:spLocks noGrp="1"/>
          </p:cNvSpPr>
          <p:nvPr>
            <p:ph type="sldNum" sz="quarter" idx="12"/>
          </p:nvPr>
        </p:nvSpPr>
        <p:spPr/>
        <p:txBody>
          <a:bodyPr/>
          <a:lstStyle/>
          <a:p>
            <a:fld id="{31B018A6-90F3-47D7-ACDC-B069B17A1F3A}" type="slidenum">
              <a:rPr lang="ru-RU" smtClean="0"/>
              <a:t>‹#›</a:t>
            </a:fld>
            <a:endParaRPr lang="ru-RU"/>
          </a:p>
        </p:txBody>
      </p:sp>
    </p:spTree>
    <p:extLst>
      <p:ext uri="{BB962C8B-B14F-4D97-AF65-F5344CB8AC3E}">
        <p14:creationId xmlns:p14="http://schemas.microsoft.com/office/powerpoint/2010/main" val="1757321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xmlns="" id="{592C8CEF-88C5-4424-8453-8DCC6A19E493}"/>
              </a:ext>
            </a:extLst>
          </p:cNvPr>
          <p:cNvSpPr>
            <a:spLocks noGrp="1"/>
          </p:cNvSpPr>
          <p:nvPr>
            <p:ph type="title" orient="vert"/>
          </p:nvPr>
        </p:nvSpPr>
        <p:spPr>
          <a:xfrm>
            <a:off x="6543675" y="365125"/>
            <a:ext cx="1971675"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xmlns="" id="{49F9200F-6B6F-4B11-BD8D-966C2AD57405}"/>
              </a:ext>
            </a:extLst>
          </p:cNvPr>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C39D3937-6BB8-42DB-B1E8-C36325A3FE59}"/>
              </a:ext>
            </a:extLst>
          </p:cNvPr>
          <p:cNvSpPr>
            <a:spLocks noGrp="1"/>
          </p:cNvSpPr>
          <p:nvPr>
            <p:ph type="dt" sz="half" idx="10"/>
          </p:nvPr>
        </p:nvSpPr>
        <p:spPr/>
        <p:txBody>
          <a:bodyPr/>
          <a:lstStyle/>
          <a:p>
            <a:fld id="{68106BBF-A92A-4977-A9E6-89CB0FF96B8F}" type="datetimeFigureOut">
              <a:rPr lang="ru-RU" smtClean="0"/>
              <a:t>13.04.2020</a:t>
            </a:fld>
            <a:endParaRPr lang="ru-RU"/>
          </a:p>
        </p:txBody>
      </p:sp>
      <p:sp>
        <p:nvSpPr>
          <p:cNvPr id="5" name="Нижний колонтитул 4">
            <a:extLst>
              <a:ext uri="{FF2B5EF4-FFF2-40B4-BE49-F238E27FC236}">
                <a16:creationId xmlns:a16="http://schemas.microsoft.com/office/drawing/2014/main" xmlns="" id="{771437E0-117F-4FED-A314-8803FBAF29B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0041F0A8-EDE0-4DBB-A540-ACA6F69BFEA9}"/>
              </a:ext>
            </a:extLst>
          </p:cNvPr>
          <p:cNvSpPr>
            <a:spLocks noGrp="1"/>
          </p:cNvSpPr>
          <p:nvPr>
            <p:ph type="sldNum" sz="quarter" idx="12"/>
          </p:nvPr>
        </p:nvSpPr>
        <p:spPr/>
        <p:txBody>
          <a:bodyPr/>
          <a:lstStyle/>
          <a:p>
            <a:fld id="{31B018A6-90F3-47D7-ACDC-B069B17A1F3A}" type="slidenum">
              <a:rPr lang="ru-RU" smtClean="0"/>
              <a:t>‹#›</a:t>
            </a:fld>
            <a:endParaRPr lang="ru-RU"/>
          </a:p>
        </p:txBody>
      </p:sp>
    </p:spTree>
    <p:extLst>
      <p:ext uri="{BB962C8B-B14F-4D97-AF65-F5344CB8AC3E}">
        <p14:creationId xmlns:p14="http://schemas.microsoft.com/office/powerpoint/2010/main" val="1412793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211F95D-21F6-4363-97AB-FB775E25499E}"/>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6447C587-264F-4C18-9A80-A516C7A468CF}"/>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A771970A-9A50-4BA9-A1E0-62655887F542}"/>
              </a:ext>
            </a:extLst>
          </p:cNvPr>
          <p:cNvSpPr>
            <a:spLocks noGrp="1"/>
          </p:cNvSpPr>
          <p:nvPr>
            <p:ph type="dt" sz="half" idx="10"/>
          </p:nvPr>
        </p:nvSpPr>
        <p:spPr/>
        <p:txBody>
          <a:bodyPr/>
          <a:lstStyle/>
          <a:p>
            <a:fld id="{68106BBF-A92A-4977-A9E6-89CB0FF96B8F}" type="datetimeFigureOut">
              <a:rPr lang="ru-RU" smtClean="0"/>
              <a:t>13.04.2020</a:t>
            </a:fld>
            <a:endParaRPr lang="ru-RU"/>
          </a:p>
        </p:txBody>
      </p:sp>
      <p:sp>
        <p:nvSpPr>
          <p:cNvPr id="5" name="Нижний колонтитул 4">
            <a:extLst>
              <a:ext uri="{FF2B5EF4-FFF2-40B4-BE49-F238E27FC236}">
                <a16:creationId xmlns:a16="http://schemas.microsoft.com/office/drawing/2014/main" xmlns="" id="{6F662625-A07D-44C0-BA37-F13A12A49A5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053E114C-9517-4763-A80D-B897CA47A29C}"/>
              </a:ext>
            </a:extLst>
          </p:cNvPr>
          <p:cNvSpPr>
            <a:spLocks noGrp="1"/>
          </p:cNvSpPr>
          <p:nvPr>
            <p:ph type="sldNum" sz="quarter" idx="12"/>
          </p:nvPr>
        </p:nvSpPr>
        <p:spPr/>
        <p:txBody>
          <a:bodyPr/>
          <a:lstStyle/>
          <a:p>
            <a:fld id="{31B018A6-90F3-47D7-ACDC-B069B17A1F3A}" type="slidenum">
              <a:rPr lang="ru-RU" smtClean="0"/>
              <a:t>‹#›</a:t>
            </a:fld>
            <a:endParaRPr lang="ru-RU"/>
          </a:p>
        </p:txBody>
      </p:sp>
    </p:spTree>
    <p:extLst>
      <p:ext uri="{BB962C8B-B14F-4D97-AF65-F5344CB8AC3E}">
        <p14:creationId xmlns:p14="http://schemas.microsoft.com/office/powerpoint/2010/main" val="1273267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04EECE3-8BA4-4F7E-81DB-37C63AB174F4}"/>
              </a:ext>
            </a:extLst>
          </p:cNvPr>
          <p:cNvSpPr>
            <a:spLocks noGrp="1"/>
          </p:cNvSpPr>
          <p:nvPr>
            <p:ph type="title"/>
          </p:nvPr>
        </p:nvSpPr>
        <p:spPr>
          <a:xfrm>
            <a:off x="828604" y="849930"/>
            <a:ext cx="6131754" cy="2852737"/>
          </a:xfrm>
        </p:spPr>
        <p:txBody>
          <a:bodyPr anchor="b"/>
          <a:lstStyle>
            <a:lvl1pPr algn="ctr">
              <a:defRPr sz="4500"/>
            </a:lvl1pPr>
          </a:lstStyle>
          <a:p>
            <a:r>
              <a:rPr lang="ru-RU"/>
              <a:t>Образец заголовка</a:t>
            </a:r>
          </a:p>
        </p:txBody>
      </p:sp>
      <p:sp>
        <p:nvSpPr>
          <p:cNvPr id="3" name="Текст 2">
            <a:extLst>
              <a:ext uri="{FF2B5EF4-FFF2-40B4-BE49-F238E27FC236}">
                <a16:creationId xmlns:a16="http://schemas.microsoft.com/office/drawing/2014/main" xmlns="" id="{2742609F-4FC0-4E2D-AB38-97C3CEFCDF25}"/>
              </a:ext>
            </a:extLst>
          </p:cNvPr>
          <p:cNvSpPr>
            <a:spLocks noGrp="1"/>
          </p:cNvSpPr>
          <p:nvPr>
            <p:ph type="body" idx="1"/>
          </p:nvPr>
        </p:nvSpPr>
        <p:spPr>
          <a:xfrm>
            <a:off x="828604" y="3729655"/>
            <a:ext cx="6131754" cy="1500187"/>
          </a:xfrm>
        </p:spPr>
        <p:txBody>
          <a:bodyPr>
            <a:normAutofit/>
          </a:bodyPr>
          <a:lstStyle>
            <a:lvl1pPr marL="0" indent="0" algn="ctr">
              <a:buNone/>
              <a:defRPr sz="24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xmlns="" id="{88C56717-6589-44A8-AF9D-F1A05DB851DF}"/>
              </a:ext>
            </a:extLst>
          </p:cNvPr>
          <p:cNvSpPr>
            <a:spLocks noGrp="1"/>
          </p:cNvSpPr>
          <p:nvPr>
            <p:ph type="dt" sz="half" idx="10"/>
          </p:nvPr>
        </p:nvSpPr>
        <p:spPr/>
        <p:txBody>
          <a:bodyPr/>
          <a:lstStyle/>
          <a:p>
            <a:fld id="{68106BBF-A92A-4977-A9E6-89CB0FF96B8F}" type="datetimeFigureOut">
              <a:rPr lang="ru-RU" smtClean="0"/>
              <a:t>13.04.2020</a:t>
            </a:fld>
            <a:endParaRPr lang="ru-RU"/>
          </a:p>
        </p:txBody>
      </p:sp>
      <p:sp>
        <p:nvSpPr>
          <p:cNvPr id="5" name="Нижний колонтитул 4">
            <a:extLst>
              <a:ext uri="{FF2B5EF4-FFF2-40B4-BE49-F238E27FC236}">
                <a16:creationId xmlns:a16="http://schemas.microsoft.com/office/drawing/2014/main" xmlns="" id="{ACAD201C-D125-4793-83BE-FFE3A5E4CAC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8943C1B2-AFB9-4D4B-8A69-6A0DE8BDDA74}"/>
              </a:ext>
            </a:extLst>
          </p:cNvPr>
          <p:cNvSpPr>
            <a:spLocks noGrp="1"/>
          </p:cNvSpPr>
          <p:nvPr>
            <p:ph type="sldNum" sz="quarter" idx="12"/>
          </p:nvPr>
        </p:nvSpPr>
        <p:spPr/>
        <p:txBody>
          <a:bodyPr/>
          <a:lstStyle/>
          <a:p>
            <a:fld id="{31B018A6-90F3-47D7-ACDC-B069B17A1F3A}" type="slidenum">
              <a:rPr lang="ru-RU" smtClean="0"/>
              <a:t>‹#›</a:t>
            </a:fld>
            <a:endParaRPr lang="ru-RU"/>
          </a:p>
        </p:txBody>
      </p:sp>
    </p:spTree>
    <p:extLst>
      <p:ext uri="{BB962C8B-B14F-4D97-AF65-F5344CB8AC3E}">
        <p14:creationId xmlns:p14="http://schemas.microsoft.com/office/powerpoint/2010/main" val="1811591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8EEE96CE-EF74-40C0-8277-82A398927586}"/>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129E3071-C39F-41EA-9E18-8E2D90F841A8}"/>
              </a:ext>
            </a:extLst>
          </p:cNvPr>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xmlns="" id="{EE1DF843-5F9C-4283-A076-F7A2583C7F5F}"/>
              </a:ext>
            </a:extLst>
          </p:cNvPr>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xmlns="" id="{B0FCF6FF-945D-489C-8798-CAD4387AF2C6}"/>
              </a:ext>
            </a:extLst>
          </p:cNvPr>
          <p:cNvSpPr>
            <a:spLocks noGrp="1"/>
          </p:cNvSpPr>
          <p:nvPr>
            <p:ph type="dt" sz="half" idx="10"/>
          </p:nvPr>
        </p:nvSpPr>
        <p:spPr/>
        <p:txBody>
          <a:bodyPr/>
          <a:lstStyle/>
          <a:p>
            <a:fld id="{68106BBF-A92A-4977-A9E6-89CB0FF96B8F}" type="datetimeFigureOut">
              <a:rPr lang="ru-RU" smtClean="0"/>
              <a:t>13.04.2020</a:t>
            </a:fld>
            <a:endParaRPr lang="ru-RU"/>
          </a:p>
        </p:txBody>
      </p:sp>
      <p:sp>
        <p:nvSpPr>
          <p:cNvPr id="6" name="Нижний колонтитул 5">
            <a:extLst>
              <a:ext uri="{FF2B5EF4-FFF2-40B4-BE49-F238E27FC236}">
                <a16:creationId xmlns:a16="http://schemas.microsoft.com/office/drawing/2014/main" xmlns="" id="{33003C4E-B274-4742-9F3E-4D3B581FB85A}"/>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981080EE-4FF7-40EC-8CE2-421CB97B9F42}"/>
              </a:ext>
            </a:extLst>
          </p:cNvPr>
          <p:cNvSpPr>
            <a:spLocks noGrp="1"/>
          </p:cNvSpPr>
          <p:nvPr>
            <p:ph type="sldNum" sz="quarter" idx="12"/>
          </p:nvPr>
        </p:nvSpPr>
        <p:spPr/>
        <p:txBody>
          <a:bodyPr/>
          <a:lstStyle/>
          <a:p>
            <a:fld id="{31B018A6-90F3-47D7-ACDC-B069B17A1F3A}" type="slidenum">
              <a:rPr lang="ru-RU" smtClean="0"/>
              <a:t>‹#›</a:t>
            </a:fld>
            <a:endParaRPr lang="ru-RU"/>
          </a:p>
        </p:txBody>
      </p:sp>
    </p:spTree>
    <p:extLst>
      <p:ext uri="{BB962C8B-B14F-4D97-AF65-F5344CB8AC3E}">
        <p14:creationId xmlns:p14="http://schemas.microsoft.com/office/powerpoint/2010/main" val="2294362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ECDB6E76-4863-49AE-B0F1-3FEB4C7ACD11}"/>
              </a:ext>
            </a:extLst>
          </p:cNvPr>
          <p:cNvSpPr>
            <a:spLocks noGrp="1"/>
          </p:cNvSpPr>
          <p:nvPr>
            <p:ph type="title"/>
          </p:nvPr>
        </p:nvSpPr>
        <p:spPr>
          <a:xfrm>
            <a:off x="629841" y="365126"/>
            <a:ext cx="78867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xmlns="" id="{3537F363-6CCF-4B22-B27C-A855B2296ADD}"/>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Объект 3">
            <a:extLst>
              <a:ext uri="{FF2B5EF4-FFF2-40B4-BE49-F238E27FC236}">
                <a16:creationId xmlns:a16="http://schemas.microsoft.com/office/drawing/2014/main" xmlns="" id="{3B3C4A69-713B-4A56-93F9-23CCA9E32825}"/>
              </a:ext>
            </a:extLst>
          </p:cNvPr>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xmlns="" id="{7AE48E45-5794-4D22-9907-7C8C48DFCEC1}"/>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Объект 5">
            <a:extLst>
              <a:ext uri="{FF2B5EF4-FFF2-40B4-BE49-F238E27FC236}">
                <a16:creationId xmlns:a16="http://schemas.microsoft.com/office/drawing/2014/main" xmlns="" id="{54D2B2F3-98BD-4381-B191-0A1717ED8195}"/>
              </a:ext>
            </a:extLst>
          </p:cNvPr>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xmlns="" id="{A3EE9B29-CC4C-409A-8E61-94BE02B09086}"/>
              </a:ext>
            </a:extLst>
          </p:cNvPr>
          <p:cNvSpPr>
            <a:spLocks noGrp="1"/>
          </p:cNvSpPr>
          <p:nvPr>
            <p:ph type="dt" sz="half" idx="10"/>
          </p:nvPr>
        </p:nvSpPr>
        <p:spPr/>
        <p:txBody>
          <a:bodyPr/>
          <a:lstStyle/>
          <a:p>
            <a:fld id="{68106BBF-A92A-4977-A9E6-89CB0FF96B8F}" type="datetimeFigureOut">
              <a:rPr lang="ru-RU" smtClean="0"/>
              <a:t>13.04.2020</a:t>
            </a:fld>
            <a:endParaRPr lang="ru-RU"/>
          </a:p>
        </p:txBody>
      </p:sp>
      <p:sp>
        <p:nvSpPr>
          <p:cNvPr id="8" name="Нижний колонтитул 7">
            <a:extLst>
              <a:ext uri="{FF2B5EF4-FFF2-40B4-BE49-F238E27FC236}">
                <a16:creationId xmlns:a16="http://schemas.microsoft.com/office/drawing/2014/main" xmlns="" id="{3FD87713-1F06-46B0-8C8B-868E78D06B73}"/>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xmlns="" id="{472E65BA-2942-4F95-8F10-03B1467CC01A}"/>
              </a:ext>
            </a:extLst>
          </p:cNvPr>
          <p:cNvSpPr>
            <a:spLocks noGrp="1"/>
          </p:cNvSpPr>
          <p:nvPr>
            <p:ph type="sldNum" sz="quarter" idx="12"/>
          </p:nvPr>
        </p:nvSpPr>
        <p:spPr/>
        <p:txBody>
          <a:bodyPr/>
          <a:lstStyle/>
          <a:p>
            <a:fld id="{31B018A6-90F3-47D7-ACDC-B069B17A1F3A}" type="slidenum">
              <a:rPr lang="ru-RU" smtClean="0"/>
              <a:t>‹#›</a:t>
            </a:fld>
            <a:endParaRPr lang="ru-RU"/>
          </a:p>
        </p:txBody>
      </p:sp>
    </p:spTree>
    <p:extLst>
      <p:ext uri="{BB962C8B-B14F-4D97-AF65-F5344CB8AC3E}">
        <p14:creationId xmlns:p14="http://schemas.microsoft.com/office/powerpoint/2010/main" val="3381474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E6DCBDB5-FF08-4DC3-ACD0-4A94D9DC952A}"/>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xmlns="" id="{C60C3C47-2DF8-4934-B4E0-862DD2416756}"/>
              </a:ext>
            </a:extLst>
          </p:cNvPr>
          <p:cNvSpPr>
            <a:spLocks noGrp="1"/>
          </p:cNvSpPr>
          <p:nvPr>
            <p:ph type="dt" sz="half" idx="10"/>
          </p:nvPr>
        </p:nvSpPr>
        <p:spPr/>
        <p:txBody>
          <a:bodyPr/>
          <a:lstStyle/>
          <a:p>
            <a:fld id="{68106BBF-A92A-4977-A9E6-89CB0FF96B8F}" type="datetimeFigureOut">
              <a:rPr lang="ru-RU" smtClean="0"/>
              <a:t>13.04.2020</a:t>
            </a:fld>
            <a:endParaRPr lang="ru-RU"/>
          </a:p>
        </p:txBody>
      </p:sp>
      <p:sp>
        <p:nvSpPr>
          <p:cNvPr id="4" name="Нижний колонтитул 3">
            <a:extLst>
              <a:ext uri="{FF2B5EF4-FFF2-40B4-BE49-F238E27FC236}">
                <a16:creationId xmlns:a16="http://schemas.microsoft.com/office/drawing/2014/main" xmlns="" id="{C3DE00BE-F6DE-4F3D-AB8B-43D8C82DC4CB}"/>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xmlns="" id="{9D28B6CD-8034-4509-ADAC-A00237A03031}"/>
              </a:ext>
            </a:extLst>
          </p:cNvPr>
          <p:cNvSpPr>
            <a:spLocks noGrp="1"/>
          </p:cNvSpPr>
          <p:nvPr>
            <p:ph type="sldNum" sz="quarter" idx="12"/>
          </p:nvPr>
        </p:nvSpPr>
        <p:spPr/>
        <p:txBody>
          <a:bodyPr/>
          <a:lstStyle/>
          <a:p>
            <a:fld id="{31B018A6-90F3-47D7-ACDC-B069B17A1F3A}" type="slidenum">
              <a:rPr lang="ru-RU" smtClean="0"/>
              <a:t>‹#›</a:t>
            </a:fld>
            <a:endParaRPr lang="ru-RU"/>
          </a:p>
        </p:txBody>
      </p:sp>
    </p:spTree>
    <p:extLst>
      <p:ext uri="{BB962C8B-B14F-4D97-AF65-F5344CB8AC3E}">
        <p14:creationId xmlns:p14="http://schemas.microsoft.com/office/powerpoint/2010/main" val="143790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xmlns="" id="{FEE3D462-F8AD-4F83-946A-85125A48061A}"/>
              </a:ext>
            </a:extLst>
          </p:cNvPr>
          <p:cNvSpPr>
            <a:spLocks noGrp="1"/>
          </p:cNvSpPr>
          <p:nvPr>
            <p:ph type="dt" sz="half" idx="10"/>
          </p:nvPr>
        </p:nvSpPr>
        <p:spPr/>
        <p:txBody>
          <a:bodyPr/>
          <a:lstStyle/>
          <a:p>
            <a:fld id="{68106BBF-A92A-4977-A9E6-89CB0FF96B8F}" type="datetimeFigureOut">
              <a:rPr lang="ru-RU" smtClean="0"/>
              <a:t>13.04.2020</a:t>
            </a:fld>
            <a:endParaRPr lang="ru-RU"/>
          </a:p>
        </p:txBody>
      </p:sp>
      <p:sp>
        <p:nvSpPr>
          <p:cNvPr id="3" name="Нижний колонтитул 2">
            <a:extLst>
              <a:ext uri="{FF2B5EF4-FFF2-40B4-BE49-F238E27FC236}">
                <a16:creationId xmlns:a16="http://schemas.microsoft.com/office/drawing/2014/main" xmlns="" id="{410CF38B-7E7C-4BE2-B474-8ABCD9ABA148}"/>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xmlns="" id="{7D3ED345-26B0-491D-A267-72A9879CAA55}"/>
              </a:ext>
            </a:extLst>
          </p:cNvPr>
          <p:cNvSpPr>
            <a:spLocks noGrp="1"/>
          </p:cNvSpPr>
          <p:nvPr>
            <p:ph type="sldNum" sz="quarter" idx="12"/>
          </p:nvPr>
        </p:nvSpPr>
        <p:spPr/>
        <p:txBody>
          <a:bodyPr/>
          <a:lstStyle/>
          <a:p>
            <a:fld id="{31B018A6-90F3-47D7-ACDC-B069B17A1F3A}" type="slidenum">
              <a:rPr lang="ru-RU" smtClean="0"/>
              <a:t>‹#›</a:t>
            </a:fld>
            <a:endParaRPr lang="ru-RU"/>
          </a:p>
        </p:txBody>
      </p:sp>
    </p:spTree>
    <p:extLst>
      <p:ext uri="{BB962C8B-B14F-4D97-AF65-F5344CB8AC3E}">
        <p14:creationId xmlns:p14="http://schemas.microsoft.com/office/powerpoint/2010/main" val="141597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E2AA605-3364-4A55-B1A8-18181171761D}"/>
              </a:ext>
            </a:extLst>
          </p:cNvPr>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Объект 2">
            <a:extLst>
              <a:ext uri="{FF2B5EF4-FFF2-40B4-BE49-F238E27FC236}">
                <a16:creationId xmlns:a16="http://schemas.microsoft.com/office/drawing/2014/main" xmlns="" id="{369E23FE-58BE-4647-8EAA-B0F091467829}"/>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xmlns="" id="{C784B9F0-7990-408F-BE19-47DD9235EAFF}"/>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a:extLst>
              <a:ext uri="{FF2B5EF4-FFF2-40B4-BE49-F238E27FC236}">
                <a16:creationId xmlns:a16="http://schemas.microsoft.com/office/drawing/2014/main" xmlns="" id="{8EAAAE6B-B097-4B1D-B74B-0E825F716CEA}"/>
              </a:ext>
            </a:extLst>
          </p:cNvPr>
          <p:cNvSpPr>
            <a:spLocks noGrp="1"/>
          </p:cNvSpPr>
          <p:nvPr>
            <p:ph type="dt" sz="half" idx="10"/>
          </p:nvPr>
        </p:nvSpPr>
        <p:spPr/>
        <p:txBody>
          <a:bodyPr/>
          <a:lstStyle/>
          <a:p>
            <a:fld id="{68106BBF-A92A-4977-A9E6-89CB0FF96B8F}" type="datetimeFigureOut">
              <a:rPr lang="ru-RU" smtClean="0"/>
              <a:t>13.04.2020</a:t>
            </a:fld>
            <a:endParaRPr lang="ru-RU"/>
          </a:p>
        </p:txBody>
      </p:sp>
      <p:sp>
        <p:nvSpPr>
          <p:cNvPr id="6" name="Нижний колонтитул 5">
            <a:extLst>
              <a:ext uri="{FF2B5EF4-FFF2-40B4-BE49-F238E27FC236}">
                <a16:creationId xmlns:a16="http://schemas.microsoft.com/office/drawing/2014/main" xmlns="" id="{E317638E-6A2B-4F4F-BFDF-62F416AA743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107DBB1C-7583-41BA-B0F6-7F563E9DD987}"/>
              </a:ext>
            </a:extLst>
          </p:cNvPr>
          <p:cNvSpPr>
            <a:spLocks noGrp="1"/>
          </p:cNvSpPr>
          <p:nvPr>
            <p:ph type="sldNum" sz="quarter" idx="12"/>
          </p:nvPr>
        </p:nvSpPr>
        <p:spPr/>
        <p:txBody>
          <a:bodyPr/>
          <a:lstStyle/>
          <a:p>
            <a:fld id="{31B018A6-90F3-47D7-ACDC-B069B17A1F3A}" type="slidenum">
              <a:rPr lang="ru-RU" smtClean="0"/>
              <a:t>‹#›</a:t>
            </a:fld>
            <a:endParaRPr lang="ru-RU"/>
          </a:p>
        </p:txBody>
      </p:sp>
    </p:spTree>
    <p:extLst>
      <p:ext uri="{BB962C8B-B14F-4D97-AF65-F5344CB8AC3E}">
        <p14:creationId xmlns:p14="http://schemas.microsoft.com/office/powerpoint/2010/main" val="4137970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E9C21F2-F912-49E9-9DDB-9291C8B34D56}"/>
              </a:ext>
            </a:extLst>
          </p:cNvPr>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Рисунок 2">
            <a:extLst>
              <a:ext uri="{FF2B5EF4-FFF2-40B4-BE49-F238E27FC236}">
                <a16:creationId xmlns:a16="http://schemas.microsoft.com/office/drawing/2014/main" xmlns="" id="{14EFFE58-0B83-4D77-B8DB-FA4AD5F953EC}"/>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ru-RU"/>
              <a:t>Вставка рисунка</a:t>
            </a:r>
          </a:p>
        </p:txBody>
      </p:sp>
      <p:sp>
        <p:nvSpPr>
          <p:cNvPr id="4" name="Текст 3">
            <a:extLst>
              <a:ext uri="{FF2B5EF4-FFF2-40B4-BE49-F238E27FC236}">
                <a16:creationId xmlns:a16="http://schemas.microsoft.com/office/drawing/2014/main" xmlns="" id="{C292AEE1-13F7-4DA9-92F8-3C6D504209B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a:extLst>
              <a:ext uri="{FF2B5EF4-FFF2-40B4-BE49-F238E27FC236}">
                <a16:creationId xmlns:a16="http://schemas.microsoft.com/office/drawing/2014/main" xmlns="" id="{6365F01E-9089-4CDD-A4DF-C490C086407F}"/>
              </a:ext>
            </a:extLst>
          </p:cNvPr>
          <p:cNvSpPr>
            <a:spLocks noGrp="1"/>
          </p:cNvSpPr>
          <p:nvPr>
            <p:ph type="dt" sz="half" idx="10"/>
          </p:nvPr>
        </p:nvSpPr>
        <p:spPr/>
        <p:txBody>
          <a:bodyPr/>
          <a:lstStyle/>
          <a:p>
            <a:fld id="{68106BBF-A92A-4977-A9E6-89CB0FF96B8F}" type="datetimeFigureOut">
              <a:rPr lang="ru-RU" smtClean="0"/>
              <a:t>13.04.2020</a:t>
            </a:fld>
            <a:endParaRPr lang="ru-RU"/>
          </a:p>
        </p:txBody>
      </p:sp>
      <p:sp>
        <p:nvSpPr>
          <p:cNvPr id="6" name="Нижний колонтитул 5">
            <a:extLst>
              <a:ext uri="{FF2B5EF4-FFF2-40B4-BE49-F238E27FC236}">
                <a16:creationId xmlns:a16="http://schemas.microsoft.com/office/drawing/2014/main" xmlns="" id="{1DB90E26-6ED6-441C-978F-29D54B91446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C4D25730-E535-482F-8886-E08191C5888F}"/>
              </a:ext>
            </a:extLst>
          </p:cNvPr>
          <p:cNvSpPr>
            <a:spLocks noGrp="1"/>
          </p:cNvSpPr>
          <p:nvPr>
            <p:ph type="sldNum" sz="quarter" idx="12"/>
          </p:nvPr>
        </p:nvSpPr>
        <p:spPr/>
        <p:txBody>
          <a:bodyPr/>
          <a:lstStyle/>
          <a:p>
            <a:fld id="{31B018A6-90F3-47D7-ACDC-B069B17A1F3A}" type="slidenum">
              <a:rPr lang="ru-RU" smtClean="0"/>
              <a:t>‹#›</a:t>
            </a:fld>
            <a:endParaRPr lang="ru-RU"/>
          </a:p>
        </p:txBody>
      </p:sp>
    </p:spTree>
    <p:extLst>
      <p:ext uri="{BB962C8B-B14F-4D97-AF65-F5344CB8AC3E}">
        <p14:creationId xmlns:p14="http://schemas.microsoft.com/office/powerpoint/2010/main" val="3800060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68AFC2F-0CF3-4CAD-8829-7C9DDFBD31A1}"/>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scene3d>
              <a:camera prst="orthographicFront"/>
              <a:lightRig rig="sunrise" dir="t"/>
            </a:scene3d>
            <a:sp3d extrusionH="57150" prstMaterial="matte">
              <a:bevelT w="38100" h="38100"/>
            </a:sp3d>
          </a:bodyPr>
          <a:lstStyle/>
          <a:p>
            <a:r>
              <a:rPr lang="ru-RU"/>
              <a:t>Образец заголовка</a:t>
            </a:r>
          </a:p>
        </p:txBody>
      </p:sp>
      <p:sp>
        <p:nvSpPr>
          <p:cNvPr id="3" name="Текст 2">
            <a:extLst>
              <a:ext uri="{FF2B5EF4-FFF2-40B4-BE49-F238E27FC236}">
                <a16:creationId xmlns:a16="http://schemas.microsoft.com/office/drawing/2014/main" xmlns="" id="{67FED2C6-659A-4C2C-8363-490921973C69}"/>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DA62C79E-B356-4518-8857-D4084CF7F95D}"/>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8106BBF-A92A-4977-A9E6-89CB0FF96B8F}" type="datetimeFigureOut">
              <a:rPr lang="ru-RU" smtClean="0"/>
              <a:t>13.04.2020</a:t>
            </a:fld>
            <a:endParaRPr lang="ru-RU"/>
          </a:p>
        </p:txBody>
      </p:sp>
      <p:sp>
        <p:nvSpPr>
          <p:cNvPr id="5" name="Нижний колонтитул 4">
            <a:extLst>
              <a:ext uri="{FF2B5EF4-FFF2-40B4-BE49-F238E27FC236}">
                <a16:creationId xmlns:a16="http://schemas.microsoft.com/office/drawing/2014/main" xmlns="" id="{BBEC0C5B-D96D-498A-9A63-E209653F8480}"/>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xmlns="" id="{23C19C15-7FCB-446A-9284-48F664261E76}"/>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1B018A6-90F3-47D7-ACDC-B069B17A1F3A}" type="slidenum">
              <a:rPr lang="ru-RU" smtClean="0"/>
              <a:t>‹#›</a:t>
            </a:fld>
            <a:endParaRPr lang="ru-RU"/>
          </a:p>
        </p:txBody>
      </p:sp>
    </p:spTree>
    <p:extLst>
      <p:ext uri="{BB962C8B-B14F-4D97-AF65-F5344CB8AC3E}">
        <p14:creationId xmlns:p14="http://schemas.microsoft.com/office/powerpoint/2010/main" val="228041983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685800" rtl="0" eaLnBrk="1" latinLnBrk="0" hangingPunct="1">
        <a:lnSpc>
          <a:spcPct val="90000"/>
        </a:lnSpc>
        <a:spcBef>
          <a:spcPct val="0"/>
        </a:spcBef>
        <a:buNone/>
        <a:defRPr sz="4800" b="0" kern="1200">
          <a:solidFill>
            <a:srgbClr val="6F6C00"/>
          </a:solidFill>
          <a:effectLst>
            <a:outerShdw blurRad="38100" dist="38100" dir="2700000" algn="tl">
              <a:srgbClr val="000000">
                <a:alpha val="43137"/>
              </a:srgbClr>
            </a:outerShdw>
          </a:effectLst>
          <a:latin typeface="Romashulka" panose="02000000000000000000" pitchFamily="2"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A70E60ED-DF78-430D-A6DE-9539837E48A2}"/>
              </a:ext>
            </a:extLst>
          </p:cNvPr>
          <p:cNvSpPr>
            <a:spLocks noGrp="1"/>
          </p:cNvSpPr>
          <p:nvPr>
            <p:ph type="ctrTitle"/>
          </p:nvPr>
        </p:nvSpPr>
        <p:spPr>
          <a:xfrm>
            <a:off x="1563330" y="891934"/>
            <a:ext cx="6848782" cy="2387600"/>
          </a:xfrm>
        </p:spPr>
        <p:txBody>
          <a:bodyPr>
            <a:normAutofit fontScale="90000"/>
          </a:bodyPr>
          <a:lstStyle/>
          <a:p>
            <a:r>
              <a:rPr lang="ru-RU" sz="4400" i="1" dirty="0" smtClean="0">
                <a:solidFill>
                  <a:schemeClr val="accent2">
                    <a:lumMod val="50000"/>
                  </a:schemeClr>
                </a:solidFill>
              </a:rPr>
              <a:t>        Проект с воспитанниками   младшей группы </a:t>
            </a:r>
            <a:r>
              <a:rPr lang="ru-RU" sz="4400" dirty="0" smtClean="0"/>
              <a:t/>
            </a:r>
            <a:br>
              <a:rPr lang="ru-RU" sz="4400" dirty="0" smtClean="0"/>
            </a:br>
            <a:r>
              <a:rPr lang="ru-RU" sz="4400" b="1" dirty="0" smtClean="0"/>
              <a:t>«Путешествие </a:t>
            </a:r>
            <a:br>
              <a:rPr lang="ru-RU" sz="4400" b="1" dirty="0" smtClean="0"/>
            </a:br>
            <a:r>
              <a:rPr lang="ru-RU" sz="4400" b="1" dirty="0" smtClean="0"/>
              <a:t>в мир книг»</a:t>
            </a:r>
            <a:endParaRPr lang="ru-RU" sz="4400" b="1" dirty="0"/>
          </a:p>
        </p:txBody>
      </p:sp>
      <p:sp>
        <p:nvSpPr>
          <p:cNvPr id="4" name="Заголовок 1"/>
          <p:cNvSpPr txBox="1">
            <a:spLocks/>
          </p:cNvSpPr>
          <p:nvPr/>
        </p:nvSpPr>
        <p:spPr>
          <a:xfrm>
            <a:off x="3126659" y="3968632"/>
            <a:ext cx="5706768" cy="149817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400" b="1" dirty="0" smtClean="0">
                <a:solidFill>
                  <a:schemeClr val="accent3">
                    <a:lumMod val="50000"/>
                  </a:schemeClr>
                </a:solidFill>
              </a:rPr>
              <a:t>Подготовила</a:t>
            </a:r>
            <a:br>
              <a:rPr lang="ru-RU" sz="2400" b="1" dirty="0" smtClean="0">
                <a:solidFill>
                  <a:schemeClr val="accent3">
                    <a:lumMod val="50000"/>
                  </a:schemeClr>
                </a:solidFill>
              </a:rPr>
            </a:br>
            <a:r>
              <a:rPr lang="ru-RU" sz="2400" b="1" dirty="0" smtClean="0">
                <a:solidFill>
                  <a:schemeClr val="accent3">
                    <a:lumMod val="50000"/>
                  </a:schemeClr>
                </a:solidFill>
              </a:rPr>
              <a:t>воспитатель </a:t>
            </a:r>
            <a:br>
              <a:rPr lang="ru-RU" sz="2400" b="1" dirty="0" smtClean="0">
                <a:solidFill>
                  <a:schemeClr val="accent3">
                    <a:lumMod val="50000"/>
                  </a:schemeClr>
                </a:solidFill>
              </a:rPr>
            </a:br>
            <a:r>
              <a:rPr lang="ru-RU" sz="2400" b="1" dirty="0" smtClean="0">
                <a:solidFill>
                  <a:schemeClr val="accent3">
                    <a:lumMod val="50000"/>
                  </a:schemeClr>
                </a:solidFill>
              </a:rPr>
              <a:t>МБДОУ «Детский сад №53 </a:t>
            </a:r>
            <a:r>
              <a:rPr lang="ru-RU" sz="2400" b="1" dirty="0" smtClean="0">
                <a:solidFill>
                  <a:schemeClr val="accent3">
                    <a:lumMod val="50000"/>
                  </a:schemeClr>
                </a:solidFill>
              </a:rPr>
              <a:t> «</a:t>
            </a:r>
            <a:r>
              <a:rPr lang="ru-RU" sz="2400" b="1" dirty="0" smtClean="0">
                <a:solidFill>
                  <a:schemeClr val="accent3">
                    <a:lumMod val="50000"/>
                  </a:schemeClr>
                </a:solidFill>
              </a:rPr>
              <a:t>Радуга» </a:t>
            </a:r>
            <a:br>
              <a:rPr lang="ru-RU" sz="2400" b="1" dirty="0" smtClean="0">
                <a:solidFill>
                  <a:schemeClr val="accent3">
                    <a:lumMod val="50000"/>
                  </a:schemeClr>
                </a:solidFill>
              </a:rPr>
            </a:br>
            <a:r>
              <a:rPr lang="ru-RU" sz="2400" b="1" dirty="0" smtClean="0">
                <a:solidFill>
                  <a:schemeClr val="accent3">
                    <a:lumMod val="50000"/>
                  </a:schemeClr>
                </a:solidFill>
              </a:rPr>
              <a:t>Окунева Л.В.</a:t>
            </a:r>
            <a:endParaRPr lang="ru-RU" sz="2400" dirty="0">
              <a:solidFill>
                <a:schemeClr val="accent3">
                  <a:lumMod val="50000"/>
                </a:schemeClr>
              </a:solidFill>
            </a:endParaRPr>
          </a:p>
        </p:txBody>
      </p:sp>
    </p:spTree>
    <p:extLst>
      <p:ext uri="{BB962C8B-B14F-4D97-AF65-F5344CB8AC3E}">
        <p14:creationId xmlns:p14="http://schemas.microsoft.com/office/powerpoint/2010/main" val="20866473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Наш центр книги</a:t>
            </a:r>
            <a:endParaRPr lang="ru-RU" dirty="0"/>
          </a:p>
        </p:txBody>
      </p:sp>
      <p:pic>
        <p:nvPicPr>
          <p:cNvPr id="4" name="Объект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1302398" y="1825625"/>
            <a:ext cx="5801784" cy="4351338"/>
          </a:xfrm>
        </p:spPr>
      </p:pic>
    </p:spTree>
    <p:extLst>
      <p:ext uri="{BB962C8B-B14F-4D97-AF65-F5344CB8AC3E}">
        <p14:creationId xmlns:p14="http://schemas.microsoft.com/office/powerpoint/2010/main" val="1032525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178861"/>
          </a:xfrm>
        </p:spPr>
        <p:txBody>
          <a:bodyPr>
            <a:normAutofit fontScale="90000"/>
          </a:bodyPr>
          <a:lstStyle/>
          <a:p>
            <a:r>
              <a:rPr lang="ru-RU" sz="4000" dirty="0" smtClean="0"/>
              <a:t>Фотовыставка </a:t>
            </a:r>
            <a:br>
              <a:rPr lang="ru-RU" sz="4000" dirty="0" smtClean="0"/>
            </a:br>
            <a:r>
              <a:rPr lang="ru-RU" sz="4000" dirty="0" smtClean="0"/>
              <a:t>«Книга и я верные друзья»</a:t>
            </a:r>
            <a:endParaRPr lang="ru-RU" sz="4000" dirty="0"/>
          </a:p>
        </p:txBody>
      </p:sp>
      <p:pic>
        <p:nvPicPr>
          <p:cNvPr id="4" name="Содержимое 3" descr="IMG-002f938476e6f2553dd19790be46c24c-V.jpg"/>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556482" y="1739816"/>
            <a:ext cx="3571900" cy="4644248"/>
          </a:xfrm>
        </p:spPr>
      </p:pic>
      <p:pic>
        <p:nvPicPr>
          <p:cNvPr id="5" name="Picture 2" descr="C:\Users\User\Documents\к прецинтации Моя любимая книга\IMG-77b916a17a3051a0d369e2c3ba4f4672-V.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47186" y="1739816"/>
            <a:ext cx="2859697" cy="3812930"/>
          </a:xfrm>
          <a:prstGeom prst="rect">
            <a:avLst/>
          </a:prstGeom>
          <a:noFill/>
        </p:spPr>
      </p:pic>
    </p:spTree>
    <p:extLst>
      <p:ext uri="{BB962C8B-B14F-4D97-AF65-F5344CB8AC3E}">
        <p14:creationId xmlns:p14="http://schemas.microsoft.com/office/powerpoint/2010/main" val="25632544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C:\Users\User\Documents\к прецинтации Моя любимая книга\3.jpg"/>
          <p:cNvPicPr>
            <a:picLocks noGrp="1" noChangeAspect="1" noChangeArrowheads="1"/>
          </p:cNvPicPr>
          <p:nvPr>
            <p:ph idx="1"/>
          </p:nvPr>
        </p:nvPicPr>
        <p:blipFill>
          <a:blip r:embed="rId2"/>
          <a:srcRect/>
          <a:stretch>
            <a:fillRect/>
          </a:stretch>
        </p:blipFill>
        <p:spPr bwMode="auto">
          <a:xfrm>
            <a:off x="531990" y="2398426"/>
            <a:ext cx="4445070" cy="3328992"/>
          </a:xfrm>
          <a:prstGeom prst="rect">
            <a:avLst/>
          </a:prstGeom>
          <a:noFill/>
        </p:spPr>
      </p:pic>
      <p:pic>
        <p:nvPicPr>
          <p:cNvPr id="5" name="Picture 4" descr="C:\Users\User\Documents\к прецинтации Моя любимая книга\2.jpg"/>
          <p:cNvPicPr>
            <a:picLocks noChangeAspect="1" noChangeArrowheads="1"/>
          </p:cNvPicPr>
          <p:nvPr/>
        </p:nvPicPr>
        <p:blipFill>
          <a:blip r:embed="rId3"/>
          <a:srcRect/>
          <a:stretch>
            <a:fillRect/>
          </a:stretch>
        </p:blipFill>
        <p:spPr bwMode="auto">
          <a:xfrm>
            <a:off x="5591332" y="718111"/>
            <a:ext cx="3019352" cy="4025803"/>
          </a:xfrm>
          <a:prstGeom prst="rect">
            <a:avLst/>
          </a:prstGeom>
          <a:noFill/>
        </p:spPr>
      </p:pic>
    </p:spTree>
    <p:extLst>
      <p:ext uri="{BB962C8B-B14F-4D97-AF65-F5344CB8AC3E}">
        <p14:creationId xmlns:p14="http://schemas.microsoft.com/office/powerpoint/2010/main" val="3132418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User\Documents\к прецинтации Моя любимая книга\IMG-c0751c59d7ee4479486c99d6a0efd36b-V.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299579" y="468862"/>
            <a:ext cx="2389659" cy="3186211"/>
          </a:xfrm>
          <a:prstGeom prst="rect">
            <a:avLst/>
          </a:prstGeom>
          <a:noFill/>
        </p:spPr>
      </p:pic>
      <p:pic>
        <p:nvPicPr>
          <p:cNvPr id="5" name="Picture 3" descr="C:\Users\User\Documents\к прецинтации Моя любимая книга\IMG-b8e67b721222e6df083d9a46f1c085e6-V.jpg"/>
          <p:cNvPicPr>
            <a:picLocks noChangeAspect="1" noChangeArrowheads="1"/>
          </p:cNvPicPr>
          <p:nvPr/>
        </p:nvPicPr>
        <p:blipFill>
          <a:blip r:embed="rId3" cstate="screen">
            <a:lum bright="-3000"/>
            <a:extLst>
              <a:ext uri="{28A0092B-C50C-407E-A947-70E740481C1C}">
                <a14:useLocalDpi xmlns:a14="http://schemas.microsoft.com/office/drawing/2010/main"/>
              </a:ext>
            </a:extLst>
          </a:blip>
          <a:srcRect/>
          <a:stretch>
            <a:fillRect/>
          </a:stretch>
        </p:blipFill>
        <p:spPr bwMode="auto">
          <a:xfrm>
            <a:off x="434714" y="361407"/>
            <a:ext cx="2622749" cy="3401123"/>
          </a:xfrm>
          <a:prstGeom prst="rect">
            <a:avLst/>
          </a:prstGeom>
          <a:noFill/>
        </p:spPr>
      </p:pic>
      <p:pic>
        <p:nvPicPr>
          <p:cNvPr id="6" name="Picture 3" descr="C:\Users\User\Documents\к прецинтации Моя любимая книга\IMG-d2f3f146674038245863a43e8af268a6-V.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42832" y="2868306"/>
            <a:ext cx="2548304" cy="3397739"/>
          </a:xfrm>
          <a:prstGeom prst="rect">
            <a:avLst/>
          </a:prstGeom>
          <a:noFill/>
        </p:spPr>
      </p:pic>
    </p:spTree>
    <p:extLst>
      <p:ext uri="{BB962C8B-B14F-4D97-AF65-F5344CB8AC3E}">
        <p14:creationId xmlns:p14="http://schemas.microsoft.com/office/powerpoint/2010/main" val="26431121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User\Documents\к прецинтации Моя любимая книга\6.jpg"/>
          <p:cNvPicPr>
            <a:picLocks noGrp="1" noChangeAspect="1" noChangeArrowheads="1"/>
          </p:cNvPicPr>
          <p:nvPr>
            <p:ph idx="1"/>
          </p:nvPr>
        </p:nvPicPr>
        <p:blipFill>
          <a:blip r:embed="rId2"/>
          <a:srcRect/>
          <a:stretch>
            <a:fillRect/>
          </a:stretch>
        </p:blipFill>
        <p:spPr bwMode="auto">
          <a:xfrm>
            <a:off x="4895496" y="1437310"/>
            <a:ext cx="2983043" cy="3977391"/>
          </a:xfrm>
          <a:prstGeom prst="rect">
            <a:avLst/>
          </a:prstGeom>
          <a:noFill/>
        </p:spPr>
      </p:pic>
      <p:pic>
        <p:nvPicPr>
          <p:cNvPr id="5" name="Picture 2" descr="C:\Users\User\Documents\к прецинтации Моя любимая книга\IMG-cbe5ab4bd35ead30e58b74868260e093-V.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42910" y="733258"/>
            <a:ext cx="3429024" cy="4500594"/>
          </a:xfrm>
          <a:prstGeom prst="rect">
            <a:avLst/>
          </a:prstGeom>
          <a:noFill/>
        </p:spPr>
      </p:pic>
    </p:spTree>
    <p:extLst>
      <p:ext uri="{BB962C8B-B14F-4D97-AF65-F5344CB8AC3E}">
        <p14:creationId xmlns:p14="http://schemas.microsoft.com/office/powerpoint/2010/main" val="3420102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Выставка книжек-самоделок</a:t>
            </a:r>
            <a:endParaRPr lang="ru-RU" dirty="0"/>
          </a:p>
        </p:txBody>
      </p:sp>
      <p:pic>
        <p:nvPicPr>
          <p:cNvPr id="4" name="Объект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1243405" y="1810877"/>
            <a:ext cx="5801784" cy="4351338"/>
          </a:xfrm>
        </p:spPr>
      </p:pic>
    </p:spTree>
    <p:extLst>
      <p:ext uri="{BB962C8B-B14F-4D97-AF65-F5344CB8AC3E}">
        <p14:creationId xmlns:p14="http://schemas.microsoft.com/office/powerpoint/2010/main" val="162273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64774" y="1814051"/>
            <a:ext cx="5014452" cy="3760839"/>
          </a:xfrm>
          <a:prstGeom prst="rect">
            <a:avLst/>
          </a:prstGeom>
        </p:spPr>
      </p:pic>
      <p:sp>
        <p:nvSpPr>
          <p:cNvPr id="6" name="Заголовок 5"/>
          <p:cNvSpPr>
            <a:spLocks noGrp="1"/>
          </p:cNvSpPr>
          <p:nvPr>
            <p:ph type="title"/>
          </p:nvPr>
        </p:nvSpPr>
        <p:spPr/>
        <p:txBody>
          <a:bodyPr/>
          <a:lstStyle/>
          <a:p>
            <a:endParaRPr lang="ru-RU"/>
          </a:p>
        </p:txBody>
      </p:sp>
    </p:spTree>
    <p:extLst>
      <p:ext uri="{BB962C8B-B14F-4D97-AF65-F5344CB8AC3E}">
        <p14:creationId xmlns:p14="http://schemas.microsoft.com/office/powerpoint/2010/main" val="1108527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9592" y="291384"/>
            <a:ext cx="6140860" cy="1325563"/>
          </a:xfrm>
        </p:spPr>
        <p:txBody>
          <a:bodyPr>
            <a:normAutofit/>
          </a:bodyPr>
          <a:lstStyle/>
          <a:p>
            <a:r>
              <a:rPr lang="ru-RU" sz="3600" dirty="0" smtClean="0"/>
              <a:t>Книжка - игрушка</a:t>
            </a:r>
            <a:endParaRPr lang="ru-RU" sz="3600" dirty="0"/>
          </a:p>
        </p:txBody>
      </p:sp>
      <p:pic>
        <p:nvPicPr>
          <p:cNvPr id="4" name="Объект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rot="16200000">
            <a:off x="1877408" y="755689"/>
            <a:ext cx="4585119" cy="6113492"/>
          </a:xfrm>
        </p:spPr>
      </p:pic>
    </p:spTree>
    <p:extLst>
      <p:ext uri="{BB962C8B-B14F-4D97-AF65-F5344CB8AC3E}">
        <p14:creationId xmlns:p14="http://schemas.microsoft.com/office/powerpoint/2010/main" val="25750552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5396DD19-9FAA-469D-9C89-88C49FB3EFF0}"/>
              </a:ext>
            </a:extLst>
          </p:cNvPr>
          <p:cNvSpPr>
            <a:spLocks noGrp="1"/>
          </p:cNvSpPr>
          <p:nvPr>
            <p:ph type="title"/>
          </p:nvPr>
        </p:nvSpPr>
        <p:spPr/>
        <p:txBody>
          <a:bodyPr/>
          <a:lstStyle/>
          <a:p>
            <a:r>
              <a:rPr lang="ru-RU" dirty="0" smtClean="0"/>
              <a:t>Спасибо за внимание!</a:t>
            </a:r>
            <a:endParaRPr lang="ru-RU" dirty="0"/>
          </a:p>
        </p:txBody>
      </p:sp>
    </p:spTree>
    <p:extLst>
      <p:ext uri="{BB962C8B-B14F-4D97-AF65-F5344CB8AC3E}">
        <p14:creationId xmlns:p14="http://schemas.microsoft.com/office/powerpoint/2010/main" val="2214410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8869" y="2680623"/>
            <a:ext cx="7886700" cy="1325563"/>
          </a:xfrm>
        </p:spPr>
        <p:txBody>
          <a:bodyPr>
            <a:normAutofit fontScale="90000"/>
          </a:bodyPr>
          <a:lstStyle/>
          <a:p>
            <a:r>
              <a:rPr lang="ru-RU" dirty="0" smtClean="0"/>
              <a:t>Книжка – это не игрушка,</a:t>
            </a:r>
            <a:br>
              <a:rPr lang="ru-RU" dirty="0" smtClean="0"/>
            </a:br>
            <a:r>
              <a:rPr lang="ru-RU" dirty="0" smtClean="0"/>
              <a:t>Это – лучшая подружка!</a:t>
            </a:r>
            <a:br>
              <a:rPr lang="ru-RU" dirty="0" smtClean="0"/>
            </a:br>
            <a:r>
              <a:rPr lang="ru-RU" dirty="0" smtClean="0"/>
              <a:t>Береги её, малышка: </a:t>
            </a:r>
            <a:br>
              <a:rPr lang="ru-RU" dirty="0" smtClean="0"/>
            </a:br>
            <a:r>
              <a:rPr lang="ru-RU" dirty="0" smtClean="0"/>
              <a:t>Обо всём расскажет книжка!</a:t>
            </a:r>
            <a:endParaRPr lang="ru-RU" dirty="0"/>
          </a:p>
        </p:txBody>
      </p:sp>
    </p:spTree>
    <p:extLst>
      <p:ext uri="{BB962C8B-B14F-4D97-AF65-F5344CB8AC3E}">
        <p14:creationId xmlns:p14="http://schemas.microsoft.com/office/powerpoint/2010/main" val="308177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03023" y="832428"/>
            <a:ext cx="7900753" cy="5427455"/>
          </a:xfrm>
        </p:spPr>
        <p:txBody>
          <a:bodyPr>
            <a:noAutofit/>
          </a:bodyPr>
          <a:lstStyle/>
          <a:p>
            <a:pPr marL="0" indent="0">
              <a:buNone/>
            </a:pPr>
            <a:r>
              <a:rPr lang="ru-RU" sz="2400" b="1" u="sng" dirty="0">
                <a:solidFill>
                  <a:schemeClr val="accent6">
                    <a:lumMod val="50000"/>
                  </a:schemeClr>
                </a:solidFill>
              </a:rPr>
              <a:t>Цель</a:t>
            </a:r>
            <a:r>
              <a:rPr lang="ru-RU" sz="2400" b="1" dirty="0">
                <a:solidFill>
                  <a:schemeClr val="accent6">
                    <a:lumMod val="50000"/>
                  </a:schemeClr>
                </a:solidFill>
              </a:rPr>
              <a:t>: </a:t>
            </a:r>
            <a:r>
              <a:rPr lang="ru-RU" sz="2400" dirty="0">
                <a:solidFill>
                  <a:schemeClr val="accent6">
                    <a:lumMod val="50000"/>
                  </a:schemeClr>
                </a:solidFill>
              </a:rPr>
              <a:t>Сформировать у детей интерес к книге, привить любовь к художественному слову, уважение к книге.</a:t>
            </a:r>
          </a:p>
          <a:p>
            <a:pPr marL="0" indent="0">
              <a:buNone/>
            </a:pPr>
            <a:r>
              <a:rPr lang="ru-RU" sz="2400" b="1" u="sng" dirty="0">
                <a:solidFill>
                  <a:schemeClr val="accent6">
                    <a:lumMod val="50000"/>
                  </a:schemeClr>
                </a:solidFill>
              </a:rPr>
              <a:t>Задачи</a:t>
            </a:r>
            <a:r>
              <a:rPr lang="ru-RU" sz="2400" b="1" dirty="0">
                <a:solidFill>
                  <a:schemeClr val="accent6">
                    <a:lumMod val="50000"/>
                  </a:schemeClr>
                </a:solidFill>
              </a:rPr>
              <a:t>:</a:t>
            </a:r>
          </a:p>
          <a:p>
            <a:pPr marL="0" indent="0">
              <a:buNone/>
            </a:pPr>
            <a:r>
              <a:rPr lang="ru-RU" sz="2400" b="1" dirty="0">
                <a:solidFill>
                  <a:schemeClr val="accent6">
                    <a:lumMod val="50000"/>
                  </a:schemeClr>
                </a:solidFill>
              </a:rPr>
              <a:t>• </a:t>
            </a:r>
            <a:r>
              <a:rPr lang="ru-RU" sz="2400" dirty="0">
                <a:solidFill>
                  <a:schemeClr val="accent6">
                    <a:lumMod val="50000"/>
                  </a:schemeClr>
                </a:solidFill>
              </a:rPr>
              <a:t>Обогащение и активизация словаря.</a:t>
            </a:r>
          </a:p>
          <a:p>
            <a:pPr marL="0" indent="0">
              <a:buNone/>
            </a:pPr>
            <a:r>
              <a:rPr lang="ru-RU" sz="2400" dirty="0">
                <a:solidFill>
                  <a:schemeClr val="accent6">
                    <a:lumMod val="50000"/>
                  </a:schemeClr>
                </a:solidFill>
              </a:rPr>
              <a:t>• Развивать познавательные способности, творческое воображение, творческое мышление.</a:t>
            </a:r>
          </a:p>
          <a:p>
            <a:pPr marL="0" indent="0">
              <a:buNone/>
            </a:pPr>
            <a:r>
              <a:rPr lang="ru-RU" sz="2400" dirty="0" smtClean="0">
                <a:solidFill>
                  <a:schemeClr val="accent6">
                    <a:lumMod val="50000"/>
                  </a:schemeClr>
                </a:solidFill>
              </a:rPr>
              <a:t>• Получать удовольствие от общения с книгой, тяготение к постоянному общению с ней.</a:t>
            </a:r>
          </a:p>
          <a:p>
            <a:pPr marL="0" indent="0">
              <a:buNone/>
            </a:pPr>
            <a:r>
              <a:rPr lang="ru-RU" sz="2400" dirty="0" smtClean="0">
                <a:solidFill>
                  <a:schemeClr val="accent6">
                    <a:lumMod val="50000"/>
                  </a:schemeClr>
                </a:solidFill>
              </a:rPr>
              <a:t>• </a:t>
            </a:r>
            <a:r>
              <a:rPr lang="ru-RU" sz="2400" dirty="0">
                <a:solidFill>
                  <a:schemeClr val="accent6">
                    <a:lumMod val="50000"/>
                  </a:schemeClr>
                </a:solidFill>
              </a:rPr>
              <a:t>Воспитывать умение внимательно слушать и слышать чтение литературного произведения.</a:t>
            </a:r>
          </a:p>
          <a:p>
            <a:pPr marL="0" indent="0">
              <a:buNone/>
            </a:pPr>
            <a:r>
              <a:rPr lang="ru-RU" sz="2400" dirty="0">
                <a:solidFill>
                  <a:schemeClr val="accent6">
                    <a:lumMod val="50000"/>
                  </a:schemeClr>
                </a:solidFill>
              </a:rPr>
              <a:t>• Приобщать родителей к семейному чтению литературных произведений</a:t>
            </a:r>
            <a:r>
              <a:rPr lang="ru-RU" sz="2400" dirty="0" smtClean="0">
                <a:solidFill>
                  <a:schemeClr val="accent6">
                    <a:lumMod val="50000"/>
                  </a:schemeClr>
                </a:solidFill>
              </a:rPr>
              <a:t>.</a:t>
            </a:r>
            <a:endParaRPr lang="ru-RU" sz="2400" dirty="0">
              <a:solidFill>
                <a:schemeClr val="accent6">
                  <a:lumMod val="50000"/>
                </a:schemeClr>
              </a:solidFill>
            </a:endParaRPr>
          </a:p>
        </p:txBody>
      </p:sp>
    </p:spTree>
    <p:extLst>
      <p:ext uri="{BB962C8B-B14F-4D97-AF65-F5344CB8AC3E}">
        <p14:creationId xmlns:p14="http://schemas.microsoft.com/office/powerpoint/2010/main" val="2980364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85022" y="524390"/>
            <a:ext cx="7886700" cy="5639476"/>
          </a:xfrm>
        </p:spPr>
        <p:txBody>
          <a:bodyPr>
            <a:normAutofit lnSpcReduction="10000"/>
          </a:bodyPr>
          <a:lstStyle/>
          <a:p>
            <a:pPr marL="0" indent="0">
              <a:buNone/>
            </a:pPr>
            <a:r>
              <a:rPr lang="ru-RU" sz="2400" b="1" dirty="0">
                <a:solidFill>
                  <a:schemeClr val="accent6">
                    <a:lumMod val="50000"/>
                  </a:schemeClr>
                </a:solidFill>
              </a:rPr>
              <a:t>Срок </a:t>
            </a:r>
            <a:r>
              <a:rPr lang="ru-RU" sz="2400" b="1" dirty="0" smtClean="0">
                <a:solidFill>
                  <a:schemeClr val="accent6">
                    <a:lumMod val="50000"/>
                  </a:schemeClr>
                </a:solidFill>
              </a:rPr>
              <a:t>реализации: </a:t>
            </a:r>
            <a:r>
              <a:rPr lang="ru-RU" sz="2400" dirty="0" smtClean="0">
                <a:solidFill>
                  <a:schemeClr val="accent6">
                    <a:lumMod val="50000"/>
                  </a:schemeClr>
                </a:solidFill>
              </a:rPr>
              <a:t>март </a:t>
            </a:r>
            <a:r>
              <a:rPr lang="ru-RU" sz="2400" dirty="0">
                <a:solidFill>
                  <a:schemeClr val="accent6">
                    <a:lumMod val="50000"/>
                  </a:schemeClr>
                </a:solidFill>
              </a:rPr>
              <a:t>– </a:t>
            </a:r>
            <a:r>
              <a:rPr lang="ru-RU" sz="2400" dirty="0" smtClean="0">
                <a:solidFill>
                  <a:schemeClr val="accent6">
                    <a:lumMod val="50000"/>
                  </a:schemeClr>
                </a:solidFill>
              </a:rPr>
              <a:t>май 2017-2018 г..</a:t>
            </a:r>
            <a:endParaRPr lang="ru-RU" sz="2400" dirty="0">
              <a:solidFill>
                <a:schemeClr val="accent6">
                  <a:lumMod val="50000"/>
                </a:schemeClr>
              </a:solidFill>
            </a:endParaRPr>
          </a:p>
          <a:p>
            <a:pPr marL="0" indent="0">
              <a:buNone/>
            </a:pPr>
            <a:r>
              <a:rPr lang="ru-RU" sz="2400" b="1" dirty="0">
                <a:solidFill>
                  <a:schemeClr val="accent6">
                    <a:lumMod val="50000"/>
                  </a:schemeClr>
                </a:solidFill>
              </a:rPr>
              <a:t>Участники проекта</a:t>
            </a:r>
            <a:r>
              <a:rPr lang="ru-RU" sz="2400" dirty="0">
                <a:solidFill>
                  <a:schemeClr val="accent6">
                    <a:lumMod val="50000"/>
                  </a:schemeClr>
                </a:solidFill>
              </a:rPr>
              <a:t> – дети </a:t>
            </a:r>
            <a:r>
              <a:rPr lang="ru-RU" sz="2400" dirty="0" smtClean="0">
                <a:solidFill>
                  <a:schemeClr val="accent6">
                    <a:lumMod val="50000"/>
                  </a:schemeClr>
                </a:solidFill>
              </a:rPr>
              <a:t>младшей </a:t>
            </a:r>
            <a:r>
              <a:rPr lang="ru-RU" sz="2400" dirty="0">
                <a:solidFill>
                  <a:schemeClr val="accent6">
                    <a:lumMod val="50000"/>
                  </a:schemeClr>
                </a:solidFill>
              </a:rPr>
              <a:t>к школе группы </a:t>
            </a:r>
            <a:r>
              <a:rPr lang="ru-RU" sz="2400" dirty="0" smtClean="0">
                <a:solidFill>
                  <a:schemeClr val="accent6">
                    <a:lumMod val="50000"/>
                  </a:schemeClr>
                </a:solidFill>
              </a:rPr>
              <a:t>(3-4 лет), </a:t>
            </a:r>
            <a:r>
              <a:rPr lang="ru-RU" sz="2400" dirty="0">
                <a:solidFill>
                  <a:schemeClr val="accent6">
                    <a:lumMod val="50000"/>
                  </a:schemeClr>
                </a:solidFill>
              </a:rPr>
              <a:t>родители</a:t>
            </a:r>
            <a:r>
              <a:rPr lang="ru-RU" sz="2400" dirty="0" smtClean="0">
                <a:solidFill>
                  <a:schemeClr val="accent6">
                    <a:lumMod val="50000"/>
                  </a:schemeClr>
                </a:solidFill>
              </a:rPr>
              <a:t>, воспитатели.</a:t>
            </a:r>
          </a:p>
          <a:p>
            <a:pPr marL="0" indent="0">
              <a:buNone/>
            </a:pPr>
            <a:r>
              <a:rPr lang="ru-RU" sz="2400" b="1" dirty="0">
                <a:solidFill>
                  <a:schemeClr val="accent6">
                    <a:lumMod val="50000"/>
                  </a:schemeClr>
                </a:solidFill>
              </a:rPr>
              <a:t>Актуальность проекта</a:t>
            </a:r>
          </a:p>
          <a:p>
            <a:pPr marL="0" indent="0" algn="just">
              <a:buNone/>
            </a:pPr>
            <a:r>
              <a:rPr lang="ru-RU" sz="2400" dirty="0">
                <a:solidFill>
                  <a:schemeClr val="accent6">
                    <a:lumMod val="50000"/>
                  </a:schemeClr>
                </a:solidFill>
              </a:rPr>
              <a:t>Не секрет, что в наш век полный компьютеров и различных гаджетов, интерес к книге, к чтению, вхождение в книжную литературу с каждым годом снижается и становится всё труднее, дети очень мало знают о книгах, о писателях. У нас, некогда самой читающей нации в мире, чтение перестаёт быть безусловной национальной ценностью. Современный человек активно осваивает аудиовизуальную культуру. Книга постепенно уходит на второй план, чтение перестаёт быть процессом воспитания собственной души, требующим от человека большой работы ума и сердца, переживания, осмысления. Чтение развивает интеллект, формирует духовно зрелую, образованную личность. </a:t>
            </a:r>
            <a:endParaRPr lang="ru-RU" sz="2400" dirty="0" smtClean="0">
              <a:solidFill>
                <a:schemeClr val="accent6">
                  <a:lumMod val="50000"/>
                </a:schemeClr>
              </a:solidFill>
            </a:endParaRPr>
          </a:p>
        </p:txBody>
      </p:sp>
    </p:spTree>
    <p:extLst>
      <p:ext uri="{BB962C8B-B14F-4D97-AF65-F5344CB8AC3E}">
        <p14:creationId xmlns:p14="http://schemas.microsoft.com/office/powerpoint/2010/main" val="3811764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44071" y="600163"/>
            <a:ext cx="7886700" cy="4351338"/>
          </a:xfrm>
        </p:spPr>
        <p:txBody>
          <a:bodyPr>
            <a:noAutofit/>
          </a:bodyPr>
          <a:lstStyle/>
          <a:p>
            <a:pPr marL="0" indent="0" algn="ctr">
              <a:buNone/>
            </a:pPr>
            <a:r>
              <a:rPr lang="ru-RU" sz="2400" b="1" dirty="0" smtClean="0">
                <a:solidFill>
                  <a:schemeClr val="accent6">
                    <a:lumMod val="50000"/>
                  </a:schemeClr>
                </a:solidFill>
              </a:rPr>
              <a:t>План проекта</a:t>
            </a:r>
          </a:p>
          <a:p>
            <a:pPr marL="0" indent="0" algn="ctr">
              <a:buNone/>
            </a:pPr>
            <a:endParaRPr lang="ru-RU" sz="2400" b="1" dirty="0" smtClean="0">
              <a:solidFill>
                <a:schemeClr val="accent6">
                  <a:lumMod val="50000"/>
                </a:schemeClr>
              </a:solidFill>
            </a:endParaRPr>
          </a:p>
          <a:p>
            <a:pPr marL="0" indent="0" algn="just">
              <a:buNone/>
            </a:pPr>
            <a:r>
              <a:rPr lang="ru-RU" sz="2400" b="1" dirty="0" smtClean="0">
                <a:solidFill>
                  <a:schemeClr val="accent6">
                    <a:lumMod val="50000"/>
                  </a:schemeClr>
                </a:solidFill>
              </a:rPr>
              <a:t>I </a:t>
            </a:r>
            <a:r>
              <a:rPr lang="ru-RU" sz="2400" b="1" dirty="0">
                <a:solidFill>
                  <a:schemeClr val="accent6">
                    <a:lumMod val="50000"/>
                  </a:schemeClr>
                </a:solidFill>
              </a:rPr>
              <a:t>этап </a:t>
            </a:r>
            <a:r>
              <a:rPr lang="ru-RU" sz="2400" dirty="0">
                <a:solidFill>
                  <a:schemeClr val="accent6">
                    <a:lumMod val="50000"/>
                  </a:schemeClr>
                </a:solidFill>
              </a:rPr>
              <a:t>– подготовительный. </a:t>
            </a:r>
            <a:endParaRPr lang="ru-RU" sz="2400" dirty="0" smtClean="0">
              <a:solidFill>
                <a:schemeClr val="accent6">
                  <a:lumMod val="50000"/>
                </a:schemeClr>
              </a:solidFill>
            </a:endParaRPr>
          </a:p>
          <a:p>
            <a:pPr marL="0" indent="0" algn="just">
              <a:buNone/>
            </a:pPr>
            <a:r>
              <a:rPr lang="ru-RU" sz="2400" dirty="0" smtClean="0">
                <a:solidFill>
                  <a:schemeClr val="accent6">
                    <a:lumMod val="50000"/>
                  </a:schemeClr>
                </a:solidFill>
              </a:rPr>
              <a:t>Анкетирование </a:t>
            </a:r>
            <a:r>
              <a:rPr lang="ru-RU" sz="2400" dirty="0">
                <a:solidFill>
                  <a:schemeClr val="accent6">
                    <a:lumMod val="50000"/>
                  </a:schemeClr>
                </a:solidFill>
              </a:rPr>
              <a:t>родителей, обсуждение целей и задач проекта с родителями и детьми, создание условий, необходимых для реализации проекта</a:t>
            </a:r>
            <a:r>
              <a:rPr lang="ru-RU" sz="2400" dirty="0" smtClean="0">
                <a:solidFill>
                  <a:schemeClr val="accent6">
                    <a:lumMod val="50000"/>
                  </a:schemeClr>
                </a:solidFill>
              </a:rPr>
              <a:t>.</a:t>
            </a:r>
            <a:endParaRPr lang="ru-RU" sz="2400" dirty="0">
              <a:solidFill>
                <a:schemeClr val="accent6">
                  <a:lumMod val="50000"/>
                </a:schemeClr>
              </a:solidFill>
            </a:endParaRPr>
          </a:p>
          <a:p>
            <a:pPr marL="0" indent="0" algn="just">
              <a:buNone/>
            </a:pPr>
            <a:r>
              <a:rPr lang="ru-RU" sz="2400" b="1" dirty="0">
                <a:solidFill>
                  <a:schemeClr val="accent6">
                    <a:lumMod val="50000"/>
                  </a:schemeClr>
                </a:solidFill>
              </a:rPr>
              <a:t>II этап </a:t>
            </a:r>
            <a:r>
              <a:rPr lang="ru-RU" sz="2400" dirty="0">
                <a:solidFill>
                  <a:schemeClr val="accent6">
                    <a:lumMod val="50000"/>
                  </a:schemeClr>
                </a:solidFill>
              </a:rPr>
              <a:t>– основной. </a:t>
            </a:r>
            <a:endParaRPr lang="ru-RU" sz="2400" dirty="0" smtClean="0">
              <a:solidFill>
                <a:schemeClr val="accent6">
                  <a:lumMod val="50000"/>
                </a:schemeClr>
              </a:solidFill>
            </a:endParaRPr>
          </a:p>
          <a:p>
            <a:pPr marL="0" indent="0" algn="just">
              <a:buNone/>
            </a:pPr>
            <a:r>
              <a:rPr lang="ru-RU" sz="2400" dirty="0" smtClean="0">
                <a:solidFill>
                  <a:schemeClr val="accent6">
                    <a:lumMod val="50000"/>
                  </a:schemeClr>
                </a:solidFill>
              </a:rPr>
              <a:t>Реализация </a:t>
            </a:r>
            <a:r>
              <a:rPr lang="ru-RU" sz="2400" dirty="0">
                <a:solidFill>
                  <a:schemeClr val="accent6">
                    <a:lumMod val="50000"/>
                  </a:schemeClr>
                </a:solidFill>
              </a:rPr>
              <a:t>основных видов деятельности по направлениям проекта</a:t>
            </a:r>
            <a:r>
              <a:rPr lang="ru-RU" sz="2400" dirty="0" smtClean="0">
                <a:solidFill>
                  <a:schemeClr val="accent6">
                    <a:lumMod val="50000"/>
                  </a:schemeClr>
                </a:solidFill>
              </a:rPr>
              <a:t>.</a:t>
            </a:r>
            <a:endParaRPr lang="ru-RU" sz="2400" dirty="0">
              <a:solidFill>
                <a:schemeClr val="accent6">
                  <a:lumMod val="50000"/>
                </a:schemeClr>
              </a:solidFill>
            </a:endParaRPr>
          </a:p>
          <a:p>
            <a:pPr marL="0" indent="0" algn="just">
              <a:buNone/>
            </a:pPr>
            <a:r>
              <a:rPr lang="ru-RU" sz="2400" b="1" dirty="0">
                <a:solidFill>
                  <a:schemeClr val="accent6">
                    <a:lumMod val="50000"/>
                  </a:schemeClr>
                </a:solidFill>
              </a:rPr>
              <a:t>III этап </a:t>
            </a:r>
            <a:r>
              <a:rPr lang="ru-RU" sz="2400" dirty="0">
                <a:solidFill>
                  <a:schemeClr val="accent6">
                    <a:lumMod val="50000"/>
                  </a:schemeClr>
                </a:solidFill>
              </a:rPr>
              <a:t>– итоговый. </a:t>
            </a:r>
            <a:endParaRPr lang="ru-RU" sz="2400" dirty="0" smtClean="0">
              <a:solidFill>
                <a:schemeClr val="accent6">
                  <a:lumMod val="50000"/>
                </a:schemeClr>
              </a:solidFill>
            </a:endParaRPr>
          </a:p>
          <a:p>
            <a:pPr marL="0" indent="0" algn="just">
              <a:buNone/>
            </a:pPr>
            <a:r>
              <a:rPr lang="ru-RU" sz="2400" dirty="0" smtClean="0">
                <a:solidFill>
                  <a:schemeClr val="accent6">
                    <a:lumMod val="50000"/>
                  </a:schemeClr>
                </a:solidFill>
              </a:rPr>
              <a:t>Сбор </a:t>
            </a:r>
            <a:r>
              <a:rPr lang="ru-RU" sz="2400" dirty="0">
                <a:solidFill>
                  <a:schemeClr val="accent6">
                    <a:lumMod val="50000"/>
                  </a:schemeClr>
                </a:solidFill>
              </a:rPr>
              <a:t>и обработка методических, практических материалов, соотнесение поставленных и прогнозируемых результатов с полученными; обобщение материалов проекта</a:t>
            </a:r>
          </a:p>
          <a:p>
            <a:pPr algn="just"/>
            <a:endParaRPr lang="ru-RU" sz="2400" dirty="0"/>
          </a:p>
        </p:txBody>
      </p:sp>
    </p:spTree>
    <p:extLst>
      <p:ext uri="{BB962C8B-B14F-4D97-AF65-F5344CB8AC3E}">
        <p14:creationId xmlns:p14="http://schemas.microsoft.com/office/powerpoint/2010/main" val="2357069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08728" y="521479"/>
            <a:ext cx="7886700" cy="6014232"/>
          </a:xfrm>
        </p:spPr>
        <p:txBody>
          <a:bodyPr>
            <a:normAutofit/>
          </a:bodyPr>
          <a:lstStyle/>
          <a:p>
            <a:pPr marL="0" indent="0" algn="ctr">
              <a:buNone/>
            </a:pPr>
            <a:r>
              <a:rPr lang="ru-RU" sz="2400" b="1" dirty="0" smtClean="0">
                <a:solidFill>
                  <a:schemeClr val="accent6">
                    <a:lumMod val="50000"/>
                  </a:schemeClr>
                </a:solidFill>
              </a:rPr>
              <a:t>Предполагаемые результаты:</a:t>
            </a:r>
          </a:p>
          <a:p>
            <a:pPr marL="0" indent="0" algn="ctr">
              <a:buNone/>
            </a:pPr>
            <a:endParaRPr lang="ru-RU" sz="2400" b="1" dirty="0">
              <a:solidFill>
                <a:schemeClr val="accent6">
                  <a:lumMod val="50000"/>
                </a:schemeClr>
              </a:solidFill>
            </a:endParaRPr>
          </a:p>
          <a:p>
            <a:pPr marL="0" indent="0">
              <a:buNone/>
            </a:pPr>
            <a:r>
              <a:rPr lang="ru-RU" sz="2400" dirty="0">
                <a:solidFill>
                  <a:schemeClr val="accent6">
                    <a:lumMod val="50000"/>
                  </a:schemeClr>
                </a:solidFill>
              </a:rPr>
              <a:t>• Создание в группе необходимых условий для приобщения детей к художественному слову.</a:t>
            </a:r>
          </a:p>
          <a:p>
            <a:pPr marL="0" indent="0">
              <a:buNone/>
            </a:pPr>
            <a:r>
              <a:rPr lang="ru-RU" sz="2400" dirty="0">
                <a:solidFill>
                  <a:schemeClr val="accent6">
                    <a:lumMod val="50000"/>
                  </a:schemeClr>
                </a:solidFill>
              </a:rPr>
              <a:t>• Формирование отношения детей к книге не только как к развлечению, а как к источнику познания.</a:t>
            </a:r>
          </a:p>
          <a:p>
            <a:pPr marL="0" indent="0">
              <a:buNone/>
            </a:pPr>
            <a:r>
              <a:rPr lang="ru-RU" sz="2400" dirty="0">
                <a:solidFill>
                  <a:schemeClr val="accent6">
                    <a:lumMod val="50000"/>
                  </a:schemeClr>
                </a:solidFill>
              </a:rPr>
              <a:t>• Активное участие родителей </a:t>
            </a:r>
            <a:r>
              <a:rPr lang="ru-RU" sz="2400" dirty="0" smtClean="0">
                <a:solidFill>
                  <a:schemeClr val="accent6">
                    <a:lumMod val="50000"/>
                  </a:schemeClr>
                </a:solidFill>
              </a:rPr>
              <a:t>в реализации</a:t>
            </a:r>
            <a:r>
              <a:rPr lang="ru-RU" sz="2400" dirty="0">
                <a:solidFill>
                  <a:schemeClr val="accent6">
                    <a:lumMod val="50000"/>
                  </a:schemeClr>
                </a:solidFill>
              </a:rPr>
              <a:t> проекта.</a:t>
            </a:r>
          </a:p>
          <a:p>
            <a:pPr marL="0" indent="0">
              <a:buNone/>
            </a:pPr>
            <a:r>
              <a:rPr lang="ru-RU" sz="2400" dirty="0">
                <a:solidFill>
                  <a:schemeClr val="accent6">
                    <a:lumMod val="50000"/>
                  </a:schemeClr>
                </a:solidFill>
              </a:rPr>
              <a:t>• Умение детей высказывать свои предположения.</a:t>
            </a:r>
          </a:p>
          <a:p>
            <a:pPr marL="0" indent="0">
              <a:buNone/>
            </a:pPr>
            <a:r>
              <a:rPr lang="ru-RU" sz="2400" dirty="0" smtClean="0">
                <a:solidFill>
                  <a:schemeClr val="accent6">
                    <a:lumMod val="50000"/>
                  </a:schemeClr>
                </a:solidFill>
              </a:rPr>
              <a:t>• Развитие способности чувствовать художественный образ.</a:t>
            </a:r>
          </a:p>
          <a:p>
            <a:pPr marL="0" indent="0">
              <a:buNone/>
            </a:pPr>
            <a:r>
              <a:rPr lang="ru-RU" sz="2400" dirty="0" smtClean="0">
                <a:solidFill>
                  <a:schemeClr val="accent6">
                    <a:lumMod val="50000"/>
                  </a:schemeClr>
                </a:solidFill>
              </a:rPr>
              <a:t>• </a:t>
            </a:r>
            <a:r>
              <a:rPr lang="ru-RU" sz="2400" dirty="0">
                <a:solidFill>
                  <a:schemeClr val="accent6">
                    <a:lumMod val="50000"/>
                  </a:schemeClr>
                </a:solidFill>
              </a:rPr>
              <a:t>Развитие поэтического слуха, интонационной выразительности речи.</a:t>
            </a:r>
          </a:p>
          <a:p>
            <a:pPr marL="0" indent="0">
              <a:buNone/>
            </a:pPr>
            <a:endParaRPr lang="ru-RU" sz="2400" dirty="0"/>
          </a:p>
        </p:txBody>
      </p:sp>
    </p:spTree>
    <p:extLst>
      <p:ext uri="{BB962C8B-B14F-4D97-AF65-F5344CB8AC3E}">
        <p14:creationId xmlns:p14="http://schemas.microsoft.com/office/powerpoint/2010/main" val="4082717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58630" y="434715"/>
            <a:ext cx="7886700" cy="5997081"/>
          </a:xfrm>
        </p:spPr>
        <p:txBody>
          <a:bodyPr>
            <a:normAutofit fontScale="85000" lnSpcReduction="20000"/>
          </a:bodyPr>
          <a:lstStyle/>
          <a:p>
            <a:pPr marL="0" indent="0" algn="ctr">
              <a:buNone/>
            </a:pPr>
            <a:r>
              <a:rPr lang="ru-RU" sz="2400" b="1" dirty="0" smtClean="0">
                <a:solidFill>
                  <a:schemeClr val="accent6">
                    <a:lumMod val="50000"/>
                  </a:schemeClr>
                </a:solidFill>
              </a:rPr>
              <a:t>Мероприятия:</a:t>
            </a:r>
          </a:p>
          <a:p>
            <a:pPr marL="0" indent="0" algn="ctr">
              <a:buNone/>
            </a:pPr>
            <a:r>
              <a:rPr lang="ru-RU" sz="2400" b="1" dirty="0">
                <a:solidFill>
                  <a:schemeClr val="accent6">
                    <a:lumMod val="50000"/>
                  </a:schemeClr>
                </a:solidFill>
              </a:rPr>
              <a:t>I этап – </a:t>
            </a:r>
            <a:r>
              <a:rPr lang="ru-RU" sz="2400" b="1" dirty="0" smtClean="0">
                <a:solidFill>
                  <a:schemeClr val="accent6">
                    <a:lumMod val="50000"/>
                  </a:schemeClr>
                </a:solidFill>
              </a:rPr>
              <a:t>подготовительный</a:t>
            </a:r>
          </a:p>
          <a:p>
            <a:pPr marL="457200" indent="-457200" algn="just">
              <a:buFont typeface="+mj-lt"/>
              <a:buAutoNum type="arabicPeriod"/>
            </a:pPr>
            <a:r>
              <a:rPr lang="ru-RU" sz="2400" dirty="0" smtClean="0">
                <a:solidFill>
                  <a:schemeClr val="accent6">
                    <a:lumMod val="50000"/>
                  </a:schemeClr>
                </a:solidFill>
              </a:rPr>
              <a:t>Оформление родительского уголка: размещение  консультаций, памяток. </a:t>
            </a:r>
          </a:p>
          <a:p>
            <a:pPr marL="457200" indent="-457200" algn="just">
              <a:buFont typeface="+mj-lt"/>
              <a:buAutoNum type="arabicPeriod"/>
            </a:pPr>
            <a:r>
              <a:rPr lang="ru-RU" sz="2400" dirty="0" smtClean="0">
                <a:solidFill>
                  <a:schemeClr val="accent6">
                    <a:lumMod val="50000"/>
                  </a:schemeClr>
                </a:solidFill>
              </a:rPr>
              <a:t>Анкетирование родителей.</a:t>
            </a:r>
          </a:p>
          <a:p>
            <a:pPr marL="0" indent="0" algn="just">
              <a:buNone/>
            </a:pPr>
            <a:r>
              <a:rPr lang="ru-RU" sz="2400" dirty="0" smtClean="0">
                <a:solidFill>
                  <a:schemeClr val="accent6">
                    <a:lumMod val="50000"/>
                  </a:schemeClr>
                </a:solidFill>
              </a:rPr>
              <a:t>Выявить</a:t>
            </a:r>
            <a:r>
              <a:rPr lang="ru-RU" sz="2400" dirty="0">
                <a:solidFill>
                  <a:schemeClr val="accent6">
                    <a:lumMod val="50000"/>
                  </a:schemeClr>
                </a:solidFill>
              </a:rPr>
              <a:t>, читают ли родители детям книги. Что </a:t>
            </a:r>
            <a:r>
              <a:rPr lang="ru-RU" sz="2400" dirty="0" smtClean="0">
                <a:solidFill>
                  <a:schemeClr val="accent6">
                    <a:lumMod val="50000"/>
                  </a:schemeClr>
                </a:solidFill>
              </a:rPr>
              <a:t>предпочитают </a:t>
            </a:r>
            <a:r>
              <a:rPr lang="ru-RU" sz="2400" dirty="0">
                <a:solidFill>
                  <a:schemeClr val="accent6">
                    <a:lumMod val="50000"/>
                  </a:schemeClr>
                </a:solidFill>
              </a:rPr>
              <a:t>слушать дети. </a:t>
            </a:r>
            <a:endParaRPr lang="ru-RU" sz="2400" dirty="0" smtClean="0">
              <a:solidFill>
                <a:schemeClr val="accent6">
                  <a:lumMod val="50000"/>
                </a:schemeClr>
              </a:solidFill>
            </a:endParaRPr>
          </a:p>
          <a:p>
            <a:pPr marL="0" indent="0" algn="ctr">
              <a:buNone/>
            </a:pPr>
            <a:r>
              <a:rPr lang="ru-RU" sz="2400" b="1" dirty="0" smtClean="0">
                <a:solidFill>
                  <a:schemeClr val="accent6">
                    <a:lumMod val="50000"/>
                  </a:schemeClr>
                </a:solidFill>
              </a:rPr>
              <a:t>II </a:t>
            </a:r>
            <a:r>
              <a:rPr lang="ru-RU" sz="2400" b="1" dirty="0">
                <a:solidFill>
                  <a:schemeClr val="accent6">
                    <a:lumMod val="50000"/>
                  </a:schemeClr>
                </a:solidFill>
              </a:rPr>
              <a:t>этап – основной</a:t>
            </a:r>
          </a:p>
          <a:p>
            <a:pPr marL="457200" indent="-457200" algn="just">
              <a:buFont typeface="+mj-lt"/>
              <a:buAutoNum type="arabicPeriod"/>
            </a:pPr>
            <a:r>
              <a:rPr lang="ru-RU" sz="2400" dirty="0">
                <a:solidFill>
                  <a:schemeClr val="accent6">
                    <a:lumMod val="50000"/>
                  </a:schemeClr>
                </a:solidFill>
              </a:rPr>
              <a:t>Родительское собрание </a:t>
            </a:r>
            <a:r>
              <a:rPr lang="ru-RU" sz="2400" dirty="0" smtClean="0">
                <a:solidFill>
                  <a:schemeClr val="accent6">
                    <a:lumMod val="50000"/>
                  </a:schemeClr>
                </a:solidFill>
              </a:rPr>
              <a:t>с включением рубрики «Путешествие </a:t>
            </a:r>
            <a:r>
              <a:rPr lang="ru-RU" sz="2400" dirty="0">
                <a:solidFill>
                  <a:schemeClr val="accent6">
                    <a:lumMod val="50000"/>
                  </a:schemeClr>
                </a:solidFill>
              </a:rPr>
              <a:t>по </a:t>
            </a:r>
            <a:r>
              <a:rPr lang="ru-RU" sz="2400" dirty="0" smtClean="0">
                <a:solidFill>
                  <a:schemeClr val="accent6">
                    <a:lumMod val="50000"/>
                  </a:schemeClr>
                </a:solidFill>
              </a:rPr>
              <a:t>сказкам».</a:t>
            </a:r>
            <a:endParaRPr lang="ru-RU" sz="2400" dirty="0">
              <a:solidFill>
                <a:schemeClr val="accent6">
                  <a:lumMod val="50000"/>
                </a:schemeClr>
              </a:solidFill>
            </a:endParaRPr>
          </a:p>
          <a:p>
            <a:pPr marL="457200" indent="-457200" algn="just">
              <a:buFont typeface="+mj-lt"/>
              <a:buAutoNum type="arabicPeriod"/>
            </a:pPr>
            <a:r>
              <a:rPr lang="ru-RU" sz="2400" dirty="0" smtClean="0">
                <a:solidFill>
                  <a:schemeClr val="accent6">
                    <a:lumMod val="50000"/>
                  </a:schemeClr>
                </a:solidFill>
              </a:rPr>
              <a:t>Выставка</a:t>
            </a:r>
            <a:r>
              <a:rPr lang="ru-RU" sz="2400" dirty="0">
                <a:solidFill>
                  <a:schemeClr val="accent6">
                    <a:lumMod val="50000"/>
                  </a:schemeClr>
                </a:solidFill>
              </a:rPr>
              <a:t> </a:t>
            </a:r>
            <a:r>
              <a:rPr lang="ru-RU" sz="2400" dirty="0" smtClean="0">
                <a:solidFill>
                  <a:schemeClr val="accent6">
                    <a:lumMod val="50000"/>
                  </a:schemeClr>
                </a:solidFill>
              </a:rPr>
              <a:t>книг-самоделок.</a:t>
            </a:r>
            <a:endParaRPr lang="ru-RU" sz="2400" dirty="0">
              <a:solidFill>
                <a:schemeClr val="accent6">
                  <a:lumMod val="50000"/>
                </a:schemeClr>
              </a:solidFill>
            </a:endParaRPr>
          </a:p>
          <a:p>
            <a:pPr marL="457200" indent="-457200" algn="just">
              <a:buFont typeface="+mj-lt"/>
              <a:buAutoNum type="arabicPeriod"/>
            </a:pPr>
            <a:r>
              <a:rPr lang="ru-RU" sz="2400" dirty="0">
                <a:solidFill>
                  <a:schemeClr val="accent6">
                    <a:lumMod val="50000"/>
                  </a:schemeClr>
                </a:solidFill>
              </a:rPr>
              <a:t>Чтение </a:t>
            </a:r>
            <a:r>
              <a:rPr lang="ru-RU" sz="2400" dirty="0" smtClean="0">
                <a:solidFill>
                  <a:schemeClr val="accent6">
                    <a:lumMod val="50000"/>
                  </a:schemeClr>
                </a:solidFill>
              </a:rPr>
              <a:t>русских народных сказок.</a:t>
            </a:r>
            <a:endParaRPr lang="ru-RU" sz="2400" dirty="0">
              <a:solidFill>
                <a:schemeClr val="accent6">
                  <a:lumMod val="50000"/>
                </a:schemeClr>
              </a:solidFill>
            </a:endParaRPr>
          </a:p>
          <a:p>
            <a:pPr marL="457200" indent="-457200" algn="just">
              <a:buFont typeface="+mj-lt"/>
              <a:buAutoNum type="arabicPeriod"/>
            </a:pPr>
            <a:r>
              <a:rPr lang="ru-RU" sz="2400" dirty="0">
                <a:solidFill>
                  <a:schemeClr val="accent6">
                    <a:lumMod val="50000"/>
                  </a:schemeClr>
                </a:solidFill>
              </a:rPr>
              <a:t>Драматизация </a:t>
            </a:r>
            <a:r>
              <a:rPr lang="ru-RU" sz="2400" dirty="0" smtClean="0">
                <a:solidFill>
                  <a:schemeClr val="accent6">
                    <a:lumMod val="50000"/>
                  </a:schemeClr>
                </a:solidFill>
              </a:rPr>
              <a:t>сказок.</a:t>
            </a:r>
          </a:p>
          <a:p>
            <a:pPr marL="457200" indent="-457200" algn="just">
              <a:buFont typeface="+mj-lt"/>
              <a:buAutoNum type="arabicPeriod"/>
            </a:pPr>
            <a:r>
              <a:rPr lang="ru-RU" sz="2400" dirty="0" smtClean="0">
                <a:solidFill>
                  <a:schemeClr val="accent6">
                    <a:lumMod val="50000"/>
                  </a:schemeClr>
                </a:solidFill>
              </a:rPr>
              <a:t>Беседы:</a:t>
            </a:r>
            <a:r>
              <a:rPr lang="ru-RU" sz="2400" i="1" dirty="0" smtClean="0">
                <a:solidFill>
                  <a:schemeClr val="accent6">
                    <a:lumMod val="50000"/>
                  </a:schemeClr>
                </a:solidFill>
              </a:rPr>
              <a:t> </a:t>
            </a:r>
            <a:r>
              <a:rPr lang="ru-RU" sz="2400" dirty="0" smtClean="0">
                <a:solidFill>
                  <a:schemeClr val="accent6">
                    <a:lumMod val="50000"/>
                  </a:schemeClr>
                </a:solidFill>
              </a:rPr>
              <a:t>«</a:t>
            </a:r>
            <a:r>
              <a:rPr lang="ru-RU" sz="2400" dirty="0">
                <a:solidFill>
                  <a:schemeClr val="accent6">
                    <a:lumMod val="50000"/>
                  </a:schemeClr>
                </a:solidFill>
              </a:rPr>
              <a:t>Моя любимая книга», </a:t>
            </a:r>
            <a:r>
              <a:rPr lang="ru-RU" sz="2400" dirty="0" smtClean="0">
                <a:solidFill>
                  <a:schemeClr val="accent6">
                    <a:lumMod val="50000"/>
                  </a:schemeClr>
                </a:solidFill>
              </a:rPr>
              <a:t>«</a:t>
            </a:r>
            <a:r>
              <a:rPr lang="ru-RU" sz="2400" dirty="0">
                <a:solidFill>
                  <a:schemeClr val="accent6">
                    <a:lumMod val="50000"/>
                  </a:schemeClr>
                </a:solidFill>
              </a:rPr>
              <a:t>Правила пользования книгой».</a:t>
            </a:r>
          </a:p>
          <a:p>
            <a:pPr marL="457200" indent="-457200" algn="just">
              <a:buFont typeface="+mj-lt"/>
              <a:buAutoNum type="arabicPeriod"/>
            </a:pPr>
            <a:r>
              <a:rPr lang="ru-RU" sz="2400" dirty="0">
                <a:solidFill>
                  <a:schemeClr val="accent6">
                    <a:lumMod val="50000"/>
                  </a:schemeClr>
                </a:solidFill>
              </a:rPr>
              <a:t>Викторина: «Загадки по сказкам».</a:t>
            </a:r>
          </a:p>
          <a:p>
            <a:pPr marL="457200" indent="-457200" algn="just">
              <a:buFont typeface="+mj-lt"/>
              <a:buAutoNum type="arabicPeriod"/>
            </a:pPr>
            <a:r>
              <a:rPr lang="ru-RU" sz="2400" dirty="0">
                <a:solidFill>
                  <a:schemeClr val="accent6">
                    <a:lumMod val="50000"/>
                  </a:schemeClr>
                </a:solidFill>
              </a:rPr>
              <a:t>Дидактические игры: «Знаешь ли ты сказку?», «Чьи это слова</a:t>
            </a:r>
            <a:r>
              <a:rPr lang="ru-RU" sz="2400" dirty="0" smtClean="0">
                <a:solidFill>
                  <a:schemeClr val="accent6">
                    <a:lumMod val="50000"/>
                  </a:schemeClr>
                </a:solidFill>
              </a:rPr>
              <a:t>»,</a:t>
            </a:r>
            <a:r>
              <a:rPr lang="ru-RU" sz="2400" dirty="0">
                <a:solidFill>
                  <a:schemeClr val="accent6">
                    <a:lumMod val="50000"/>
                  </a:schemeClr>
                </a:solidFill>
              </a:rPr>
              <a:t> «Подскажи словечко», «Найди ошибку</a:t>
            </a:r>
            <a:r>
              <a:rPr lang="ru-RU" sz="2400" dirty="0" smtClean="0">
                <a:solidFill>
                  <a:schemeClr val="accent6">
                    <a:lumMod val="50000"/>
                  </a:schemeClr>
                </a:solidFill>
              </a:rPr>
              <a:t>».</a:t>
            </a:r>
            <a:endParaRPr lang="ru-RU" sz="2400" dirty="0">
              <a:solidFill>
                <a:schemeClr val="accent6">
                  <a:lumMod val="50000"/>
                </a:schemeClr>
              </a:solidFill>
            </a:endParaRPr>
          </a:p>
          <a:p>
            <a:pPr marL="457200" indent="-457200" algn="just">
              <a:buFont typeface="+mj-lt"/>
              <a:buAutoNum type="arabicPeriod"/>
            </a:pPr>
            <a:r>
              <a:rPr lang="ru-RU" sz="2400" dirty="0">
                <a:solidFill>
                  <a:schemeClr val="accent6">
                    <a:lumMod val="50000"/>
                  </a:schemeClr>
                </a:solidFill>
              </a:rPr>
              <a:t>«Театр картинок» (обыгрывание стихов и небольших произведений с использованием изображений литературных </a:t>
            </a:r>
            <a:r>
              <a:rPr lang="ru-RU" sz="2400" dirty="0" smtClean="0">
                <a:solidFill>
                  <a:schemeClr val="accent6">
                    <a:lumMod val="50000"/>
                  </a:schemeClr>
                </a:solidFill>
              </a:rPr>
              <a:t>героев)</a:t>
            </a:r>
            <a:endParaRPr lang="ru-RU" sz="2400" dirty="0">
              <a:solidFill>
                <a:schemeClr val="accent6">
                  <a:lumMod val="50000"/>
                </a:schemeClr>
              </a:solidFill>
            </a:endParaRPr>
          </a:p>
          <a:p>
            <a:pPr marL="0" indent="0">
              <a:buNone/>
            </a:pPr>
            <a:endParaRPr lang="ru-RU" sz="2400" dirty="0" smtClean="0">
              <a:solidFill>
                <a:schemeClr val="accent6">
                  <a:lumMod val="50000"/>
                </a:schemeClr>
              </a:solidFill>
            </a:endParaRPr>
          </a:p>
          <a:p>
            <a:pPr marL="0" indent="0">
              <a:buNone/>
            </a:pPr>
            <a:endParaRPr lang="ru-RU" sz="2400" dirty="0" smtClean="0">
              <a:solidFill>
                <a:schemeClr val="accent6">
                  <a:lumMod val="50000"/>
                </a:schemeClr>
              </a:solidFill>
            </a:endParaRPr>
          </a:p>
        </p:txBody>
      </p:sp>
    </p:spTree>
    <p:extLst>
      <p:ext uri="{BB962C8B-B14F-4D97-AF65-F5344CB8AC3E}">
        <p14:creationId xmlns:p14="http://schemas.microsoft.com/office/powerpoint/2010/main" val="4288563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0833" y="729904"/>
            <a:ext cx="7886700" cy="5133315"/>
          </a:xfrm>
        </p:spPr>
        <p:txBody>
          <a:bodyPr>
            <a:normAutofit/>
          </a:bodyPr>
          <a:lstStyle/>
          <a:p>
            <a:pPr marL="0" indent="0" algn="just">
              <a:buNone/>
            </a:pPr>
            <a:r>
              <a:rPr lang="ru-RU" sz="2400" dirty="0" smtClean="0">
                <a:solidFill>
                  <a:schemeClr val="accent6">
                    <a:lumMod val="50000"/>
                  </a:schemeClr>
                </a:solidFill>
              </a:rPr>
              <a:t>9.Разучивание комплекса утренней гимнастики</a:t>
            </a:r>
            <a:r>
              <a:rPr lang="ru-RU" sz="2400" dirty="0">
                <a:solidFill>
                  <a:schemeClr val="accent6">
                    <a:lumMod val="50000"/>
                  </a:schemeClr>
                </a:solidFill>
              </a:rPr>
              <a:t>: «Путешествуем по сказкам»</a:t>
            </a:r>
          </a:p>
          <a:p>
            <a:pPr marL="0" indent="0" algn="just">
              <a:buNone/>
            </a:pPr>
            <a:r>
              <a:rPr lang="ru-RU" sz="2400" dirty="0" smtClean="0">
                <a:solidFill>
                  <a:schemeClr val="accent6">
                    <a:lumMod val="50000"/>
                  </a:schemeClr>
                </a:solidFill>
              </a:rPr>
              <a:t>10. Динамические </a:t>
            </a:r>
            <a:r>
              <a:rPr lang="ru-RU" sz="2400" dirty="0">
                <a:solidFill>
                  <a:schemeClr val="accent6">
                    <a:lumMod val="50000"/>
                  </a:schemeClr>
                </a:solidFill>
              </a:rPr>
              <a:t>упражнения: «Буратино потянулся», «В темном лесу есть избушка», «Гномик»,  «Раз грибок, два грибок», «Сказка даст нам отдохнуть», «Сказочная зарядка», </a:t>
            </a:r>
            <a:r>
              <a:rPr lang="ru-RU" sz="2400" dirty="0" smtClean="0">
                <a:solidFill>
                  <a:schemeClr val="accent6">
                    <a:lumMod val="50000"/>
                  </a:schemeClr>
                </a:solidFill>
              </a:rPr>
              <a:t>«</a:t>
            </a:r>
            <a:r>
              <a:rPr lang="ru-RU" sz="2400" dirty="0">
                <a:solidFill>
                  <a:schemeClr val="accent6">
                    <a:lumMod val="50000"/>
                  </a:schemeClr>
                </a:solidFill>
              </a:rPr>
              <a:t>Муха Цокотуха</a:t>
            </a:r>
            <a:r>
              <a:rPr lang="ru-RU" sz="2400" dirty="0" smtClean="0">
                <a:solidFill>
                  <a:schemeClr val="accent6">
                    <a:lumMod val="50000"/>
                  </a:schemeClr>
                </a:solidFill>
              </a:rPr>
              <a:t>»</a:t>
            </a:r>
            <a:r>
              <a:rPr lang="ru-RU" sz="2400" dirty="0">
                <a:solidFill>
                  <a:schemeClr val="accent6">
                    <a:lumMod val="50000"/>
                  </a:schemeClr>
                </a:solidFill>
              </a:rPr>
              <a:t>.</a:t>
            </a:r>
          </a:p>
          <a:p>
            <a:pPr marL="0" indent="0" algn="just">
              <a:buNone/>
            </a:pPr>
            <a:r>
              <a:rPr lang="ru-RU" sz="2400" dirty="0" smtClean="0">
                <a:solidFill>
                  <a:schemeClr val="accent6">
                    <a:lumMod val="50000"/>
                  </a:schemeClr>
                </a:solidFill>
              </a:rPr>
              <a:t>11.Консультация</a:t>
            </a:r>
            <a:r>
              <a:rPr lang="ru-RU" sz="2400" dirty="0">
                <a:solidFill>
                  <a:schemeClr val="accent6">
                    <a:lumMod val="50000"/>
                  </a:schemeClr>
                </a:solidFill>
              </a:rPr>
              <a:t> «Роль книги в развитии ребенка», «Книжки в вашем доме</a:t>
            </a:r>
            <a:r>
              <a:rPr lang="ru-RU" sz="2400" dirty="0" smtClean="0">
                <a:solidFill>
                  <a:schemeClr val="accent6">
                    <a:lumMod val="50000"/>
                  </a:schemeClr>
                </a:solidFill>
              </a:rPr>
              <a:t>».</a:t>
            </a:r>
            <a:r>
              <a:rPr lang="ru-RU" sz="2400" i="1" dirty="0">
                <a:solidFill>
                  <a:schemeClr val="accent6">
                    <a:lumMod val="50000"/>
                  </a:schemeClr>
                </a:solidFill>
              </a:rPr>
              <a:t> </a:t>
            </a:r>
            <a:r>
              <a:rPr lang="ru-RU" sz="2400" dirty="0">
                <a:solidFill>
                  <a:schemeClr val="accent6">
                    <a:lumMod val="50000"/>
                  </a:schemeClr>
                </a:solidFill>
              </a:rPr>
              <a:t>«Домашняя библиотека» - список литературы для чтения дома по </a:t>
            </a:r>
            <a:r>
              <a:rPr lang="ru-RU" sz="2400" dirty="0" smtClean="0">
                <a:solidFill>
                  <a:schemeClr val="accent6">
                    <a:lumMod val="50000"/>
                  </a:schemeClr>
                </a:solidFill>
              </a:rPr>
              <a:t>программе.</a:t>
            </a:r>
            <a:endParaRPr lang="ru-RU" sz="2400" dirty="0">
              <a:solidFill>
                <a:schemeClr val="accent6">
                  <a:lumMod val="50000"/>
                </a:schemeClr>
              </a:solidFill>
            </a:endParaRPr>
          </a:p>
          <a:p>
            <a:pPr marL="0" indent="0" algn="just">
              <a:buNone/>
            </a:pPr>
            <a:r>
              <a:rPr lang="ru-RU" sz="2400" dirty="0" smtClean="0">
                <a:solidFill>
                  <a:schemeClr val="accent6">
                    <a:lumMod val="50000"/>
                  </a:schemeClr>
                </a:solidFill>
              </a:rPr>
              <a:t>12. Разработка буклета</a:t>
            </a:r>
            <a:r>
              <a:rPr lang="ru-RU" sz="2400" dirty="0">
                <a:solidFill>
                  <a:schemeClr val="accent6">
                    <a:lumMod val="50000"/>
                  </a:schemeClr>
                </a:solidFill>
              </a:rPr>
              <a:t> «Как хорошо уметь читать!»</a:t>
            </a:r>
          </a:p>
          <a:p>
            <a:pPr marL="0" indent="0" algn="just">
              <a:buNone/>
            </a:pPr>
            <a:r>
              <a:rPr lang="ru-RU" sz="2400" dirty="0" smtClean="0">
                <a:solidFill>
                  <a:schemeClr val="accent6">
                    <a:lumMod val="50000"/>
                  </a:schemeClr>
                </a:solidFill>
              </a:rPr>
              <a:t>13. Привлечение </a:t>
            </a:r>
            <a:r>
              <a:rPr lang="ru-RU" sz="2400" dirty="0">
                <a:solidFill>
                  <a:schemeClr val="accent6">
                    <a:lumMod val="50000"/>
                  </a:schemeClr>
                </a:solidFill>
              </a:rPr>
              <a:t>родителей к обновлению и пополнению книг </a:t>
            </a:r>
            <a:r>
              <a:rPr lang="ru-RU" sz="2400" dirty="0" smtClean="0">
                <a:solidFill>
                  <a:schemeClr val="accent6">
                    <a:lumMod val="50000"/>
                  </a:schemeClr>
                </a:solidFill>
              </a:rPr>
              <a:t>в книжном центре.</a:t>
            </a:r>
            <a:endParaRPr lang="ru-RU" sz="2400" dirty="0">
              <a:solidFill>
                <a:schemeClr val="accent6">
                  <a:lumMod val="50000"/>
                </a:schemeClr>
              </a:solidFill>
            </a:endParaRPr>
          </a:p>
        </p:txBody>
      </p:sp>
    </p:spTree>
    <p:extLst>
      <p:ext uri="{BB962C8B-B14F-4D97-AF65-F5344CB8AC3E}">
        <p14:creationId xmlns:p14="http://schemas.microsoft.com/office/powerpoint/2010/main" val="3703613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55946" y="747452"/>
            <a:ext cx="7886700" cy="4351338"/>
          </a:xfrm>
        </p:spPr>
        <p:txBody>
          <a:bodyPr>
            <a:normAutofit/>
          </a:bodyPr>
          <a:lstStyle/>
          <a:p>
            <a:pPr marL="0" indent="0" algn="ctr">
              <a:buNone/>
            </a:pPr>
            <a:r>
              <a:rPr lang="ru-RU" sz="2400" b="1" dirty="0">
                <a:solidFill>
                  <a:schemeClr val="accent6">
                    <a:lumMod val="50000"/>
                  </a:schemeClr>
                </a:solidFill>
              </a:rPr>
              <a:t>III этап – итоговый</a:t>
            </a:r>
          </a:p>
          <a:p>
            <a:pPr marL="457200" indent="-457200">
              <a:buFont typeface="+mj-lt"/>
              <a:buAutoNum type="arabicPeriod"/>
            </a:pPr>
            <a:r>
              <a:rPr lang="ru-RU" sz="2400" dirty="0">
                <a:solidFill>
                  <a:schemeClr val="accent6">
                    <a:lumMod val="50000"/>
                  </a:schemeClr>
                </a:solidFill>
              </a:rPr>
              <a:t>Обработка и оформление материалов проекта. </a:t>
            </a:r>
          </a:p>
          <a:p>
            <a:pPr marL="457200" indent="-457200">
              <a:buFont typeface="+mj-lt"/>
              <a:buAutoNum type="arabicPeriod"/>
            </a:pPr>
            <a:r>
              <a:rPr lang="ru-RU" sz="2400" dirty="0">
                <a:solidFill>
                  <a:schemeClr val="accent6">
                    <a:lumMod val="50000"/>
                  </a:schemeClr>
                </a:solidFill>
              </a:rPr>
              <a:t>Презентация проекта.</a:t>
            </a:r>
          </a:p>
          <a:p>
            <a:pPr marL="0" indent="0">
              <a:buNone/>
            </a:pPr>
            <a:endParaRPr lang="ru-RU" sz="2400" dirty="0"/>
          </a:p>
        </p:txBody>
      </p:sp>
    </p:spTree>
    <p:extLst>
      <p:ext uri="{BB962C8B-B14F-4D97-AF65-F5344CB8AC3E}">
        <p14:creationId xmlns:p14="http://schemas.microsoft.com/office/powerpoint/2010/main" val="1533815278"/>
      </p:ext>
    </p:extLst>
  </p:cSld>
  <p:clrMapOvr>
    <a:masterClrMapping/>
  </p:clrMapOvr>
</p:sld>
</file>

<file path=ppt/theme/theme1.xml><?xml version="1.0" encoding="utf-8"?>
<a:theme xmlns:a="http://schemas.openxmlformats.org/drawingml/2006/main" name="Почемучка11">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Презентация1" id="{CD3692EA-4701-4461-B6B7-73E3DCE2B246}" vid="{13E9525D-5B34-49BF-8BA6-4A1503737124}"/>
    </a:ext>
  </a:extLst>
</a:theme>
</file>

<file path=docProps/app.xml><?xml version="1.0" encoding="utf-8"?>
<Properties xmlns="http://schemas.openxmlformats.org/officeDocument/2006/extended-properties" xmlns:vt="http://schemas.openxmlformats.org/officeDocument/2006/docPropsVTypes">
  <Template>Почемучка11</Template>
  <TotalTime>101</TotalTime>
  <Words>115</Words>
  <Application>Microsoft Office PowerPoint</Application>
  <PresentationFormat>Экран (4:3)</PresentationFormat>
  <Paragraphs>57</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Почемучка11</vt:lpstr>
      <vt:lpstr>        Проект с воспитанниками   младшей группы  «Путешествие  в мир книг»</vt:lpstr>
      <vt:lpstr>Книжка – это не игрушка, Это – лучшая подружка! Береги её, малышка:  Обо всём расскажет книжка!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Наш центр книги</vt:lpstr>
      <vt:lpstr>Фотовыставка  «Книга и я верные друзья»</vt:lpstr>
      <vt:lpstr>Презентация PowerPoint</vt:lpstr>
      <vt:lpstr>Презентация PowerPoint</vt:lpstr>
      <vt:lpstr>Презентация PowerPoint</vt:lpstr>
      <vt:lpstr>Выставка книжек-самоделок</vt:lpstr>
      <vt:lpstr>Презентация PowerPoint</vt:lpstr>
      <vt:lpstr>Книжка - игрушка</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Почемучка</dc:title>
  <dc:creator>Надежда</dc:creator>
  <cp:lastModifiedBy>Танюшка</cp:lastModifiedBy>
  <cp:revision>25</cp:revision>
  <dcterms:created xsi:type="dcterms:W3CDTF">2019-08-15T06:12:28Z</dcterms:created>
  <dcterms:modified xsi:type="dcterms:W3CDTF">2020-04-13T12:09:36Z</dcterms:modified>
</cp:coreProperties>
</file>