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73" r:id="rId3"/>
    <p:sldId id="256" r:id="rId4"/>
    <p:sldId id="272" r:id="rId5"/>
    <p:sldId id="257" r:id="rId6"/>
    <p:sldId id="265" r:id="rId7"/>
    <p:sldId id="263" r:id="rId8"/>
    <p:sldId id="266" r:id="rId9"/>
    <p:sldId id="267" r:id="rId10"/>
    <p:sldId id="259" r:id="rId11"/>
    <p:sldId id="260" r:id="rId12"/>
    <p:sldId id="268" r:id="rId13"/>
    <p:sldId id="261" r:id="rId14"/>
    <p:sldId id="258" r:id="rId15"/>
    <p:sldId id="264" r:id="rId16"/>
    <p:sldId id="262" r:id="rId17"/>
    <p:sldId id="271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AC173-D63D-4C66-887A-6F4999FFB9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82919-6704-42D0-8026-9726B422CD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200" b="1" i="1" smtClean="0"/>
              <a:t>Дыхательные упражнения 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слухового внимания</a:t>
            </a:r>
            <a:endParaRPr kumimoji="0" lang="ru-RU" sz="12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200" b="1" i="1" smtClean="0"/>
              <a:t>Формирование культурно-гигиенических навыков</a:t>
            </a:r>
            <a:r>
              <a:rPr lang="ru-RU" sz="1050" b="1" i="1" smtClean="0"/>
              <a:t>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Здоровый образ жизни</a:t>
            </a:r>
            <a:endParaRPr kumimoji="0" lang="ru-RU" sz="1200" b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200" b="1" i="1" smtClean="0">
                <a:latin typeface="Calibri" pitchFamily="34" charset="0"/>
                <a:cs typeface="Calibri" pitchFamily="34" charset="0"/>
              </a:rPr>
              <a:t>Наблюдение и игры на прогулки 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200" b="1" i="1" smtClean="0"/>
              <a:t>Игры с водой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smtClean="0">
                <a:latin typeface="Calibri" pitchFamily="34" charset="0"/>
                <a:cs typeface="Calibri" pitchFamily="34" charset="0"/>
              </a:rPr>
              <a:t>Подборка игр-экспериментов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Игры для мелкой моторики  </a:t>
            </a:r>
            <a:endParaRPr kumimoji="0" lang="ru-RU" sz="12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200" b="1" i="1" smtClean="0">
                <a:latin typeface="Calibri" pitchFamily="34" charset="0"/>
                <a:cs typeface="Calibri" pitchFamily="34" charset="0"/>
              </a:rPr>
              <a:t>Настольные игры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smtClean="0">
                <a:latin typeface="Calibri" pitchFamily="34" charset="0"/>
                <a:cs typeface="Calibri" pitchFamily="34" charset="0"/>
              </a:rPr>
              <a:t>Речевые игры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Пальчиковые  игры</a:t>
            </a:r>
            <a:endParaRPr kumimoji="0" lang="ru-RU" sz="12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Подвижные игры</a:t>
            </a:r>
            <a:endParaRPr kumimoji="0" lang="ru-RU" sz="12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Сюжетно-ролевые игры</a:t>
            </a:r>
            <a:endParaRPr kumimoji="0" lang="ru-RU" sz="12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A82919-6704-42D0-8026-9726B422CD05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2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2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Relationship Id="rId6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 Образовательное Учреждение</a:t>
            </a: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Детский сад №36</a:t>
            </a: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Петроградского района города Санкт-Петербург</a:t>
            </a:r>
            <a:endParaRPr lang="ru-RU" sz="2000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Развивающие игры и упражнения для детей раннего возраста</a:t>
            </a: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all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Воспитатель  группы раннего </a:t>
            </a:r>
            <a:r>
              <a:rPr lang="ru-RU" b="1" cap="all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развития</a:t>
            </a:r>
            <a:endParaRPr lang="ru-RU" b="1" cap="all" smtClean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cap="all" err="1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Барушева</a:t>
            </a:r>
            <a:r>
              <a:rPr lang="ru-RU" b="1" cap="all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Наталья Станиславовна</a:t>
            </a:r>
            <a:endParaRPr lang="ru-RU" b="1" cap="all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75656" y="188640"/>
            <a:ext cx="489654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Подвижные игры</a:t>
            </a:r>
            <a:endParaRPr kumimoji="0" lang="ru-RU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cIFxvuP9FeY"/>
          <p:cNvPicPr>
            <a:picLocks noChangeAspect="1" noChangeArrowheads="1"/>
          </p:cNvPicPr>
          <p:nvPr/>
        </p:nvPicPr>
        <p:blipFill>
          <a:blip r:embed="rId3"/>
          <a:srcRect l="11320" t="17949" r="0" b="0"/>
          <a:stretch>
            <a:fillRect/>
          </a:stretch>
        </p:blipFill>
        <p:spPr bwMode="auto">
          <a:xfrm>
            <a:off x="395536" y="3068960"/>
            <a:ext cx="2994992" cy="3429000"/>
          </a:xfrm>
          <a:prstGeom prst="roundRect">
            <a:avLst/>
          </a:prstGeom>
          <a:noFill/>
          <a:ln w="9525">
            <a:noFill/>
            <a:miter lim="800000"/>
          </a:ln>
        </p:spPr>
      </p:pic>
      <p:sp>
        <p:nvSpPr>
          <p:cNvPr id="7" name="TextBox 6"/>
          <p:cNvSpPr txBox="1"/>
          <p:nvPr/>
        </p:nvSpPr>
        <p:spPr>
          <a:xfrm>
            <a:off x="1547664" y="980728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 Обогащать двигательный опыт детей; вызывать желание играть со взрослыми; поощрять самостоятельность детей, проявление инициативы</a:t>
            </a:r>
            <a:r>
              <a:rPr lang="ru-RU" smtClean="0"/>
              <a:t>.</a:t>
            </a:r>
            <a:endParaRPr lang="ru-RU"/>
          </a:p>
        </p:txBody>
      </p:sp>
      <p:pic>
        <p:nvPicPr>
          <p:cNvPr id="21505" name="Picture 1" descr="C:\Users\Irina Pavlovna\Desktop\ГРУППА № 2\отсылали\Подвижные игры 3 октября\«Роль подвижных игр в развитии детей раннего возраста»\SAM_5664.JPG"/>
          <p:cNvPicPr>
            <a:picLocks noChangeAspect="1" noChangeArrowheads="1"/>
          </p:cNvPicPr>
          <p:nvPr/>
        </p:nvPicPr>
        <p:blipFill>
          <a:blip r:embed="rId4"/>
          <a:srcRect l="15761" r="17693" b="27617"/>
          <a:stretch>
            <a:fillRect/>
          </a:stretch>
        </p:blipFill>
        <p:spPr bwMode="auto">
          <a:xfrm>
            <a:off x="5868144" y="332656"/>
            <a:ext cx="3024336" cy="3309651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260648"/>
            <a:ext cx="5585888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Сюжетно-ролевые игры</a:t>
            </a:r>
            <a:endParaRPr kumimoji="0" lang="ru-RU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Irina Pavlovna\Desktop\ГРУППА № 2\фото Барушева\1 (18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520" y="1052737"/>
            <a:ext cx="2232248" cy="3311949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1196752"/>
            <a:ext cx="30060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Сюжетно-ролевая игра - это вид деятельности детей, в процессе которой они воспроизводят ту или иную сферу деятельности и общения взрослых, с целью усвоения важнейших социальных ролей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Irina Pavlovna\Desktop\ГРУППА № 2\фото Барушева\1 (4).jpg"/>
          <p:cNvPicPr>
            <a:picLocks noChangeAspect="1" noChangeArrowheads="1"/>
          </p:cNvPicPr>
          <p:nvPr/>
        </p:nvPicPr>
        <p:blipFill>
          <a:blip r:embed="rId4"/>
          <a:srcRect l="6250" t="1297" b="0"/>
          <a:stretch>
            <a:fillRect/>
          </a:stretch>
        </p:blipFill>
        <p:spPr bwMode="auto">
          <a:xfrm rot="5400000">
            <a:off x="5760133" y="3681028"/>
            <a:ext cx="3240359" cy="2592288"/>
          </a:xfrm>
          <a:prstGeom prst="roundRect">
            <a:avLst/>
          </a:prstGeom>
          <a:noFill/>
        </p:spPr>
      </p:pic>
      <p:pic>
        <p:nvPicPr>
          <p:cNvPr id="5122" name="Picture 2" descr="C:\Users\Irina Pavlovna\Desktop\ГРУППА № 2\фото Барушева\1 (16).jpg"/>
          <p:cNvPicPr>
            <a:picLocks noChangeAspect="1" noChangeArrowheads="1"/>
          </p:cNvPicPr>
          <p:nvPr/>
        </p:nvPicPr>
        <p:blipFill>
          <a:blip r:embed="rId5"/>
          <a:srcRect t="11026" r="21851" b="2973"/>
          <a:stretch>
            <a:fillRect/>
          </a:stretch>
        </p:blipFill>
        <p:spPr bwMode="auto">
          <a:xfrm>
            <a:off x="6012160" y="260648"/>
            <a:ext cx="2592288" cy="2808312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43608" y="219417"/>
            <a:ext cx="6771341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слухового внимания</a:t>
            </a:r>
            <a:endParaRPr kumimoji="0" lang="ru-RU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Irina Pavlovna\AppData\Local\Microsoft\Windows\INetCache\Content.Word\IMG_20170329_135224.jpg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6588224" y="836712"/>
            <a:ext cx="2378224" cy="4464496"/>
          </a:xfrm>
          <a:prstGeom prst="flowChartAlternateProcess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915816" y="1052736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Развивать устойчивое слуховое внимание, умение различать инструменты на слух по их звучанию.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71226-110905.jpg"/>
          <p:cNvPicPr>
            <a:picLocks noChangeAspect="1"/>
          </p:cNvPicPr>
          <p:nvPr/>
        </p:nvPicPr>
        <p:blipFill>
          <a:blip r:embed="rId4"/>
          <a:srcRect l="14940" t="18500" r="1955" b="19551"/>
          <a:stretch>
            <a:fillRect/>
          </a:stretch>
        </p:blipFill>
        <p:spPr>
          <a:xfrm>
            <a:off x="179512" y="1052736"/>
            <a:ext cx="2448272" cy="3888432"/>
          </a:xfrm>
          <a:prstGeom prst="round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45365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Формирование культурно-гигиенических навыков.</a:t>
            </a:r>
          </a:p>
          <a:p>
            <a:endParaRPr lang="ru-RU"/>
          </a:p>
        </p:txBody>
      </p:sp>
      <p:pic>
        <p:nvPicPr>
          <p:cNvPr id="3" name="Picture 2" descr="slide_8"/>
          <p:cNvPicPr>
            <a:picLocks noChangeAspect="1" noChangeArrowheads="1"/>
          </p:cNvPicPr>
          <p:nvPr/>
        </p:nvPicPr>
        <p:blipFill>
          <a:blip r:embed="rId3"/>
          <a:srcRect l="3999" t="6667" r="4001" b="8000"/>
          <a:stretch>
            <a:fillRect/>
          </a:stretch>
        </p:blipFill>
        <p:spPr bwMode="auto">
          <a:xfrm>
            <a:off x="4788024" y="836712"/>
            <a:ext cx="4355976" cy="3960440"/>
          </a:xfrm>
          <a:prstGeom prst="roundRect">
            <a:avLst/>
          </a:prstGeom>
          <a:noFill/>
          <a:ln w="9525">
            <a:noFill/>
            <a:miter lim="800000"/>
          </a:ln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47890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Формировать привычку следить за своим внешним видом, умение правильно пользоваться мылом, мыть руки, лицо; насухо вытираться после умывания, вешать полотенце на место, пользоваться расческой, носовым платком и.т.д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339752" y="260648"/>
            <a:ext cx="648072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Здоровый образ жизни</a:t>
            </a:r>
            <a:endParaRPr kumimoji="0" lang="ru-RU" sz="3600" b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100_45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889" t="13333" r="0" b="0"/>
          <a:stretch>
            <a:fillRect/>
          </a:stretch>
        </p:blipFill>
        <p:spPr bwMode="auto">
          <a:xfrm>
            <a:off x="4067944" y="1124744"/>
            <a:ext cx="2376264" cy="3168352"/>
          </a:xfrm>
          <a:prstGeom prst="flowChartAlternateProcess">
            <a:avLst/>
          </a:prstGeom>
          <a:noFill/>
          <a:ln w="9525">
            <a:noFill/>
            <a:miter lim="800000"/>
          </a:ln>
        </p:spPr>
      </p:pic>
      <p:pic>
        <p:nvPicPr>
          <p:cNvPr id="4" name="Picture 11" descr="100_4513"/>
          <p:cNvPicPr>
            <a:picLocks noChangeAspect="1" noChangeArrowheads="1"/>
          </p:cNvPicPr>
          <p:nvPr/>
        </p:nvPicPr>
        <p:blipFill>
          <a:blip r:embed="rId4"/>
          <a:srcRect l="12036" t="4387" r="0" b="0"/>
          <a:stretch>
            <a:fillRect/>
          </a:stretch>
        </p:blipFill>
        <p:spPr bwMode="auto">
          <a:xfrm>
            <a:off x="6588224" y="3068960"/>
            <a:ext cx="2376264" cy="3156698"/>
          </a:xfrm>
          <a:prstGeom prst="flowChartAlternateProcess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4525031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5013176"/>
            <a:ext cx="1393100" cy="15121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1484784"/>
            <a:ext cx="3419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При плоскостопия и для профилактики полезны регулярные упражнения, укрепляющие свод стопы: ходьба и подскоки на носках, катание мяча стопой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0"/>
            <a:ext cx="7222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i="1" smtClean="0">
                <a:latin typeface="Calibri" pitchFamily="34" charset="0"/>
                <a:cs typeface="Calibri" pitchFamily="34" charset="0"/>
              </a:rPr>
              <a:t>Наблюдение и игры на прогулки </a:t>
            </a:r>
            <a:endParaRPr lang="ru-RU" sz="3600" b="1" i="1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0014-013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1268760"/>
            <a:ext cx="2448272" cy="3408040"/>
          </a:xfrm>
          <a:prstGeom prst="flowChartAlternateProcess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44371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5536" y="908720"/>
            <a:ext cx="576064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 «Что изменилось на улице?» формировать элементарные представления 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изменениях в природе, развивать речь.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 за птицами  – формировать у детей желание заботиться о птицах.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 за одеждой прохожих. Почему люди так тепло оделись?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 за деревьями– развивать наблюдательность.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 за работой дворника– формировать знания о труде.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 за небом – развивать познавательную активность детей.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Наблюдение за транспортом – продолжать знакомит детей с видами транспорта</a:t>
            </a:r>
          </a:p>
          <a:p>
            <a:endParaRPr lang="ru-RU" sz="2000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11" descr="mult (348)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05200" y="2895600"/>
            <a:ext cx="809625" cy="11906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7411" name="Picture 13" descr="533ca7dd20d9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" name="Прямоугольник 17"/>
          <p:cNvSpPr/>
          <p:nvPr/>
        </p:nvSpPr>
        <p:spPr>
          <a:xfrm>
            <a:off x="1500166" y="642918"/>
            <a:ext cx="6246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Дыхательные упражнения 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Игры-эксперименты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Игры с песком или крупами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для мелкой моторики  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Настольные игры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Речевые игры 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Пальчиковые  игры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Подвижные игры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Сюжетно-ролевые игры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слухового внимания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культурно-гигиенических навыков.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Здоровый образ жизни, ЗОЖ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и игры на прогулки 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221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Дыхательные упражнения 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988840"/>
            <a:ext cx="40324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Тренировка навыка правильного носового дыхания; формирование углубленного выдоха.</a:t>
            </a:r>
          </a:p>
          <a:p>
            <a:endParaRPr lang="ru-RU"/>
          </a:p>
        </p:txBody>
      </p:sp>
      <p:pic>
        <p:nvPicPr>
          <p:cNvPr id="4" name="Picture 2" descr="C:\Users\Irina Pavlovna\Downloads\Slide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79912" y="1700808"/>
            <a:ext cx="5056103" cy="3024336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Irina Pavlovna\Desktop\Понедельник\фото\20160819_09533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64088" y="3501008"/>
            <a:ext cx="3779912" cy="2788095"/>
          </a:xfrm>
          <a:prstGeom prst="roundRect">
            <a:avLst/>
          </a:prstGeom>
          <a:noFill/>
        </p:spPr>
      </p:pic>
      <p:pic>
        <p:nvPicPr>
          <p:cNvPr id="2051" name="Picture 3" descr="C:\Users\Irina Pavlovna\Desktop\Понедельник\фото\20160819_09584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92080" y="404664"/>
            <a:ext cx="3672408" cy="2879984"/>
          </a:xfrm>
          <a:prstGeom prst="flowChartAlternateProcess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412776"/>
            <a:ext cx="46085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mtClean="0"/>
          </a:p>
          <a:p>
            <a:pPr algn="ctr"/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«Тонет – не тонет»</a:t>
            </a:r>
          </a:p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Тазик с водой, несколько предметов из разных материалов: пёрышко, ложка , пластмассовый шарик, прищепка, бусинка, бумажка и т.д. </a:t>
            </a:r>
          </a:p>
          <a:p>
            <a:pPr lvl="0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 ходе эксперимента ребёнок должен распределить предметы по признаку «Тонет – не тонет»</a:t>
            </a:r>
          </a:p>
          <a:p>
            <a:pPr lvl="0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Тонет сразу</a:t>
            </a:r>
          </a:p>
          <a:p>
            <a:pPr lvl="0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Тонет после намокания</a:t>
            </a:r>
          </a:p>
          <a:p>
            <a:pPr lvl="0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Не тонет.</a:t>
            </a:r>
          </a:p>
          <a:p>
            <a:endParaRPr lang="ru-RU" b="1" u="sng" smtClean="0">
              <a:latin typeface="Calibri" pitchFamily="34" charset="0"/>
              <a:cs typeface="Calibri" pitchFamily="34" charset="0"/>
            </a:endParaRPr>
          </a:p>
          <a:p>
            <a:endParaRPr lang="ru-RU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20688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Игры-эксперименты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6598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i="1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Игры с песком или крупами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Irina Pavlovna\AppData\Local\Microsoft\Windows\INetCache\Content.Word\SAM_5779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3419872" y="4149080"/>
            <a:ext cx="2736304" cy="2592288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5" name="Рисунок 4" descr="C:\Users\Администратор\Desktop\Новая папка (2)\SAM_6347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084168" y="836712"/>
            <a:ext cx="2592288" cy="3240360"/>
          </a:xfrm>
          <a:prstGeom prst="roundRect">
            <a:avLst/>
          </a:prstGeom>
          <a:noFill/>
          <a:ln w="9525">
            <a:noFill/>
            <a:miter lim="800000"/>
          </a:ln>
        </p:spPr>
      </p:pic>
      <p:sp>
        <p:nvSpPr>
          <p:cNvPr id="8" name="Прямоугольник 7"/>
          <p:cNvSpPr/>
          <p:nvPr/>
        </p:nvSpPr>
        <p:spPr>
          <a:xfrm>
            <a:off x="395536" y="141277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Игры с песком и сыпучими материалами также имеют положительное значение для развития психики ребенка, установления психологического комфорта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68288"/>
            <a:ext cx="6264696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для мелкой моторики  </a:t>
            </a:r>
            <a:endParaRPr kumimoji="0" lang="ru-RU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a207d372d21677b90fb8fe60ec5a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212976"/>
            <a:ext cx="3240360" cy="3384376"/>
          </a:xfrm>
          <a:prstGeom prst="roundRect">
            <a:avLst/>
          </a:prstGeom>
        </p:spPr>
      </p:pic>
      <p:pic>
        <p:nvPicPr>
          <p:cNvPr id="4" name="Рисунок 3" descr="d0b4d180d196d0b1d0bdd0b0-d0bcd0bed182d0bed180d0b8d0bad0b0_d196d0b3d180d0b8-d0b7-d0bfd196d0bdd186d0b5d182d0bed0bc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620688"/>
            <a:ext cx="3203848" cy="331236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980728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Игры на развитие мелкой моторики способствуют работе речевых и мыслительных центров головного мозга, развитию творческих способностей и формированию усидчивости умения узнавать и называть цвета.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Настольные игры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Irina Pavlovna\Desktop\Понедельник\отсылали\Дидактические игры\DSC0192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444208" y="332656"/>
            <a:ext cx="2555776" cy="3425952"/>
          </a:xfrm>
          <a:prstGeom prst="roundRect">
            <a:avLst/>
          </a:prstGeom>
          <a:noFill/>
        </p:spPr>
      </p:pic>
      <p:pic>
        <p:nvPicPr>
          <p:cNvPr id="23556" name="Picture 4" descr="C:\Users\Irina Pavlovna\Desktop\Понедельник\отсылали\Дидактические игры\Share2016-02-18-4ed14dd7bc657b9c2c290ecebd38c5426f6a5f6c004de2cf0ebdb668678beef6-Picture.jpg"/>
          <p:cNvPicPr>
            <a:picLocks noChangeAspect="1" noChangeArrowheads="1"/>
          </p:cNvPicPr>
          <p:nvPr/>
        </p:nvPicPr>
        <p:blipFill>
          <a:blip r:embed="rId4"/>
          <a:srcRect l="23283" r="31704" b="-2098"/>
          <a:stretch>
            <a:fillRect/>
          </a:stretch>
        </p:blipFill>
        <p:spPr bwMode="auto">
          <a:xfrm>
            <a:off x="179512" y="260648"/>
            <a:ext cx="2232248" cy="3502320"/>
          </a:xfrm>
          <a:prstGeom prst="roundRect">
            <a:avLst/>
          </a:prstGeom>
          <a:noFill/>
        </p:spPr>
      </p:pic>
      <p:pic>
        <p:nvPicPr>
          <p:cNvPr id="7" name="Рисунок 6" descr="C:\Users\Irina Pavlovna\AppData\Local\Microsoft\Windows\INetCache\Content.Word\IMG_20170329_135247.jp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789" b="28219"/>
          <a:stretch>
            <a:fillRect/>
          </a:stretch>
        </p:blipFill>
        <p:spPr bwMode="auto">
          <a:xfrm>
            <a:off x="611560" y="3861048"/>
            <a:ext cx="3456384" cy="2664296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915816" y="1412776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Упражнять детей в составлении целого предмета из его частей; воспитывать волю, усидчивость, целеустремлённость.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Irina Pavlovna\Downloads\detsad-395969-1472271678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788024" y="3861048"/>
            <a:ext cx="3766067" cy="2668847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3571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i="1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Речевые игры 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Irina Pavlovna\AppData\Local\Microsoft\Windows\INetCache\Content.Word\IMG_20170329_134454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t="8630" r="3079" b="8522"/>
          <a:stretch>
            <a:fillRect/>
          </a:stretch>
        </p:blipFill>
        <p:spPr bwMode="auto">
          <a:xfrm>
            <a:off x="6012160" y="836712"/>
            <a:ext cx="2952328" cy="288032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5" name="Рисунок 4" descr="C:\Users\Irina Pavlovna\AppData\Local\Microsoft\Windows\INetCache\Content.Word\IMG_20170329_140154.jp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1691680" y="3789040"/>
            <a:ext cx="3672408" cy="2736304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Направленные на развитие речи ребенка с помощью сказки. Все мы знаем, что чтение сказок расширяет словарный запас ребенка, развивает образное мышление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51720" y="332656"/>
            <a:ext cx="4455194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Пальчиковые  игры</a:t>
            </a:r>
            <a:endParaRPr kumimoji="0" lang="ru-RU" sz="36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все документы\Фото\IMAG044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6016" y="1412776"/>
            <a:ext cx="4104456" cy="3136212"/>
          </a:xfrm>
          <a:prstGeom prst="roundRect">
            <a:avLst/>
          </a:prstGeom>
          <a:noFill/>
          <a:ln w="9525">
            <a:noFill/>
            <a:miter lim="800000"/>
          </a:ln>
        </p:spPr>
      </p:pic>
      <p:sp>
        <p:nvSpPr>
          <p:cNvPr id="10" name="TextBox 9"/>
          <p:cNvSpPr txBox="1"/>
          <p:nvPr/>
        </p:nvSpPr>
        <p:spPr>
          <a:xfrm>
            <a:off x="179512" y="1556792"/>
            <a:ext cx="4680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  </a:t>
            </a:r>
            <a:r>
              <a:rPr lang="ru-RU" sz="2000" b="1" u="sng" smtClean="0">
                <a:latin typeface="Times New Roman" pitchFamily="18" charset="0"/>
                <a:cs typeface="Times New Roman" pitchFamily="18" charset="0"/>
              </a:rPr>
              <a:t>Главная цель пальчиковых игр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 –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переключение внимания, улучшение координации и мелкой моторики, что напрямую воздействует на умственное развитие ребенка. Кроме того, при повторении стихотворных строк и одновременном движении пальцами у малышей формируется правильное звукопроизношение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Trek</Template>
  <Company/>
  <PresentationFormat>On-screen Show (4:3)</PresentationFormat>
  <Paragraphs>59</Paragraphs>
  <Slides>16</Slides>
  <Notes>13</Notes>
  <TotalTime>1358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17">
      <vt:lpstr>Трек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Medicine</dc:creator>
  <cp:lastModifiedBy>kolya20032 Николай</cp:lastModifiedBy>
  <cp:revision>144</cp:revision>
  <dcterms:created xsi:type="dcterms:W3CDTF">2018-11-02T08:29:44Z</dcterms:created>
  <dcterms:modified xsi:type="dcterms:W3CDTF">2020-04-13T11:48:31Z</dcterms:modified>
</cp:coreProperties>
</file>