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av" ContentType="audio/wav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70" r:id="rId3"/>
    <p:sldId id="257" r:id="rId4"/>
    <p:sldId id="276" r:id="rId5"/>
    <p:sldId id="272" r:id="rId6"/>
    <p:sldId id="271" r:id="rId7"/>
    <p:sldId id="274" r:id="rId8"/>
    <p:sldId id="275" r:id="rId9"/>
    <p:sldId id="258" r:id="rId10"/>
    <p:sldId id="259" r:id="rId11"/>
    <p:sldId id="260" r:id="rId12"/>
    <p:sldId id="277" r:id="rId13"/>
    <p:sldId id="268" r:id="rId14"/>
    <p:sldId id="283" r:id="rId15"/>
    <p:sldId id="284" r:id="rId16"/>
    <p:sldId id="263" r:id="rId17"/>
    <p:sldId id="264" r:id="rId18"/>
    <p:sldId id="261" r:id="rId19"/>
    <p:sldId id="262" r:id="rId20"/>
    <p:sldId id="281" r:id="rId21"/>
    <p:sldId id="282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2C77A-BD5A-4021-991A-C57D5B388EA7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3DB634D-3FCA-4D26-BB0D-549594A86DC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>
    <p:strips dir="ru"/>
    <p:sndAc>
      <p:stSnd>
        <p:snd r:embed="rId1" name="chimes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2C77A-BD5A-4021-991A-C57D5B388EA7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B634D-3FCA-4D26-BB0D-549594A86D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u"/>
    <p:sndAc>
      <p:stSnd>
        <p:snd r:embed="rId1" name="chimes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2C77A-BD5A-4021-991A-C57D5B388EA7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B634D-3FCA-4D26-BB0D-549594A86D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u"/>
    <p:sndAc>
      <p:stSnd>
        <p:snd r:embed="rId1" name="chimes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0D2C77A-BD5A-4021-991A-C57D5B388EA7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F3DB634D-3FCA-4D26-BB0D-549594A86DC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 spd="med">
    <p:strips dir="ru"/>
    <p:sndAc>
      <p:stSnd>
        <p:snd r:embed="rId1" name="chimes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2C77A-BD5A-4021-991A-C57D5B388EA7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B634D-3FCA-4D26-BB0D-549594A86DC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strips dir="ru"/>
    <p:sndAc>
      <p:stSnd>
        <p:snd r:embed="rId1" name="chimes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2C77A-BD5A-4021-991A-C57D5B388EA7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B634D-3FCA-4D26-BB0D-549594A86DC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 spd="med">
    <p:strips dir="ru"/>
    <p:sndAc>
      <p:stSnd>
        <p:snd r:embed="rId1" name="chimes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B634D-3FCA-4D26-BB0D-549594A86DC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2C77A-BD5A-4021-991A-C57D5B388EA7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32" name="Объект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34" name="Объект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strips dir="ru"/>
    <p:sndAc>
      <p:stSnd>
        <p:snd r:embed="rId1" name="chimes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2C77A-BD5A-4021-991A-C57D5B388EA7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B634D-3FCA-4D26-BB0D-549594A86DC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 spd="med">
    <p:strips dir="ru"/>
    <p:sndAc>
      <p:stSnd>
        <p:snd r:embed="rId1" name="chimes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2C77A-BD5A-4021-991A-C57D5B388EA7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B634D-3FCA-4D26-BB0D-549594A86D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u"/>
    <p:sndAc>
      <p:stSnd>
        <p:snd r:embed="rId1" name="chimes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Объект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0D2C77A-BD5A-4021-991A-C57D5B388EA7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3DB634D-3FCA-4D26-BB0D-549594A86DC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>
    <p:strips dir="ru"/>
    <p:sndAc>
      <p:stSnd>
        <p:snd r:embed="rId1" name="chimes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2C77A-BD5A-4021-991A-C57D5B388EA7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3DB634D-3FCA-4D26-BB0D-549594A86DC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>
    <p:strips dir="ru"/>
    <p:sndAc>
      <p:stSnd>
        <p:snd r:embed="rId1" name="chimes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F0D2C77A-BD5A-4021-991A-C57D5B388EA7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F3DB634D-3FCA-4D26-BB0D-549594A86DC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 spd="med">
    <p:strips dir="ru"/>
    <p:sndAc>
      <p:stSnd>
        <p:snd r:embed="rId13" name="chimes.wav"/>
      </p:stSnd>
    </p:sndAc>
  </p:transition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8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9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4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hyperlink" Target="javascript:Nazad('R');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javascript:Nazad('R');" TargetMode="Externa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395536" y="1988840"/>
            <a:ext cx="8305800" cy="1786132"/>
          </a:xfrm>
        </p:spPr>
        <p:txBody>
          <a:bodyPr/>
          <a:lstStyle/>
          <a:p>
            <a:pPr algn="ctr"/>
            <a:r>
              <a:rPr lang="ru-RU" sz="8000" b="1" dirty="0">
                <a:latin typeface="Gabriola" pitchFamily="82" charset="0"/>
              </a:rPr>
              <a:t>РУССКИЕ </a:t>
            </a:r>
            <a:br>
              <a:rPr lang="ru-RU" sz="8000" b="1" dirty="0">
                <a:latin typeface="Gabriola" pitchFamily="82" charset="0"/>
              </a:rPr>
            </a:br>
            <a:r>
              <a:rPr lang="ru-RU" sz="8000" b="1" dirty="0">
                <a:latin typeface="Gabriola" pitchFamily="82" charset="0"/>
              </a:rPr>
              <a:t>НАРОДНЫЕ </a:t>
            </a:r>
            <a:br>
              <a:rPr lang="ru-RU" sz="8000" b="1" dirty="0">
                <a:latin typeface="Gabriola" pitchFamily="82" charset="0"/>
              </a:rPr>
            </a:br>
            <a:r>
              <a:rPr lang="ru-RU" sz="8000" b="1" dirty="0">
                <a:latin typeface="Gabriola" pitchFamily="82" charset="0"/>
              </a:rPr>
              <a:t>ИГРУШКИ</a:t>
            </a:r>
          </a:p>
        </p:txBody>
      </p:sp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>
    <p:strips dir="ru"/>
    <p:sndAc>
      <p:stSnd>
        <p:snd r:embed="rId2" name="chimes.wav"/>
      </p:stSnd>
    </p:sndAc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Текст 2"/>
          <p:cNvSpPr txBox="1">
            <a:spLocks/>
          </p:cNvSpPr>
          <p:nvPr/>
        </p:nvSpPr>
        <p:spPr>
          <a:xfrm>
            <a:off x="2483768" y="214290"/>
            <a:ext cx="6660232" cy="6429420"/>
          </a:xfrm>
          <a:prstGeom prst="rect">
            <a:avLst/>
          </a:prstGeom>
        </p:spPr>
        <p:txBody>
          <a:bodyPr>
            <a:no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Char char=""/>
              <a:tabLst/>
              <a:defRPr/>
            </a:pPr>
            <a:r>
              <a:rPr kumimoji="0" lang="ru-RU" sz="2800" b="0" i="0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Gabriola" pitchFamily="82" charset="0"/>
              </a:rPr>
              <a:t>Дымковская игрушка существует на вятской земле более четырёхсот лет. Её возникновение связывают с весенним праздником Свистунья («свистопляска»), к которому женское население слободы Дымково лепило глиняные свистульки в виде коней, баранов, козлов, уточек. Позднее, когда праздник потерял своё значение, промысел не только сохранился, но и получил дальнейшее развитие.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Char char=""/>
              <a:tabLst/>
              <a:defRPr/>
            </a:pPr>
            <a:r>
              <a:rPr kumimoji="0" lang="ru-RU" sz="2800" b="0" i="0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Gabriola" pitchFamily="82" charset="0"/>
              </a:rPr>
              <a:t>Дымковская игрушка изготавливается из местной пластичной красной глины с добавлением речного песка. Ей присущ несложный геометрический рисунок орнамента, росписи, яркий колорит, в котором много красного, жёлтого, синего, зелёного, алого.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Char char=""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30721" name="Picture 1" descr="H:\игрушки рис\барышня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285728"/>
            <a:ext cx="1155700" cy="1841500"/>
          </a:xfrm>
          <a:prstGeom prst="rect">
            <a:avLst/>
          </a:prstGeom>
          <a:noFill/>
        </p:spPr>
      </p:pic>
      <p:pic>
        <p:nvPicPr>
          <p:cNvPr id="30722" name="Picture 2" descr="H:\игрушки рис\наездник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71604" y="1500174"/>
            <a:ext cx="1092200" cy="1841500"/>
          </a:xfrm>
          <a:prstGeom prst="rect">
            <a:avLst/>
          </a:prstGeom>
          <a:noFill/>
        </p:spPr>
      </p:pic>
      <p:pic>
        <p:nvPicPr>
          <p:cNvPr id="30723" name="Picture 3" descr="H:\игрушки рис\петух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6332" y="4929210"/>
            <a:ext cx="1371600" cy="1714500"/>
          </a:xfrm>
          <a:prstGeom prst="rect">
            <a:avLst/>
          </a:prstGeom>
          <a:noFill/>
        </p:spPr>
      </p:pic>
      <p:pic>
        <p:nvPicPr>
          <p:cNvPr id="30724" name="Picture 4" descr="H:\игрушки рис\конь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85720" y="2428868"/>
            <a:ext cx="1095375" cy="1238250"/>
          </a:xfrm>
          <a:prstGeom prst="rect">
            <a:avLst/>
          </a:prstGeom>
          <a:noFill/>
        </p:spPr>
      </p:pic>
      <p:pic>
        <p:nvPicPr>
          <p:cNvPr id="30725" name="Picture 5" descr="H:\игрушки рис\петух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89504" y="3667118"/>
            <a:ext cx="1016000" cy="1355725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strips dir="ru"/>
    <p:sndAc>
      <p:stSnd>
        <p:snd r:embed="rId2" name="chimes.wav"/>
      </p:stSnd>
    </p:sndAc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258999" y="16808"/>
            <a:ext cx="8856984" cy="1401328"/>
          </a:xfrm>
        </p:spPr>
        <p:txBody>
          <a:bodyPr/>
          <a:lstStyle/>
          <a:p>
            <a:r>
              <a:rPr lang="ru-RU" sz="7200" b="1" dirty="0">
                <a:latin typeface="Gabriola" pitchFamily="82" charset="0"/>
              </a:rPr>
              <a:t>ФЕДОСЕЕВСКАЯ ИГРУШКА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1916832"/>
            <a:ext cx="8064896" cy="476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>
    <p:strips dir="ru"/>
    <p:sndAc>
      <p:stSnd>
        <p:snd r:embed="rId2" name="chimes.wav"/>
      </p:stSnd>
    </p:sndAc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347865" y="116632"/>
            <a:ext cx="5774792" cy="6500858"/>
          </a:xfrm>
        </p:spPr>
        <p:txBody>
          <a:bodyPr>
            <a:noAutofit/>
          </a:bodyPr>
          <a:lstStyle/>
          <a:p>
            <a:r>
              <a:rPr lang="ru-RU" sz="2400" dirty="0">
                <a:solidFill>
                  <a:schemeClr val="bg1"/>
                </a:solidFill>
                <a:latin typeface="Gabriola" pitchFamily="82" charset="0"/>
              </a:rPr>
              <a:t>В большой деревне </a:t>
            </a:r>
            <a:r>
              <a:rPr lang="ru-RU" sz="2400" dirty="0" err="1">
                <a:solidFill>
                  <a:schemeClr val="bg1"/>
                </a:solidFill>
                <a:latin typeface="Gabriola" pitchFamily="82" charset="0"/>
              </a:rPr>
              <a:t>Федосеево</a:t>
            </a:r>
            <a:r>
              <a:rPr lang="ru-RU" sz="2400" dirty="0">
                <a:solidFill>
                  <a:schemeClr val="bg1"/>
                </a:solidFill>
                <a:latin typeface="Gabriola" pitchFamily="82" charset="0"/>
              </a:rPr>
              <a:t>, расположенной недалеко от г. Семенова, занимаются изготовлением деревянных игрушек. Игрушечный промысел, в его современном виде, возник здесь в конце XIX века. Эти игрушки ласково называли "балясы", что означало веселые, забавные, сделанные остряком и балагуром. Мастера настолько </a:t>
            </a:r>
            <a:r>
              <a:rPr lang="ru-RU" sz="2400" dirty="0" err="1">
                <a:solidFill>
                  <a:schemeClr val="bg1"/>
                </a:solidFill>
                <a:latin typeface="Gabriola" pitchFamily="82" charset="0"/>
              </a:rPr>
              <a:t>умелы</a:t>
            </a:r>
            <a:r>
              <a:rPr lang="ru-RU" sz="2400" dirty="0">
                <a:solidFill>
                  <a:schemeClr val="bg1"/>
                </a:solidFill>
                <a:latin typeface="Gabriola" pitchFamily="82" charset="0"/>
              </a:rPr>
              <a:t>, что при изготовлении этой игрушки используют всего два инструмента - нож и топор. Игрушки крепко сколочены из гладких дощечек, раскрашенных в ярко-желтый цвет, с простым узором из тонких веточек с алыми цветами и зелеными листьями. Из глубокой древности пришли в игрушку образы всадников на конях, повозки запряженной лошадьми, деревенские сани и сделанные из дерева крестьянские топоры и молотки. Позднее появились игрушки - мельница, карусель, пильщики досок, домики, мебель. </a:t>
            </a:r>
          </a:p>
        </p:txBody>
      </p:sp>
      <p:pic>
        <p:nvPicPr>
          <p:cNvPr id="34819" name="Рисунок 4" descr="http://www.pycb.orthodoxy.ru/woodpage/toy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0224" y="476672"/>
            <a:ext cx="3166673" cy="205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0" name="Рисунок 5" descr="http://www.pycb.orthodoxy.ru/woodpage/toy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3432" y="3195088"/>
            <a:ext cx="2679673" cy="205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strips dir="ru"/>
    <p:sndAc>
      <p:stSnd>
        <p:snd r:embed="rId2" name="chimes.wav"/>
      </p:stSnd>
    </p:sndAc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428604"/>
            <a:ext cx="8534182" cy="5857916"/>
          </a:xfrm>
        </p:spPr>
        <p:txBody>
          <a:bodyPr/>
          <a:lstStyle/>
          <a:p>
            <a:r>
              <a:rPr lang="ru-RU" sz="2800" dirty="0"/>
              <a:t> </a:t>
            </a:r>
            <a:r>
              <a:rPr lang="ru-RU" sz="5400" b="1" dirty="0">
                <a:solidFill>
                  <a:schemeClr val="bg1"/>
                </a:solidFill>
                <a:latin typeface="Gabriola" pitchFamily="82" charset="0"/>
              </a:rPr>
              <a:t>Владимирская игрушка XIX век</a:t>
            </a:r>
            <a:br>
              <a:rPr lang="ru-RU" sz="4400" dirty="0">
                <a:solidFill>
                  <a:schemeClr val="bg1"/>
                </a:solidFill>
                <a:latin typeface="Gabriola" pitchFamily="82" charset="0"/>
              </a:rPr>
            </a:br>
            <a:endParaRPr lang="ru-RU" sz="4400" dirty="0">
              <a:solidFill>
                <a:schemeClr val="bg1"/>
              </a:solidFill>
              <a:latin typeface="Gabriola" pitchFamily="82" charset="0"/>
            </a:endParaRPr>
          </a:p>
          <a:p>
            <a:r>
              <a:rPr lang="ru-RU" sz="3200" dirty="0">
                <a:solidFill>
                  <a:schemeClr val="bg1"/>
                </a:solidFill>
                <a:latin typeface="Gabriola" pitchFamily="82" charset="0"/>
              </a:rPr>
              <a:t>Три главных образа – это женщина, конек и птица. Любимый цвет – красный. </a:t>
            </a:r>
          </a:p>
          <a:p>
            <a:r>
              <a:rPr lang="ru-RU" sz="3200" dirty="0">
                <a:solidFill>
                  <a:schemeClr val="bg1"/>
                </a:solidFill>
                <a:latin typeface="Gabriola" pitchFamily="82" charset="0"/>
              </a:rPr>
              <a:t>Обязательный элемент росписи – Солнце. </a:t>
            </a:r>
          </a:p>
          <a:p>
            <a:r>
              <a:rPr lang="ru-RU" dirty="0"/>
              <a:t> </a:t>
            </a:r>
          </a:p>
          <a:p>
            <a:r>
              <a:rPr lang="ru-RU" dirty="0"/>
              <a:t> </a:t>
            </a:r>
          </a:p>
        </p:txBody>
      </p:sp>
      <p:pic>
        <p:nvPicPr>
          <p:cNvPr id="21505" name="Рисунок 7" descr="Владимирская игрушка XIX век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11760" y="4005064"/>
            <a:ext cx="4813566" cy="266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strips dir="ru"/>
    <p:sndAc>
      <p:stSnd>
        <p:snd r:embed="rId2" name="chimes.wav"/>
      </p:stSnd>
    </p:sndAc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1219200"/>
          </a:xfrm>
        </p:spPr>
        <p:txBody>
          <a:bodyPr>
            <a:noAutofit/>
          </a:bodyPr>
          <a:lstStyle/>
          <a:p>
            <a:pPr algn="ctr"/>
            <a:r>
              <a:rPr lang="ru-RU" sz="8800" b="1" dirty="0">
                <a:latin typeface="Gabriola" pitchFamily="82" charset="0"/>
              </a:rPr>
              <a:t>Каргопольская игрушка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1628800"/>
            <a:ext cx="8188432" cy="47976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42869898"/>
      </p:ext>
    </p:extLst>
  </p:cSld>
  <p:clrMapOvr>
    <a:masterClrMapping/>
  </p:clrMapOvr>
  <p:transition spd="med">
    <p:strips dir="ru"/>
    <p:sndAc>
      <p:stSnd>
        <p:snd r:embed="rId2" name="chimes.wav"/>
      </p:stSnd>
    </p:sndAc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0" y="0"/>
            <a:ext cx="6275040" cy="6669360"/>
          </a:xfrm>
        </p:spPr>
        <p:txBody>
          <a:bodyPr>
            <a:noAutofit/>
          </a:bodyPr>
          <a:lstStyle/>
          <a:p>
            <a:r>
              <a:rPr lang="ru-RU" sz="3100" dirty="0">
                <a:solidFill>
                  <a:schemeClr val="bg1"/>
                </a:solidFill>
                <a:latin typeface="Gabriola" pitchFamily="82" charset="0"/>
              </a:rPr>
              <a:t>Каргопольская игрушка — русский художественный промысел, распространённый в районе города Каргополя Архангельской области.</a:t>
            </a:r>
          </a:p>
          <a:p>
            <a:r>
              <a:rPr lang="ru-RU" sz="3100" dirty="0">
                <a:solidFill>
                  <a:schemeClr val="bg1"/>
                </a:solidFill>
                <a:latin typeface="Gabriola" pitchFamily="82" charset="0"/>
              </a:rPr>
              <a:t>Издавна в деревнях Каргопольского уезда. Глиняные лошадки, упряжки, фигурки людей и животных стоили недорого, особенным спросом не пользовались, и их лепили скорее для собственного удовольствия, чем ради заработка.</a:t>
            </a:r>
          </a:p>
          <a:p>
            <a:r>
              <a:rPr lang="ru-RU" sz="3100" dirty="0">
                <a:solidFill>
                  <a:schemeClr val="bg1"/>
                </a:solidFill>
                <a:latin typeface="Gabriola" pitchFamily="82" charset="0"/>
              </a:rPr>
              <a:t>В начале 1930-х годов гончарный промысел постепенно сошёл на нет, ещё раньше прекратилось изготовление игрушек. Лишь несколько мастеров продолжали их делать.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30080" y="-6464"/>
            <a:ext cx="3213919" cy="2355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88224" y="2636912"/>
            <a:ext cx="2264504" cy="19331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84169" y="4797153"/>
            <a:ext cx="3059832" cy="20608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60580705"/>
      </p:ext>
    </p:extLst>
  </p:cSld>
  <p:clrMapOvr>
    <a:masterClrMapping/>
  </p:clrMapOvr>
  <p:transition spd="med">
    <p:strips dir="ru"/>
    <p:sndAc>
      <p:stSnd>
        <p:snd r:embed="rId2" name="chimes.wav"/>
      </p:stSnd>
    </p:sndAc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251192" y="188640"/>
            <a:ext cx="8856984" cy="1472766"/>
          </a:xfrm>
        </p:spPr>
        <p:txBody>
          <a:bodyPr/>
          <a:lstStyle/>
          <a:p>
            <a:r>
              <a:rPr lang="ru-RU" sz="6600" b="1" dirty="0">
                <a:latin typeface="Gabriola" pitchFamily="82" charset="0"/>
              </a:rPr>
              <a:t>ФИЛИМОНОВСКАЯ ИГРУШКА</a:t>
            </a:r>
          </a:p>
        </p:txBody>
      </p:sp>
      <p:pic>
        <p:nvPicPr>
          <p:cNvPr id="26625" name="Рисунок 11" descr="Единорог?!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75656" y="1990352"/>
            <a:ext cx="6264696" cy="43537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strips dir="ru"/>
    <p:sndAc>
      <p:stSnd>
        <p:snd r:embed="rId2" name="chimes.wav"/>
      </p:stSnd>
    </p:sndAc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sz="half" idx="2"/>
          </p:nvPr>
        </p:nvSpPr>
        <p:spPr>
          <a:xfrm>
            <a:off x="4178808" y="116632"/>
            <a:ext cx="4965192" cy="6624736"/>
          </a:xfrm>
        </p:spPr>
        <p:txBody>
          <a:bodyPr>
            <a:normAutofit fontScale="92500"/>
          </a:bodyPr>
          <a:lstStyle/>
          <a:p>
            <a:r>
              <a:rPr lang="ru-RU" dirty="0">
                <a:solidFill>
                  <a:schemeClr val="bg1"/>
                </a:solidFill>
                <a:latin typeface="Gabriola" pitchFamily="82" charset="0"/>
              </a:rPr>
              <a:t>Русский художественный промысел, сформировавшийся в Одоевском районе Тульской области. Своё название получил от деревни Филимоново, где жили в 1960-х годах последние мастерицы, возродившие забытое ремесло.</a:t>
            </a:r>
          </a:p>
          <a:p>
            <a:r>
              <a:rPr lang="ru-RU" dirty="0">
                <a:solidFill>
                  <a:schemeClr val="bg1"/>
                </a:solidFill>
                <a:latin typeface="Gabriola" pitchFamily="82" charset="0"/>
              </a:rPr>
              <a:t>Промысел игрушки возник в середине XIX века в среде местных гончаров. Благодаря отличным по качеству белым глинам в районе Одоева с XVI века производили гончарную посуду, продавая её на местных базарах. Как и в большинстве гончарных промыслов, мастера работали семейно, сдавая продукцию перекупщикам или самостоятельно продавая её на базаре. При этом мужчины делали только посуду, а женщины лепили и расписывали игрушки.</a:t>
            </a:r>
          </a:p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188640"/>
            <a:ext cx="4225652" cy="34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3717033"/>
            <a:ext cx="4225652" cy="31489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>
    <p:strips dir="ru"/>
    <p:sndAc>
      <p:stSnd>
        <p:snd r:embed="rId2" name="chimes.wav"/>
      </p:stSnd>
    </p:sndAc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107504" y="214290"/>
            <a:ext cx="8856984" cy="1401328"/>
          </a:xfrm>
        </p:spPr>
        <p:txBody>
          <a:bodyPr/>
          <a:lstStyle/>
          <a:p>
            <a:r>
              <a:rPr lang="ru-RU" sz="7200" b="1" dirty="0">
                <a:latin typeface="Gabriola" pitchFamily="82" charset="0"/>
              </a:rPr>
              <a:t>БОГОРОДСКАЯ ИГРУШКА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45082" y="2132856"/>
            <a:ext cx="6667500" cy="441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>
    <p:strips dir="ru"/>
    <p:sndAc>
      <p:stSnd>
        <p:snd r:embed="rId2" name="chimes.wav"/>
      </p:stSnd>
    </p:sndAc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sz="half" idx="1"/>
          </p:nvPr>
        </p:nvSpPr>
        <p:spPr>
          <a:xfrm>
            <a:off x="4178808" y="214290"/>
            <a:ext cx="4785680" cy="6527078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sz="3600" dirty="0">
                <a:solidFill>
                  <a:schemeClr val="bg1"/>
                </a:solidFill>
                <a:latin typeface="Gabriola" pitchFamily="82" charset="0"/>
              </a:rPr>
              <a:t>Пёстрые деревянные курочки на подставке, фигурки кузнецов, мужика и медведя, - потяни за планку, и они застучат молоточками по маленькой наковальне... Забавные игрушки, известные на Руси с незапамятных времен, стали основным народным промыслом для жителей подмосковного села </a:t>
            </a:r>
            <a:r>
              <a:rPr lang="ru-RU" sz="3600" dirty="0" err="1">
                <a:solidFill>
                  <a:schemeClr val="bg1"/>
                </a:solidFill>
                <a:latin typeface="Gabriola" pitchFamily="82" charset="0"/>
              </a:rPr>
              <a:t>Богородское</a:t>
            </a:r>
            <a:r>
              <a:rPr lang="ru-RU" sz="3600" dirty="0">
                <a:solidFill>
                  <a:schemeClr val="bg1"/>
                </a:solidFill>
                <a:latin typeface="Gabriola" pitchFamily="82" charset="0"/>
              </a:rPr>
              <a:t>.</a:t>
            </a:r>
          </a:p>
          <a:p>
            <a:endParaRPr lang="ru-RU" dirty="0"/>
          </a:p>
        </p:txBody>
      </p:sp>
      <p:pic>
        <p:nvPicPr>
          <p:cNvPr id="27649" name="Picture 1" descr="H:\игрушки рис\богор иг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44" y="285728"/>
            <a:ext cx="2124864" cy="2232000"/>
          </a:xfrm>
          <a:prstGeom prst="rect">
            <a:avLst/>
          </a:prstGeom>
          <a:noFill/>
        </p:spPr>
      </p:pic>
      <p:pic>
        <p:nvPicPr>
          <p:cNvPr id="27650" name="Picture 2" descr="H:\игрушки рис\богор иг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85918" y="2357430"/>
            <a:ext cx="2397749" cy="2016000"/>
          </a:xfrm>
          <a:prstGeom prst="rect">
            <a:avLst/>
          </a:prstGeom>
          <a:noFill/>
        </p:spPr>
      </p:pic>
      <p:pic>
        <p:nvPicPr>
          <p:cNvPr id="27651" name="Picture 3" descr="H:\игрушки рис\богородская иг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14348" y="4643446"/>
            <a:ext cx="2486844" cy="1872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strips dir="ru"/>
    <p:sndAc>
      <p:stSnd>
        <p:snd r:embed="rId2" name="chimes.wav"/>
      </p:stSnd>
    </p:sndAc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6112" y="2924944"/>
            <a:ext cx="3429000" cy="3786214"/>
          </a:xfrm>
        </p:spPr>
        <p:txBody>
          <a:bodyPr>
            <a:normAutofit fontScale="90000"/>
          </a:bodyPr>
          <a:lstStyle/>
          <a:p>
            <a:r>
              <a:rPr lang="ru-RU" sz="3200" dirty="0"/>
              <a:t>«Ростом разные подружки,</a:t>
            </a:r>
            <a:br>
              <a:rPr lang="ru-RU" sz="3200" dirty="0"/>
            </a:br>
            <a:r>
              <a:rPr lang="ru-RU" sz="3200" dirty="0"/>
              <a:t>Но похожи друг на дружку,</a:t>
            </a:r>
            <a:br>
              <a:rPr lang="ru-RU" sz="3200" dirty="0"/>
            </a:br>
            <a:r>
              <a:rPr lang="ru-RU" sz="3200" dirty="0"/>
              <a:t>Все они сидят друг в дружке,</a:t>
            </a:r>
            <a:br>
              <a:rPr lang="ru-RU" sz="3200" dirty="0"/>
            </a:br>
            <a:r>
              <a:rPr lang="ru-RU" sz="3200" dirty="0"/>
              <a:t> А всего одна игрушка»</a:t>
            </a:r>
            <a:endParaRPr lang="ru-RU" dirty="0"/>
          </a:p>
        </p:txBody>
      </p:sp>
      <p:pic>
        <p:nvPicPr>
          <p:cNvPr id="5" name="Picture 5" descr="Матрёшки"/>
          <p:cNvPicPr>
            <a:picLocks noGrp="1" noChangeAspect="1" noChangeArrowheads="1"/>
          </p:cNvPicPr>
          <p:nvPr>
            <p:ph type="pic"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-2672"/>
            <a:ext cx="5739816" cy="5303880"/>
          </a:xfrm>
          <a:noFill/>
          <a:ln/>
        </p:spPr>
      </p:pic>
    </p:spTree>
  </p:cSld>
  <p:clrMapOvr>
    <a:masterClrMapping/>
  </p:clrMapOvr>
  <p:transition spd="med">
    <p:strips dir="ru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214290"/>
            <a:ext cx="6516216" cy="6429420"/>
          </a:xfrm>
        </p:spPr>
        <p:txBody>
          <a:bodyPr>
            <a:normAutofit fontScale="25000" lnSpcReduction="20000"/>
          </a:bodyPr>
          <a:lstStyle/>
          <a:p>
            <a:r>
              <a:rPr lang="ru-RU" sz="9200" dirty="0">
                <a:solidFill>
                  <a:schemeClr val="bg1"/>
                </a:solidFill>
                <a:latin typeface="Gabriola" pitchFamily="82" charset="0"/>
              </a:rPr>
              <a:t>История </a:t>
            </a:r>
            <a:r>
              <a:rPr lang="ru-RU" sz="9200" dirty="0" err="1">
                <a:solidFill>
                  <a:schemeClr val="bg1"/>
                </a:solidFill>
                <a:latin typeface="Gabriola" pitchFamily="82" charset="0"/>
              </a:rPr>
              <a:t>богородской</a:t>
            </a:r>
            <a:r>
              <a:rPr lang="ru-RU" sz="9200" dirty="0">
                <a:solidFill>
                  <a:schemeClr val="bg1"/>
                </a:solidFill>
                <a:latin typeface="Gabriola" pitchFamily="82" charset="0"/>
              </a:rPr>
              <a:t> игрушки начинается с легенды. Говорят, в маленькой деревеньке близ современного Сергиева Посада жила крестьянская семья. Людьми они были бедными и многодетными. Мать решила позабавить ребятишек и сделать им куклу. Сшила из ткани, но через несколько дней дети разорвали игрушку. Сплела из соломы, да уже к вечеру кукла рассыпалась. Тогда взяла женщина щепку и вырезала игрушку из дерева, а дети прозвали ее </a:t>
            </a:r>
            <a:r>
              <a:rPr lang="ru-RU" sz="9200" dirty="0" err="1">
                <a:solidFill>
                  <a:schemeClr val="bg1"/>
                </a:solidFill>
                <a:latin typeface="Gabriola" pitchFamily="82" charset="0"/>
              </a:rPr>
              <a:t>Аука</a:t>
            </a:r>
            <a:r>
              <a:rPr lang="ru-RU" sz="9200" dirty="0">
                <a:solidFill>
                  <a:schemeClr val="bg1"/>
                </a:solidFill>
                <a:latin typeface="Gabriola" pitchFamily="82" charset="0"/>
              </a:rPr>
              <a:t>. Долго забавлялась ребятня, а потом кукла им наскучила. И отец отвез ее на ярмарку. Там нашелся купец, которому игрушка показалась занятной, и заказал крестьянину целую партию. С тех пор, рассказывают, большинство жителей деревни </a:t>
            </a:r>
            <a:r>
              <a:rPr lang="ru-RU" sz="9200" dirty="0" err="1">
                <a:solidFill>
                  <a:schemeClr val="bg1"/>
                </a:solidFill>
                <a:latin typeface="Gabriola" pitchFamily="82" charset="0"/>
              </a:rPr>
              <a:t>Богородское</a:t>
            </a:r>
            <a:r>
              <a:rPr lang="ru-RU" sz="9200" dirty="0">
                <a:solidFill>
                  <a:schemeClr val="bg1"/>
                </a:solidFill>
                <a:latin typeface="Gabriola" pitchFamily="82" charset="0"/>
              </a:rPr>
              <a:t> и занялись “игрушечным” ремеслом.</a:t>
            </a:r>
          </a:p>
          <a:p>
            <a:r>
              <a:rPr lang="ru-RU" sz="9200" dirty="0">
                <a:solidFill>
                  <a:schemeClr val="bg1"/>
                </a:solidFill>
                <a:latin typeface="Gabriola" pitchFamily="82" charset="0"/>
              </a:rPr>
              <a:t>А если серьезно, народный промысел зародился под влиянием Троице-Сергиева монастыря - одного из крупнейших центров художественных ремесел Московской Руси еще 350 лет назад. Традиционная </a:t>
            </a:r>
            <a:r>
              <a:rPr lang="ru-RU" sz="9200" dirty="0" err="1">
                <a:solidFill>
                  <a:schemeClr val="bg1"/>
                </a:solidFill>
                <a:latin typeface="Gabriola" pitchFamily="82" charset="0"/>
              </a:rPr>
              <a:t>богородская</a:t>
            </a:r>
            <a:r>
              <a:rPr lang="ru-RU" sz="9200" dirty="0">
                <a:solidFill>
                  <a:schemeClr val="bg1"/>
                </a:solidFill>
                <a:latin typeface="Gabriola" pitchFamily="82" charset="0"/>
              </a:rPr>
              <a:t> игрушка - это неокрашенные фигурки людей, животных и птиц из липы, композиции из жизни русского крестьянина. Символом промысла до сих пор считаются “мужик и медведь” в различных сюжетных постановках, первой из которых стала подвижная игрушка “Кузнецы”. </a:t>
            </a:r>
          </a:p>
          <a:p>
            <a:endParaRPr lang="ru-RU" sz="6400" dirty="0"/>
          </a:p>
        </p:txBody>
      </p:sp>
      <p:pic>
        <p:nvPicPr>
          <p:cNvPr id="37890" name="Picture 2" descr="H:\игрушки рис\богор иг 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77951" y="260648"/>
            <a:ext cx="2281874" cy="2520000"/>
          </a:xfrm>
          <a:prstGeom prst="rect">
            <a:avLst/>
          </a:prstGeom>
          <a:noFill/>
        </p:spPr>
      </p:pic>
      <p:pic>
        <p:nvPicPr>
          <p:cNvPr id="37891" name="Рисунок 12" descr="http://www.treeland.ru/image/eko/needlework/bogor0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18763" y="3356992"/>
            <a:ext cx="200025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strips dir="ru"/>
    <p:sndAc>
      <p:stSnd>
        <p:snd r:embed="rId2" name="chimes.wav"/>
      </p:stSnd>
    </p:sndAc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76672"/>
            <a:ext cx="9144000" cy="1219200"/>
          </a:xfrm>
        </p:spPr>
        <p:txBody>
          <a:bodyPr>
            <a:noAutofit/>
          </a:bodyPr>
          <a:lstStyle/>
          <a:p>
            <a:pPr algn="ctr"/>
            <a:r>
              <a:rPr lang="ru-RU" sz="8000" b="1" dirty="0">
                <a:latin typeface="Gabriola" pitchFamily="82" charset="0"/>
              </a:rPr>
              <a:t>СПАСИБО ЗА ВНИМАНИЕ!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1680" y="1844824"/>
            <a:ext cx="6253676" cy="479448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81314989"/>
      </p:ext>
    </p:extLst>
  </p:cSld>
  <p:clrMapOvr>
    <a:masterClrMapping/>
  </p:clrMapOvr>
  <p:transition spd="med">
    <p:strips dir="ru"/>
    <p:sndAc>
      <p:stSnd>
        <p:snd r:embed="rId2" name="chimes.wav"/>
      </p:stSnd>
    </p:sndAc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376298"/>
            <a:ext cx="9144000" cy="4572000"/>
          </a:xfrm>
        </p:spPr>
        <p:txBody>
          <a:bodyPr>
            <a:normAutofit/>
          </a:bodyPr>
          <a:lstStyle/>
          <a:p>
            <a:pPr algn="ctr"/>
            <a:r>
              <a:rPr lang="ru-RU" sz="2800" dirty="0">
                <a:solidFill>
                  <a:schemeClr val="bg1"/>
                </a:solidFill>
                <a:latin typeface="Gabriola" pitchFamily="82" charset="0"/>
              </a:rPr>
              <a:t>У каждого народа свои замечательные куклы. Подобно людям, некоторые из них стали знаменитыми на весь мир. Одна такая перед вами – русская матрешка. Вот они «подружки, сидящие друг в дружке»: все веселые, нарядные, деревянные русские куклы модницы, известные теперь во многих странах мира.</a:t>
            </a:r>
          </a:p>
          <a:p>
            <a:pPr>
              <a:buNone/>
            </a:pPr>
            <a:r>
              <a:rPr lang="ru-RU" sz="1800" dirty="0"/>
              <a:t>              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600" b="1" dirty="0">
                <a:latin typeface="Gabriola" pitchFamily="82" charset="0"/>
              </a:rPr>
              <a:t>РУССКАЯ  МАТРЁШКА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386032" y="5306154"/>
            <a:ext cx="4572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i="1" dirty="0">
                <a:solidFill>
                  <a:srgbClr val="C00000"/>
                </a:solidFill>
              </a:rPr>
              <a:t>«</a:t>
            </a:r>
            <a:r>
              <a:rPr lang="ru-RU" sz="2000" b="1" i="1" dirty="0">
                <a:solidFill>
                  <a:srgbClr val="C00000"/>
                </a:solidFill>
              </a:rPr>
              <a:t>Дуйте в дудки, бейте в ложки!</a:t>
            </a:r>
          </a:p>
          <a:p>
            <a:pPr algn="ctr"/>
            <a:r>
              <a:rPr lang="ru-RU" sz="2000" b="1" i="1" dirty="0">
                <a:solidFill>
                  <a:srgbClr val="C00000"/>
                </a:solidFill>
              </a:rPr>
              <a:t>В гости к нам пришли матрёшки!</a:t>
            </a:r>
          </a:p>
          <a:p>
            <a:pPr algn="ctr"/>
            <a:r>
              <a:rPr lang="ru-RU" sz="2000" b="1" i="1" dirty="0">
                <a:solidFill>
                  <a:srgbClr val="C00000"/>
                </a:solidFill>
              </a:rPr>
              <a:t>Ложки деревянные, </a:t>
            </a:r>
          </a:p>
          <a:p>
            <a:pPr algn="ctr"/>
            <a:r>
              <a:rPr lang="ru-RU" sz="2000" b="1" i="1" dirty="0" err="1">
                <a:solidFill>
                  <a:srgbClr val="C00000"/>
                </a:solidFill>
              </a:rPr>
              <a:t>Матрёшечки</a:t>
            </a:r>
            <a:r>
              <a:rPr lang="ru-RU" sz="2000" b="1" i="1" dirty="0">
                <a:solidFill>
                  <a:srgbClr val="C00000"/>
                </a:solidFill>
              </a:rPr>
              <a:t> румяные!»</a:t>
            </a:r>
            <a:endParaRPr lang="ru-RU" sz="2000" dirty="0">
              <a:solidFill>
                <a:srgbClr val="C00000"/>
              </a:solidFill>
            </a:endParaRPr>
          </a:p>
        </p:txBody>
      </p:sp>
      <p:pic>
        <p:nvPicPr>
          <p:cNvPr id="6" name="Picture 13" descr="Матрёшки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47864" y="3625565"/>
            <a:ext cx="2648336" cy="1675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4" descr="В этой матрешке спрятано еще 31 матрешка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33880" y="4724593"/>
            <a:ext cx="104775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6" descr="Авторская работа Е. Ружальской. Выжигание, морилка, акварель и лак.">
            <a:hlinkClick r:id="rId4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740352" y="4724593"/>
            <a:ext cx="12192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strips dir="ru"/>
    <p:sndAc>
      <p:stSnd>
        <p:snd r:embed="rId2" name="chimes.wav"/>
      </p:stSnd>
    </p:sndAc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214290"/>
            <a:ext cx="8856984" cy="2923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chemeClr val="bg1"/>
                </a:solidFill>
                <a:latin typeface="Gabriola" pitchFamily="82" charset="0"/>
              </a:rPr>
              <a:t>Первую матрёшку сделали в Москве более ста лет назад. Эскиз матрёшки нарисовал художник Сергей Васильевич Малютин. А дело было так.</a:t>
            </a:r>
            <a:br>
              <a:rPr lang="ru-RU" sz="2800" b="1" dirty="0">
                <a:solidFill>
                  <a:schemeClr val="bg1"/>
                </a:solidFill>
                <a:latin typeface="Gabriola" pitchFamily="82" charset="0"/>
              </a:rPr>
            </a:br>
            <a:r>
              <a:rPr lang="ru-RU" sz="2800" b="1" dirty="0">
                <a:solidFill>
                  <a:schemeClr val="bg1"/>
                </a:solidFill>
                <a:latin typeface="Gabriola" pitchFamily="82" charset="0"/>
              </a:rPr>
              <a:t>В художественную мастерскую под Москвой привезли из Японии фигурку игрушечного лысого старичка – </a:t>
            </a:r>
            <a:r>
              <a:rPr lang="ru-RU" sz="2800" b="1" dirty="0" err="1">
                <a:solidFill>
                  <a:schemeClr val="bg1"/>
                </a:solidFill>
                <a:latin typeface="Gabriola" pitchFamily="82" charset="0"/>
              </a:rPr>
              <a:t>Фукуруму</a:t>
            </a:r>
            <a:r>
              <a:rPr lang="ru-RU" sz="2800" b="1" dirty="0">
                <a:solidFill>
                  <a:schemeClr val="bg1"/>
                </a:solidFill>
                <a:latin typeface="Gabriola" pitchFamily="82" charset="0"/>
              </a:rPr>
              <a:t>. Кукла раскрывалась, в ней находились еще несколько фигурок, вложенных одна в другую. Игрушка всем понравилась, и наши мастера решили сделать свою деревянную куклу. </a:t>
            </a:r>
            <a:br>
              <a:rPr lang="ru-RU" sz="1600" b="1" dirty="0"/>
            </a:br>
            <a:endParaRPr lang="ru-RU" sz="16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3170927"/>
            <a:ext cx="8886368" cy="30008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q"/>
            </a:pPr>
            <a:r>
              <a:rPr kumimoji="0" lang="ru-RU" sz="2700" b="1" i="0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Gabriola" pitchFamily="82" charset="0"/>
                <a:ea typeface="Times New Roman" pitchFamily="18" charset="0"/>
                <a:cs typeface="Times New Roman" pitchFamily="18" charset="0"/>
              </a:rPr>
              <a:t>На Всемирной выставке в Брюсселе в 1958 году наша матрешка получила золотую медаль. </a:t>
            </a:r>
          </a:p>
          <a:p>
            <a:pPr marL="457200" lvl="0" indent="-45720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q"/>
            </a:pPr>
            <a:r>
              <a:rPr kumimoji="0" lang="ru-RU" sz="2700" b="1" i="0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Gabriola" pitchFamily="82" charset="0"/>
                <a:ea typeface="Times New Roman" pitchFamily="18" charset="0"/>
                <a:cs typeface="Times New Roman" pitchFamily="18" charset="0"/>
              </a:rPr>
              <a:t>Формочки для матрёшек вытачивались из берёзовых и липовых чурок. </a:t>
            </a:r>
          </a:p>
          <a:p>
            <a:pPr marL="457200" lvl="0" indent="-45720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q"/>
            </a:pPr>
            <a:r>
              <a:rPr kumimoji="0" lang="ru-RU" sz="2700" b="1" i="0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Gabriola" pitchFamily="82" charset="0"/>
                <a:ea typeface="Times New Roman" pitchFamily="18" charset="0"/>
                <a:cs typeface="Times New Roman" pitchFamily="18" charset="0"/>
              </a:rPr>
              <a:t>Токарь должен быть искусным, ведь есть матрёшки, состоящие из пятидесяти и даже из шестидесяти кукол.</a:t>
            </a:r>
          </a:p>
          <a:p>
            <a:pPr marL="457200" lvl="0" indent="-45720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q"/>
            </a:pPr>
            <a:r>
              <a:rPr kumimoji="0" lang="ru-RU" sz="2700" b="1" i="0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Gabriola" pitchFamily="82" charset="0"/>
                <a:ea typeface="Times New Roman" pitchFamily="18" charset="0"/>
                <a:cs typeface="Times New Roman" pitchFamily="18" charset="0"/>
              </a:rPr>
              <a:t>Самая крупная матрёшка – ростом с первоклассницу; самая маленькая не больше семечка подсолнуха. </a:t>
            </a:r>
            <a:endParaRPr kumimoji="0" lang="ru-RU" sz="2700" b="1" i="0" u="none" strike="noStrike" cap="none" normalizeH="0" baseline="0" dirty="0">
              <a:ln>
                <a:noFill/>
              </a:ln>
              <a:solidFill>
                <a:srgbClr val="C00000"/>
              </a:solidFill>
              <a:effectLst/>
              <a:latin typeface="Gabriola" pitchFamily="82" charset="0"/>
            </a:endParaRPr>
          </a:p>
        </p:txBody>
      </p:sp>
    </p:spTree>
  </p:cSld>
  <p:clrMapOvr>
    <a:masterClrMapping/>
  </p:clrMapOvr>
  <p:transition spd="med">
    <p:strips dir="ru"/>
    <p:sndAc>
      <p:stSnd>
        <p:snd r:embed="rId2" name="chimes.wav"/>
      </p:stSnd>
    </p:sndAc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99592" y="4429132"/>
            <a:ext cx="7488832" cy="1785950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ru-RU" sz="4300" i="1" dirty="0">
                <a:solidFill>
                  <a:srgbClr val="C00000"/>
                </a:solidFill>
                <a:latin typeface="Gabriola" pitchFamily="82" charset="0"/>
              </a:rPr>
              <a:t>Первая матрёшка изображала девочку в платке  и сарафане с чёрным петухом на руках.</a:t>
            </a:r>
          </a:p>
          <a:p>
            <a:endParaRPr lang="ru-RU" dirty="0">
              <a:latin typeface="Gabriola" pitchFamily="82" charset="0"/>
            </a:endParaRPr>
          </a:p>
        </p:txBody>
      </p:sp>
      <p:pic>
        <p:nvPicPr>
          <p:cNvPr id="7" name="Picture 7" descr="Первая русская матрешка">
            <a:hlinkClick r:id="rId3"/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87624" y="332655"/>
            <a:ext cx="2376264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6" descr="Рисунок из книги Н.Н. Алексахина &quot;Матрешка&quot;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80112" y="342566"/>
            <a:ext cx="2160240" cy="37060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strips dir="ru"/>
    <p:sndAc>
      <p:stSnd>
        <p:snd r:embed="rId2" name="chimes.wav"/>
      </p:stSnd>
    </p:sndAc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251520" y="4941168"/>
            <a:ext cx="8640960" cy="1089745"/>
          </a:xfrm>
          <a:prstGeom prst="rect">
            <a:avLst/>
          </a:prstGeom>
        </p:spPr>
        <p:txBody>
          <a:bodyPr wrap="none" fromWordArt="1">
            <a:prstTxWarp prst="textPlain">
              <a:avLst/>
            </a:prstTxWarp>
          </a:bodyPr>
          <a:lstStyle/>
          <a:p>
            <a:pPr algn="ctr"/>
            <a:r>
              <a:rPr lang="ru-RU" sz="3600" b="1" kern="10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Gabriola" pitchFamily="82" charset="0"/>
              </a:rPr>
              <a:t>сергиево-посадская матрёшка</a:t>
            </a:r>
          </a:p>
        </p:txBody>
      </p:sp>
      <p:pic>
        <p:nvPicPr>
          <p:cNvPr id="12" name="Picture 4" descr="image48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131840" y="548680"/>
            <a:ext cx="2792413" cy="3960813"/>
          </a:xfrm>
          <a:prstGeom prst="rect">
            <a:avLst/>
          </a:prstGeom>
          <a:noFill/>
          <a:ln/>
        </p:spPr>
      </p:pic>
    </p:spTree>
  </p:cSld>
  <p:clrMapOvr>
    <a:masterClrMapping/>
  </p:clrMapOvr>
  <p:transition spd="med">
    <p:strips dir="ru"/>
    <p:sndAc>
      <p:stSnd>
        <p:snd r:embed="rId2" name="chimes.wav"/>
      </p:stSnd>
    </p:sndAc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WordArt 7"/>
          <p:cNvSpPr>
            <a:spLocks noChangeArrowheads="1" noChangeShapeType="1" noTextEdit="1"/>
          </p:cNvSpPr>
          <p:nvPr/>
        </p:nvSpPr>
        <p:spPr bwMode="auto">
          <a:xfrm>
            <a:off x="179512" y="5286388"/>
            <a:ext cx="8856984" cy="657225"/>
          </a:xfrm>
          <a:prstGeom prst="rect">
            <a:avLst/>
          </a:prstGeom>
        </p:spPr>
        <p:txBody>
          <a:bodyPr wrap="none" fromWordArt="1">
            <a:prstTxWarp prst="textPlain">
              <a:avLst/>
            </a:prstTxWarp>
          </a:bodyPr>
          <a:lstStyle/>
          <a:p>
            <a:pPr algn="ctr"/>
            <a:r>
              <a:rPr lang="ru-RU" sz="3600" b="1" kern="10" spc="50" dirty="0" err="1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Gabriola" pitchFamily="82" charset="0"/>
              </a:rPr>
              <a:t>полховско</a:t>
            </a:r>
            <a:r>
              <a:rPr lang="ru-RU" sz="3600" b="1" kern="10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Gabriola" pitchFamily="82" charset="0"/>
              </a:rPr>
              <a:t> -</a:t>
            </a:r>
            <a:r>
              <a:rPr lang="ru-RU" sz="3600" b="1" kern="10" spc="50" dirty="0" err="1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Gabriola" pitchFamily="82" charset="0"/>
              </a:rPr>
              <a:t>майдановская</a:t>
            </a:r>
            <a:r>
              <a:rPr lang="ru-RU" sz="3600" b="1" kern="10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Gabriola" pitchFamily="82" charset="0"/>
              </a:rPr>
              <a:t> матрёшка</a:t>
            </a:r>
          </a:p>
        </p:txBody>
      </p:sp>
      <p:pic>
        <p:nvPicPr>
          <p:cNvPr id="3" name="Picture 4" descr="image46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843808" y="692696"/>
            <a:ext cx="3093336" cy="4346424"/>
          </a:xfrm>
          <a:prstGeom prst="rect">
            <a:avLst/>
          </a:prstGeom>
          <a:noFill/>
          <a:ln/>
        </p:spPr>
      </p:pic>
    </p:spTree>
  </p:cSld>
  <p:clrMapOvr>
    <a:masterClrMapping/>
  </p:clrMapOvr>
  <p:transition spd="med">
    <p:strips dir="ru"/>
    <p:sndAc>
      <p:stSnd>
        <p:snd r:embed="rId2" name="chimes.wav"/>
      </p:stSnd>
    </p:sndAc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WordArt 5"/>
          <p:cNvSpPr>
            <a:spLocks noChangeArrowheads="1" noChangeShapeType="1" noTextEdit="1"/>
          </p:cNvSpPr>
          <p:nvPr/>
        </p:nvSpPr>
        <p:spPr bwMode="auto">
          <a:xfrm>
            <a:off x="179512" y="5357826"/>
            <a:ext cx="8640960" cy="657225"/>
          </a:xfrm>
          <a:prstGeom prst="rect">
            <a:avLst/>
          </a:prstGeom>
        </p:spPr>
        <p:txBody>
          <a:bodyPr wrap="none" fromWordArt="1">
            <a:prstTxWarp prst="textPlain">
              <a:avLst/>
            </a:prstTxWarp>
          </a:bodyPr>
          <a:lstStyle/>
          <a:p>
            <a:pPr algn="ctr"/>
            <a:r>
              <a:rPr lang="ru-RU" sz="3600" b="1" kern="10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Gabriola" pitchFamily="82" charset="0"/>
              </a:rPr>
              <a:t>семеновская матрёшка</a:t>
            </a:r>
          </a:p>
        </p:txBody>
      </p:sp>
      <p:pic>
        <p:nvPicPr>
          <p:cNvPr id="3" name="Picture 4" descr="image45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959230" y="507666"/>
            <a:ext cx="3081524" cy="4419600"/>
          </a:xfrm>
          <a:prstGeom prst="rect">
            <a:avLst/>
          </a:prstGeom>
          <a:noFill/>
          <a:ln/>
        </p:spPr>
      </p:pic>
    </p:spTree>
  </p:cSld>
  <p:clrMapOvr>
    <a:masterClrMapping/>
  </p:clrMapOvr>
  <p:transition spd="med">
    <p:strips dir="ru"/>
    <p:sndAc>
      <p:stSnd>
        <p:snd r:embed="rId2" name="chimes.wav"/>
      </p:stSnd>
    </p:sndAc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142852"/>
            <a:ext cx="8425748" cy="1285884"/>
          </a:xfrm>
        </p:spPr>
        <p:txBody>
          <a:bodyPr/>
          <a:lstStyle/>
          <a:p>
            <a:r>
              <a:rPr lang="ru-RU" sz="7200" b="1" dirty="0">
                <a:latin typeface="Gabriola" pitchFamily="82" charset="0"/>
              </a:rPr>
              <a:t>ДЫМКОВСКАЯ ИГРУШКА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40" y="1628800"/>
            <a:ext cx="6651104" cy="47525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>
    <p:strips dir="ru"/>
    <p:sndAc>
      <p:stSnd>
        <p:snd r:embed="rId2" name="chimes.wav"/>
      </p:stSnd>
    </p:sndAc>
  </p:transition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Горизонт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228</TotalTime>
  <Words>946</Words>
  <Application>Microsoft Office PowerPoint</Application>
  <PresentationFormat>Экран (4:3)</PresentationFormat>
  <Paragraphs>40</Paragraphs>
  <Slides>21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6" baseType="lpstr">
      <vt:lpstr>Constantia</vt:lpstr>
      <vt:lpstr>Gabriola</vt:lpstr>
      <vt:lpstr>Wingdings</vt:lpstr>
      <vt:lpstr>Wingdings 2</vt:lpstr>
      <vt:lpstr>Бумажная</vt:lpstr>
      <vt:lpstr>РУССКИЕ  НАРОДНЫЕ  ИГРУШКИ</vt:lpstr>
      <vt:lpstr>«Ростом разные подружки, Но похожи друг на дружку, Все они сидят друг в дружке,  А всего одна игрушка»</vt:lpstr>
      <vt:lpstr>РУССКАЯ  МАТРЁШКА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ДЫМКОВСКАЯ ИГРУШКА</vt:lpstr>
      <vt:lpstr>Презентация PowerPoint</vt:lpstr>
      <vt:lpstr>ФЕДОСЕЕВСКАЯ ИГРУШКА</vt:lpstr>
      <vt:lpstr>Презентация PowerPoint</vt:lpstr>
      <vt:lpstr>Презентация PowerPoint</vt:lpstr>
      <vt:lpstr>Каргопольская игрушка</vt:lpstr>
      <vt:lpstr>Презентация PowerPoint</vt:lpstr>
      <vt:lpstr>ФИЛИМОНОВСКАЯ ИГРУШКА</vt:lpstr>
      <vt:lpstr>Презентация PowerPoint</vt:lpstr>
      <vt:lpstr>БОГОРОДСКАЯ ИГРУШКА</vt:lpstr>
      <vt:lpstr>Презентация PowerPoint</vt:lpstr>
      <vt:lpstr>Презентация PowerPoint</vt:lpstr>
      <vt:lpstr>СПАСИБО ЗА ВНИМАНИЕ!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РУССКИЕ НАРОДНЫЕ ИГРУШКИ</dc:title>
  <dc:creator>Admin</dc:creator>
  <cp:lastModifiedBy>Masha</cp:lastModifiedBy>
  <cp:revision>20</cp:revision>
  <dcterms:created xsi:type="dcterms:W3CDTF">2009-04-19T08:52:53Z</dcterms:created>
  <dcterms:modified xsi:type="dcterms:W3CDTF">2020-04-13T06:42:24Z</dcterms:modified>
</cp:coreProperties>
</file>