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262" r:id="rId5"/>
    <p:sldId id="256" r:id="rId6"/>
    <p:sldId id="263" r:id="rId7"/>
    <p:sldId id="257" r:id="rId8"/>
    <p:sldId id="270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0066"/>
    <a:srgbClr val="3399FF"/>
    <a:srgbClr val="800080"/>
    <a:srgbClr val="FF6600"/>
    <a:srgbClr val="006600"/>
    <a:srgbClr val="0000FF"/>
    <a:srgbClr val="009900"/>
    <a:srgbClr val="FFCC00"/>
    <a:srgbClr val="A5EA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95000">
              <a:srgbClr val="A5EA36"/>
            </a:gs>
            <a:gs pos="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infourok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5.png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gif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412776"/>
            <a:ext cx="698477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СЛОВА,</a:t>
            </a:r>
          </a:p>
          <a:p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СЛОВА,</a:t>
            </a:r>
          </a:p>
          <a:p>
            <a:r>
              <a:rPr lang="ru-RU" sz="5400" b="1" i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СЛОВА…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4839723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Михайловская</a:t>
            </a:r>
          </a:p>
          <a:p>
            <a:r>
              <a:rPr lang="ru-RU" dirty="0" smtClean="0"/>
              <a:t>Елена Анатольевна</a:t>
            </a:r>
          </a:p>
          <a:p>
            <a:r>
              <a:rPr lang="ru-RU" dirty="0" smtClean="0"/>
              <a:t>учитель-логопед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13611" y="5963027"/>
            <a:ext cx="2610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Санкт-Петербург</a:t>
            </a:r>
          </a:p>
          <a:p>
            <a:pPr algn="ctr"/>
            <a:r>
              <a:rPr lang="ru-RU" dirty="0" smtClean="0"/>
              <a:t>2020 г.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47664" y="40466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ГБОУ СОШ №380 Красносельского района Санкт-Петербурга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27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yandex.ru/images/_crpd/o6slvm618/13e4b4lpxIg/DieOGSZYkNM1tlxfIQP10rLBR8o43thjcgs1dHTLOnBO31IDGCMSQResfhTmsP1ap4UrbzvKE7mQt4K053FBMVynDoomXcVWo-TZzHYCpFLwVVDfLY8OIbPKMfQ1zS31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02" y="1901041"/>
            <a:ext cx="1166767" cy="121782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zen_doc/40274/pub_5a9e99ae830905db0f61bc7b_5a9eb837fd96b1dfacfaa1a9/scale_120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0" t="10988" r="29592" b="11405"/>
          <a:stretch/>
        </p:blipFill>
        <p:spPr bwMode="auto">
          <a:xfrm>
            <a:off x="637902" y="5194967"/>
            <a:ext cx="1185264" cy="133529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0-tub-ru.yandex.net/i?id=e7f396ba32761701f464de6ca2c7c527&amp;n=13&amp;exp=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0" r="8598"/>
          <a:stretch/>
        </p:blipFill>
        <p:spPr bwMode="auto">
          <a:xfrm>
            <a:off x="7382743" y="5194967"/>
            <a:ext cx="1150375" cy="133909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0-tub-ru.yandex.net/i?id=e83454946f6e830ab94e46ae23f3df54&amp;n=13&amp;exp=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0" t="17482" r="15048" b="15360"/>
          <a:stretch/>
        </p:blipFill>
        <p:spPr bwMode="auto">
          <a:xfrm>
            <a:off x="7338500" y="1935924"/>
            <a:ext cx="1150375" cy="1217821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m0-tub-ru.yandex.net/i?id=976386ffcd13393e95496386099f9239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70" y="3527483"/>
            <a:ext cx="1166767" cy="131463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stdavidsyouthandchildren.files.wordpress.com/2016/05/wdf_145924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445" y="3540399"/>
            <a:ext cx="1143399" cy="1288801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6151" y="260648"/>
            <a:ext cx="8280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«Подбери слово-предмет к словам-признакам»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5141" y="602128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Праздничный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, сладкий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…</a:t>
            </a:r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8653" y="2430953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Разноцветные, лёгкие 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315035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Сочный</a:t>
            </a:r>
            <a:r>
              <a:rPr 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, спелый 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63788" y="3892443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Холодное, вкусное 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75756" y="458595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Маленький, трудолюбивый 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63183" y="5294727"/>
            <a:ext cx="4309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Красивый, ядовитый …</a:t>
            </a:r>
          </a:p>
        </p:txBody>
      </p:sp>
      <p:cxnSp>
        <p:nvCxnSpPr>
          <p:cNvPr id="10" name="Прямая со стрелкой 9"/>
          <p:cNvCxnSpPr>
            <a:endCxn id="4" idx="3"/>
          </p:cNvCxnSpPr>
          <p:nvPr/>
        </p:nvCxnSpPr>
        <p:spPr>
          <a:xfrm flipH="1" flipV="1">
            <a:off x="6139013" y="2615619"/>
            <a:ext cx="1199487" cy="1805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801837" y="2204864"/>
            <a:ext cx="1546027" cy="11301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5919315" y="4077109"/>
            <a:ext cx="1451302" cy="222921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Прямая со стрелкой 1027"/>
          <p:cNvCxnSpPr/>
          <p:nvPr/>
        </p:nvCxnSpPr>
        <p:spPr>
          <a:xfrm flipH="1">
            <a:off x="6490252" y="2800285"/>
            <a:ext cx="848248" cy="197033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Прямая со стрелкой 1038"/>
          <p:cNvCxnSpPr/>
          <p:nvPr/>
        </p:nvCxnSpPr>
        <p:spPr>
          <a:xfrm flipV="1">
            <a:off x="1844850" y="5464136"/>
            <a:ext cx="1286990" cy="8036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Прямая со стрелкой 1044"/>
          <p:cNvCxnSpPr/>
          <p:nvPr/>
        </p:nvCxnSpPr>
        <p:spPr>
          <a:xfrm>
            <a:off x="1823166" y="4077109"/>
            <a:ext cx="1092650" cy="21288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8" name="TextBox 1087"/>
          <p:cNvSpPr txBox="1"/>
          <p:nvPr/>
        </p:nvSpPr>
        <p:spPr>
          <a:xfrm>
            <a:off x="499651" y="753906"/>
            <a:ext cx="6866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Georgia" panose="02040502050405020303" pitchFamily="18" charset="0"/>
              </a:rPr>
              <a:t>Подбери картинку к словам-признакам. </a:t>
            </a:r>
          </a:p>
          <a:p>
            <a:r>
              <a:rPr lang="ru-RU" sz="2000" b="1" dirty="0">
                <a:latin typeface="Georgia" panose="02040502050405020303" pitchFamily="18" charset="0"/>
              </a:rPr>
              <a:t>Нажми на картинку. </a:t>
            </a:r>
            <a:endParaRPr lang="ru-RU" sz="2000" b="1" dirty="0" smtClean="0">
              <a:latin typeface="Georgia" panose="02040502050405020303" pitchFamily="18" charset="0"/>
            </a:endParaRPr>
          </a:p>
          <a:p>
            <a:r>
              <a:rPr lang="ru-RU" sz="2000" b="1" dirty="0" smtClean="0">
                <a:latin typeface="Georgia" panose="02040502050405020303" pitchFamily="18" charset="0"/>
              </a:rPr>
              <a:t>Правильно</a:t>
            </a:r>
            <a:r>
              <a:rPr lang="ru-RU" sz="2000" b="1" dirty="0">
                <a:latin typeface="Georgia" panose="02040502050405020303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7760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3847" y="441538"/>
            <a:ext cx="54726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Georgia" panose="02040502050405020303" pitchFamily="18" charset="0"/>
              </a:rPr>
              <a:t>Информационные ресурсы:</a:t>
            </a:r>
          </a:p>
          <a:p>
            <a:r>
              <a:rPr lang="en-US" sz="2400" dirty="0">
                <a:latin typeface="Georgia" panose="02040502050405020303" pitchFamily="18" charset="0"/>
                <a:hlinkClick r:id="rId2"/>
              </a:rPr>
              <a:t>https://infourok.ru/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en-US" sz="2400" dirty="0">
                <a:latin typeface="Georgia" panose="02040502050405020303" pitchFamily="18" charset="0"/>
                <a:hlinkClick r:id="rId3"/>
              </a:rPr>
              <a:t>https://nsportal.ru/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 err="1">
                <a:latin typeface="Georgia" panose="02040502050405020303" pitchFamily="18" charset="0"/>
              </a:rPr>
              <a:t>Яндекс.Картинки</a:t>
            </a:r>
            <a:endParaRPr lang="ru-RU" sz="2400" dirty="0">
              <a:latin typeface="Georgia" panose="02040502050405020303" pitchFamily="18" charset="0"/>
            </a:endParaRPr>
          </a:p>
          <a:p>
            <a:endParaRPr lang="ru-RU" b="1" dirty="0" smtClean="0"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21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5846"/>
            <a:ext cx="7920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anose="02040502050405020303" pitchFamily="18" charset="0"/>
              </a:rPr>
              <a:t>                                        СЛОВА, СЛОВА, СЛОВА...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Всему название дано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И зверю, и предмету.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Вещей вокруг полным-полно,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А безымянных нету!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И всё, что может видеть глаз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Над нами и под нами,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И всё, что в памяти у нас,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Означено словами.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                                                                    </a:t>
            </a:r>
            <a:r>
              <a:rPr lang="ru-RU" b="1" dirty="0" smtClean="0">
                <a:latin typeface="Georgia" panose="02040502050405020303" pitchFamily="18" charset="0"/>
              </a:rPr>
              <a:t>Они </a:t>
            </a:r>
            <a:r>
              <a:rPr lang="ru-RU" b="1" dirty="0">
                <a:latin typeface="Georgia" panose="02040502050405020303" pitchFamily="18" charset="0"/>
              </a:rPr>
              <a:t>слышны и здесь, и там,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                                                                    </a:t>
            </a:r>
            <a:r>
              <a:rPr lang="ru-RU" b="1" dirty="0" smtClean="0">
                <a:latin typeface="Georgia" panose="02040502050405020303" pitchFamily="18" charset="0"/>
              </a:rPr>
              <a:t>На улице </a:t>
            </a:r>
            <a:r>
              <a:rPr lang="ru-RU" b="1" dirty="0">
                <a:latin typeface="Georgia" panose="02040502050405020303" pitchFamily="18" charset="0"/>
              </a:rPr>
              <a:t>и дома: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                                                                    </a:t>
            </a:r>
            <a:r>
              <a:rPr lang="ru-RU" b="1" dirty="0" smtClean="0">
                <a:latin typeface="Georgia" panose="02040502050405020303" pitchFamily="18" charset="0"/>
              </a:rPr>
              <a:t>Одно </a:t>
            </a:r>
            <a:r>
              <a:rPr lang="ru-RU" b="1" dirty="0">
                <a:latin typeface="Georgia" panose="02040502050405020303" pitchFamily="18" charset="0"/>
              </a:rPr>
              <a:t>давно привычно нам,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                                                                    </a:t>
            </a:r>
            <a:r>
              <a:rPr lang="ru-RU" b="1" dirty="0" smtClean="0">
                <a:latin typeface="Georgia" panose="02040502050405020303" pitchFamily="18" charset="0"/>
              </a:rPr>
              <a:t>Другое </a:t>
            </a:r>
            <a:r>
              <a:rPr lang="ru-RU" b="1" dirty="0">
                <a:latin typeface="Georgia" panose="02040502050405020303" pitchFamily="18" charset="0"/>
              </a:rPr>
              <a:t>– незнакомо...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                                                                    </a:t>
            </a:r>
            <a:r>
              <a:rPr lang="ru-RU" b="1" dirty="0" smtClean="0">
                <a:latin typeface="Georgia" panose="02040502050405020303" pitchFamily="18" charset="0"/>
              </a:rPr>
              <a:t>Язык </a:t>
            </a:r>
            <a:r>
              <a:rPr lang="ru-RU" b="1" dirty="0">
                <a:latin typeface="Georgia" panose="02040502050405020303" pitchFamily="18" charset="0"/>
              </a:rPr>
              <a:t>и стар, и вечно нов!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                                                                    </a:t>
            </a:r>
            <a:r>
              <a:rPr lang="ru-RU" b="1" dirty="0" smtClean="0">
                <a:latin typeface="Georgia" panose="02040502050405020303" pitchFamily="18" charset="0"/>
              </a:rPr>
              <a:t>И </a:t>
            </a:r>
            <a:r>
              <a:rPr lang="ru-RU" b="1" dirty="0">
                <a:latin typeface="Georgia" panose="02040502050405020303" pitchFamily="18" charset="0"/>
              </a:rPr>
              <a:t>это так прекрасно –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                                                                    </a:t>
            </a:r>
            <a:r>
              <a:rPr lang="ru-RU" b="1" dirty="0" smtClean="0">
                <a:latin typeface="Georgia" panose="02040502050405020303" pitchFamily="18" charset="0"/>
              </a:rPr>
              <a:t>В </a:t>
            </a:r>
            <a:r>
              <a:rPr lang="ru-RU" b="1" dirty="0">
                <a:latin typeface="Georgia" panose="02040502050405020303" pitchFamily="18" charset="0"/>
              </a:rPr>
              <a:t>огромном море – море слов –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                                                                    </a:t>
            </a:r>
            <a:r>
              <a:rPr lang="ru-RU" b="1" dirty="0" smtClean="0">
                <a:latin typeface="Georgia" panose="02040502050405020303" pitchFamily="18" charset="0"/>
              </a:rPr>
              <a:t>Купаться </a:t>
            </a:r>
            <a:r>
              <a:rPr lang="ru-RU" b="1" dirty="0">
                <a:latin typeface="Georgia" panose="02040502050405020303" pitchFamily="18" charset="0"/>
              </a:rPr>
              <a:t>ежечасно!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05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9" y="1327994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anose="02040502050405020303" pitchFamily="18" charset="0"/>
              </a:rPr>
              <a:t>Слова, которые называют предмет и отвечают на вопросы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кто?</a:t>
            </a:r>
            <a:r>
              <a:rPr lang="ru-RU" sz="2400" b="1" dirty="0" smtClean="0">
                <a:latin typeface="Georgia" panose="02040502050405020303" pitchFamily="18" charset="0"/>
              </a:rPr>
              <a:t> и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что?</a:t>
            </a:r>
          </a:p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Одушевлённые</a:t>
            </a:r>
            <a:r>
              <a:rPr lang="ru-RU" sz="2400" b="1" dirty="0" smtClean="0">
                <a:solidFill>
                  <a:srgbClr val="006600"/>
                </a:solidFill>
                <a:latin typeface="Georgia" panose="02040502050405020303" pitchFamily="18" charset="0"/>
              </a:rPr>
              <a:t> </a:t>
            </a:r>
            <a:r>
              <a:rPr lang="ru-RU" sz="2400" b="1" dirty="0" smtClean="0">
                <a:latin typeface="Georgia" panose="02040502050405020303" pitchFamily="18" charset="0"/>
              </a:rPr>
              <a:t> предметы </a:t>
            </a:r>
            <a:r>
              <a:rPr lang="ru-RU" sz="2400" b="1" dirty="0">
                <a:latin typeface="Georgia" panose="02040502050405020303" pitchFamily="18" charset="0"/>
              </a:rPr>
              <a:t>отвечают на вопрос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кто?</a:t>
            </a:r>
            <a:r>
              <a:rPr lang="ru-RU" sz="2400" b="1" dirty="0">
                <a:latin typeface="Georgia" panose="02040502050405020303" pitchFamily="18" charset="0"/>
              </a:rPr>
              <a:t> и обозначают живые существа. </a:t>
            </a:r>
            <a:endParaRPr lang="ru-RU" sz="2400" b="1" dirty="0" smtClean="0">
              <a:latin typeface="Georgia" panose="02040502050405020303" pitchFamily="18" charset="0"/>
            </a:endParaRPr>
          </a:p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Неодушевлённые</a:t>
            </a:r>
            <a:r>
              <a:rPr lang="ru-RU" sz="2400" b="1" dirty="0" smtClean="0">
                <a:solidFill>
                  <a:srgbClr val="006600"/>
                </a:solidFill>
                <a:latin typeface="Georgia" panose="02040502050405020303" pitchFamily="18" charset="0"/>
              </a:rPr>
              <a:t> </a:t>
            </a:r>
            <a:r>
              <a:rPr lang="ru-RU" sz="2400" b="1" dirty="0" smtClean="0">
                <a:latin typeface="Georgia" panose="02040502050405020303" pitchFamily="18" charset="0"/>
              </a:rPr>
              <a:t> предметы отвечают </a:t>
            </a:r>
            <a:r>
              <a:rPr lang="ru-RU" sz="2400" b="1" dirty="0">
                <a:latin typeface="Georgia" panose="02040502050405020303" pitchFamily="18" charset="0"/>
              </a:rPr>
              <a:t>на вопрос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что?</a:t>
            </a:r>
            <a:r>
              <a:rPr lang="ru-RU" sz="2400" b="1" dirty="0">
                <a:latin typeface="Georgia" panose="02040502050405020303" pitchFamily="18" charset="0"/>
              </a:rPr>
              <a:t> и обозначают предметы, явления природы, события.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72300" y="188640"/>
            <a:ext cx="6000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СЛОВА-ПРЕДМЕТЫ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2" name="Picture 8" descr="C:\Users\Elena\Downloads\pUJkSKpCBRthrtqWpQuxGqdWWbKh1M2qF1YWIPdgj3zwJZ7kOFGtT1hMOQqvRFXryOLaM-IDH9GbV_gwsrLk7zQWUC1KY5BqMf-_EoFaNF_mRkkXpBGI_mLGplC2QJ89dcT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8" r="7605"/>
          <a:stretch/>
        </p:blipFill>
        <p:spPr bwMode="auto">
          <a:xfrm>
            <a:off x="1043608" y="4214326"/>
            <a:ext cx="1622322" cy="211050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Elena\Downloads\pUJkSKpCBRthrtqWpQuxGqdWWbKh1M2qF1YWIPdgj3zwJZ7kOFGtT1hMOQqvRFXryOLaM-IDH9GbV_gwsrLk7zQWUC1KY5BqMf-_EoFaNF_mRkkXpBGI_mLGplC2QJ89dcTA - копия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1" r="6939"/>
          <a:stretch/>
        </p:blipFill>
        <p:spPr bwMode="auto">
          <a:xfrm>
            <a:off x="3743459" y="4217396"/>
            <a:ext cx="1651819" cy="211050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Elena\Downloads\pUJkSKpCBRthrtqWpQuxGqdWWbKh1M2qF1YWIPdgj3zwJZ7kOFGtT1hMOQqvRFXryOLaM-IDH9GbV_gwsrLk7zQWUC1KY5BqMf-_EoFaNF_mRkkXpBGI_mLGplC2QJ89dcTA - копия (2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84"/>
          <a:stretch/>
        </p:blipFill>
        <p:spPr bwMode="auto">
          <a:xfrm>
            <a:off x="6516216" y="4214327"/>
            <a:ext cx="1630122" cy="2110504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44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73800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>
              <a:latin typeface="Georgia" panose="02040502050405020303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что?                           кто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?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r>
              <a:rPr lang="ru-RU" sz="2400" b="1" dirty="0" smtClean="0">
                <a:latin typeface="Georgia" panose="02040502050405020303" pitchFamily="18" charset="0"/>
              </a:rPr>
              <a:t>кол</a:t>
            </a:r>
          </a:p>
          <a:p>
            <a:r>
              <a:rPr lang="ru-RU" sz="2400" b="1" dirty="0" smtClean="0">
                <a:latin typeface="Georgia" panose="02040502050405020303" pitchFamily="18" charset="0"/>
              </a:rPr>
              <a:t>капля</a:t>
            </a:r>
          </a:p>
          <a:p>
            <a:r>
              <a:rPr lang="ru-RU" sz="2400" b="1" dirty="0" smtClean="0">
                <a:latin typeface="Georgia" panose="02040502050405020303" pitchFamily="18" charset="0"/>
              </a:rPr>
              <a:t>дверь</a:t>
            </a:r>
          </a:p>
          <a:p>
            <a:r>
              <a:rPr lang="ru-RU" sz="2400" b="1" dirty="0" smtClean="0">
                <a:latin typeface="Georgia" panose="02040502050405020303" pitchFamily="18" charset="0"/>
              </a:rPr>
              <a:t>мак</a:t>
            </a:r>
          </a:p>
          <a:p>
            <a:r>
              <a:rPr lang="ru-RU" sz="2400" b="1" dirty="0" smtClean="0">
                <a:latin typeface="Georgia" panose="02040502050405020303" pitchFamily="18" charset="0"/>
              </a:rPr>
              <a:t>дом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51920" y="3717032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atin typeface="Georgia" panose="02040502050405020303" pitchFamily="18" charset="0"/>
              </a:rPr>
              <a:t>?</a:t>
            </a:r>
            <a:endParaRPr lang="ru-RU" sz="9600" dirty="0">
              <a:latin typeface="Georgia" panose="02040502050405020303" pitchFamily="18" charset="0"/>
            </a:endParaRPr>
          </a:p>
        </p:txBody>
      </p:sp>
      <p:pic>
        <p:nvPicPr>
          <p:cNvPr id="4" name="Picture 2" descr="https://avatars.mds.yandex.net/get-pdb/1923102/3a428f28-535d-4efb-a620-a64cbd4cc992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92896"/>
            <a:ext cx="2663396" cy="37381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332656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«Превращения» </a:t>
            </a:r>
            <a:endParaRPr lang="ru-RU" sz="2400" b="1" dirty="0" smtClean="0">
              <a:latin typeface="Georgia" panose="02040502050405020303" pitchFamily="18" charset="0"/>
            </a:endParaRPr>
          </a:p>
          <a:p>
            <a:pPr algn="ctr"/>
            <a:endParaRPr lang="ru-RU" sz="2400" b="1" dirty="0">
              <a:latin typeface="Georgia" panose="02040502050405020303" pitchFamily="18" charset="0"/>
            </a:endParaRPr>
          </a:p>
          <a:p>
            <a:r>
              <a:rPr lang="ru-RU" sz="2400" b="1" dirty="0" smtClean="0">
                <a:latin typeface="Georgia" panose="02040502050405020303" pitchFamily="18" charset="0"/>
              </a:rPr>
              <a:t>Замените </a:t>
            </a:r>
            <a:r>
              <a:rPr lang="ru-RU" sz="2400" b="1" dirty="0">
                <a:latin typeface="Georgia" panose="02040502050405020303" pitchFamily="18" charset="0"/>
              </a:rPr>
              <a:t>одну букву в словах </a:t>
            </a:r>
            <a:endParaRPr lang="ru-RU" sz="2400" b="1" dirty="0" smtClean="0">
              <a:latin typeface="Georgia" panose="02040502050405020303" pitchFamily="18" charset="0"/>
            </a:endParaRPr>
          </a:p>
          <a:p>
            <a:r>
              <a:rPr lang="ru-RU" sz="2400" b="1" dirty="0" smtClean="0">
                <a:latin typeface="Georgia" panose="02040502050405020303" pitchFamily="18" charset="0"/>
              </a:rPr>
              <a:t>так</a:t>
            </a:r>
            <a:r>
              <a:rPr lang="ru-RU" sz="2400" b="1" dirty="0">
                <a:latin typeface="Georgia" panose="02040502050405020303" pitchFamily="18" charset="0"/>
              </a:rPr>
              <a:t>, </a:t>
            </a:r>
            <a:r>
              <a:rPr lang="ru-RU" sz="2400" b="1" dirty="0" smtClean="0">
                <a:latin typeface="Georgia" panose="02040502050405020303" pitchFamily="18" charset="0"/>
              </a:rPr>
              <a:t>чтобы </a:t>
            </a:r>
            <a:r>
              <a:rPr lang="ru-RU" sz="2400" b="1" dirty="0">
                <a:latin typeface="Georgia" panose="02040502050405020303" pitchFamily="18" charset="0"/>
              </a:rPr>
              <a:t>они отвечали </a:t>
            </a:r>
            <a:endParaRPr lang="ru-RU" sz="2400" b="1" dirty="0" smtClean="0">
              <a:latin typeface="Georgia" panose="02040502050405020303" pitchFamily="18" charset="0"/>
            </a:endParaRPr>
          </a:p>
          <a:p>
            <a:r>
              <a:rPr lang="ru-RU" sz="2400" b="1" dirty="0" smtClean="0">
                <a:latin typeface="Georgia" panose="02040502050405020303" pitchFamily="18" charset="0"/>
              </a:rPr>
              <a:t>на </a:t>
            </a:r>
            <a:r>
              <a:rPr lang="ru-RU" sz="2400" b="1" dirty="0">
                <a:latin typeface="Georgia" panose="02040502050405020303" pitchFamily="18" charset="0"/>
              </a:rPr>
              <a:t>вопрос кто?</a:t>
            </a:r>
          </a:p>
        </p:txBody>
      </p:sp>
    </p:spTree>
    <p:extLst>
      <p:ext uri="{BB962C8B-B14F-4D97-AF65-F5344CB8AC3E}">
        <p14:creationId xmlns:p14="http://schemas.microsoft.com/office/powerpoint/2010/main" val="323496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8b3/000c784a-35fc08c9/3/hello_html_m179200f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85" y="2886775"/>
            <a:ext cx="271990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bd/17/2d/bd172d4e83d247d7b2e395e942dc9bd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868" y="2880238"/>
            <a:ext cx="271876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45802" y="5814414"/>
            <a:ext cx="1095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КТО?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4734" y="5828479"/>
            <a:ext cx="1095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ТО?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1030" name="Picture 6" descr="https://avatars.mds.yandex.net/get-pdb/471286/cede8fd6-5661-45f4-a1f3-589340ef0933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60524" y="260460"/>
            <a:ext cx="1178968" cy="87989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megatoys24.ru/uploads/all/82/56/35/8256359504b79ce14e4f091fe30fdd0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023" y="219193"/>
            <a:ext cx="990606" cy="99060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797" y="1782955"/>
            <a:ext cx="951562" cy="95261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avatars.mds.yandex.net/get-pdb/2068503/e9e719d6-cdd2-431e-8ca0-405f823dba2d/s1200?webp=fals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93693"/>
            <a:ext cx="1161190" cy="88654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thumbs.dreamstime.com/b/%D0%BC%D1%83%D0%B6%D1%87%D0%B8%D0%BD%D0%B0-%D1%8F%D1%89%D0%B5%D1%80%D0%B8%D1%86%D1%8B-%D0%BF%D0%B5%D1%81%D0%BA%D0%B0-%D0%B8%D0%B7%D0%BE-%D0%B8%D1%80%D0%BE%D0%B2%D0%B0%D0%BD%D0%BD%D1%8B%D0%B9-%D0%BD%D0%B0-%D0%B1%D0%B5-%D0%B8%D0%B7%D0%BD%D0%B5-40350584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68" b="18119"/>
          <a:stretch/>
        </p:blipFill>
        <p:spPr bwMode="auto">
          <a:xfrm>
            <a:off x="280798" y="1553746"/>
            <a:ext cx="1192435" cy="87989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s://fotodes.ru/upload/img1336386433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9" t="7843" r="15640" b="14798"/>
          <a:stretch/>
        </p:blipFill>
        <p:spPr bwMode="auto">
          <a:xfrm>
            <a:off x="5106223" y="1213283"/>
            <a:ext cx="950665" cy="95261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cdn2.f-cdn.com/contestentries/277715/2187233/560898b64cd40_thumb90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406" y="219193"/>
            <a:ext cx="980369" cy="96242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avatars.mds.yandex.net/get-pdb/2015496/bca83d31-8339-4414-8be7-531c661718e0/ori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802" y="671830"/>
            <a:ext cx="950665" cy="95066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www.finchandbeak.com/images/2b6dd0d1d92a66b0c422b24006275cfa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98" y="315816"/>
            <a:ext cx="1163760" cy="87989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vatars.mds.yandex.net/get-pdb/872807/6d97bf3d-9bd9-4bdf-be77-fe097e4c863b/s1200?webp=fals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02" y="937022"/>
            <a:ext cx="1192435" cy="89432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s://cdn1.ozone.ru/multimedia/1020383215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596" y="105014"/>
            <a:ext cx="951562" cy="972539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https://avatars.mds.yandex.net/get-pdb/2124041/2f75f0aa-bbb3-4d7c-a1a7-fd5b36cff924/s1200?webp=false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4" b="5685"/>
          <a:stretch/>
        </p:blipFill>
        <p:spPr bwMode="auto">
          <a:xfrm>
            <a:off x="2759412" y="1478689"/>
            <a:ext cx="881363" cy="114162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www.promax3d.com/9535/big-cats-03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128" y="1896169"/>
            <a:ext cx="990606" cy="99060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s://avatars.mds.yandex.net/get-pdb/1756889/2c2b4eb9-6054-46ec-a439-071e0ae3574e/s1200?webp=false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9" r="7708"/>
          <a:stretch/>
        </p:blipFill>
        <p:spPr bwMode="auto">
          <a:xfrm>
            <a:off x="7617979" y="1782955"/>
            <a:ext cx="958300" cy="95261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avatars.mds.yandex.net/get-pdb/226447/adb198d0-7ef8-47fb-a747-7b36e20770b4/s1200?webp=false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3" t="15636" r="8877" b="9338"/>
          <a:stretch/>
        </p:blipFill>
        <p:spPr bwMode="auto">
          <a:xfrm>
            <a:off x="6532664" y="1054207"/>
            <a:ext cx="1224359" cy="91647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56640" y="3120940"/>
            <a:ext cx="2900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«Разложи предметы  по корзинкам»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14884" y="4351151"/>
            <a:ext cx="28782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Выбери картинку, подумай, в какую корзинку положить. Нажми на картинку. Правильно?</a:t>
            </a:r>
          </a:p>
        </p:txBody>
      </p:sp>
    </p:spTree>
    <p:extLst>
      <p:ext uri="{BB962C8B-B14F-4D97-AF65-F5344CB8AC3E}">
        <p14:creationId xmlns:p14="http://schemas.microsoft.com/office/powerpoint/2010/main" val="179865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0.10642 0.599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2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7 L 0.57656 0.5534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19" y="27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0.46268 0.6289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25" y="3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11111E-6 L 0.27153 0.6449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76" y="3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47013 0.628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7" y="3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-0.70955 0.6268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86" y="3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85185E-6 L -0.29479 0.5187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40" y="2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L 0.2283 0.4620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2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0.08125 0.4192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20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-0.05764 0.391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2" y="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07407E-6 L -0.34687 0.33357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44" y="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4967 0.3719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44" y="1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-0.0783 0.391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0.44149 0.41111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66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0.01007 0.4895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2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7485" y="332656"/>
            <a:ext cx="5761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СЛОВА-ДЕЙСТВИЯ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5018" y="1340768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anose="02040502050405020303" pitchFamily="18" charset="0"/>
              </a:rPr>
              <a:t>С</a:t>
            </a:r>
            <a:r>
              <a:rPr lang="ru-RU" sz="2400" b="1" dirty="0" smtClean="0">
                <a:latin typeface="Georgia" panose="02040502050405020303" pitchFamily="18" charset="0"/>
              </a:rPr>
              <a:t>лова</a:t>
            </a:r>
            <a:r>
              <a:rPr lang="ru-RU" sz="2400" b="1" dirty="0">
                <a:latin typeface="Georgia" panose="02040502050405020303" pitchFamily="18" charset="0"/>
              </a:rPr>
              <a:t>, которые рассказывают о том, какие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действия </a:t>
            </a:r>
            <a:r>
              <a:rPr lang="ru-RU" sz="2400" b="1" dirty="0">
                <a:latin typeface="Georgia" panose="02040502050405020303" pitchFamily="18" charset="0"/>
              </a:rPr>
              <a:t>выполняют предметы. Они сообщают о том, какая работа или какие действия совершаются, когда эти действия совершались: уже произошли, происходят в данный момент или только будут </a:t>
            </a:r>
            <a:r>
              <a:rPr lang="ru-RU" sz="2400" b="1" dirty="0" smtClean="0">
                <a:latin typeface="Georgia" panose="02040502050405020303" pitchFamily="18" charset="0"/>
              </a:rPr>
              <a:t>происходить.</a:t>
            </a:r>
          </a:p>
          <a:p>
            <a:r>
              <a:rPr lang="ru-RU" sz="2400" b="1" dirty="0" smtClean="0">
                <a:latin typeface="Georgia" panose="02040502050405020303" pitchFamily="18" charset="0"/>
              </a:rPr>
              <a:t>Отвечают на вопрос: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что делает? что делают? что делали? что будут делать?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50" y="4892998"/>
            <a:ext cx="1509712" cy="1509712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822" y="4892998"/>
            <a:ext cx="1482096" cy="1509712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561" y="4938713"/>
            <a:ext cx="2025551" cy="1418282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01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9851" y="260648"/>
            <a:ext cx="3744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anose="02040502050405020303" pitchFamily="18" charset="0"/>
              </a:rPr>
              <a:t>Игра </a:t>
            </a:r>
            <a:r>
              <a:rPr lang="ru-RU" sz="2400" b="1" dirty="0">
                <a:latin typeface="Georgia" panose="02040502050405020303" pitchFamily="18" charset="0"/>
              </a:rPr>
              <a:t>с мячом “Кто как передвигается?”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000" dirty="0">
                <a:latin typeface="Georgia" panose="02040502050405020303" pitchFamily="18" charset="0"/>
              </a:rPr>
              <a:t>Кто летает, кто плывёт,</a:t>
            </a:r>
          </a:p>
          <a:p>
            <a:r>
              <a:rPr lang="ru-RU" sz="2000" dirty="0">
                <a:latin typeface="Georgia" panose="02040502050405020303" pitchFamily="18" charset="0"/>
              </a:rPr>
              <a:t>Кто ползёт, а кто </a:t>
            </a:r>
            <a:r>
              <a:rPr lang="ru-RU" sz="2000" dirty="0" smtClean="0">
                <a:latin typeface="Georgia" panose="02040502050405020303" pitchFamily="18" charset="0"/>
              </a:rPr>
              <a:t>идёт?</a:t>
            </a:r>
            <a:endParaRPr lang="ru-RU" sz="2000" dirty="0">
              <a:latin typeface="Georgia" panose="02040502050405020303" pitchFamily="18" charset="0"/>
            </a:endParaRPr>
          </a:p>
          <a:p>
            <a:r>
              <a:rPr lang="ru-RU" sz="2000" dirty="0">
                <a:latin typeface="Georgia" panose="02040502050405020303" pitchFamily="18" charset="0"/>
              </a:rPr>
              <a:t>Летают – </a:t>
            </a:r>
            <a:r>
              <a:rPr lang="ru-RU" sz="2000" dirty="0" smtClean="0">
                <a:latin typeface="Georgia" panose="02040502050405020303" pitchFamily="18" charset="0"/>
              </a:rPr>
              <a:t>…, …, …, … .</a:t>
            </a:r>
            <a:endParaRPr lang="ru-RU" sz="2000" dirty="0">
              <a:latin typeface="Georgia" panose="02040502050405020303" pitchFamily="18" charset="0"/>
            </a:endParaRPr>
          </a:p>
          <a:p>
            <a:r>
              <a:rPr lang="ru-RU" sz="2000" dirty="0">
                <a:latin typeface="Georgia" panose="02040502050405020303" pitchFamily="18" charset="0"/>
              </a:rPr>
              <a:t>Плавают – </a:t>
            </a:r>
            <a:r>
              <a:rPr lang="ru-RU" sz="2000" dirty="0" smtClean="0">
                <a:latin typeface="Georgia" panose="02040502050405020303" pitchFamily="18" charset="0"/>
              </a:rPr>
              <a:t>…, …, …, … .</a:t>
            </a:r>
            <a:endParaRPr lang="ru-RU" sz="2000" dirty="0">
              <a:latin typeface="Georgia" panose="02040502050405020303" pitchFamily="18" charset="0"/>
            </a:endParaRPr>
          </a:p>
          <a:p>
            <a:r>
              <a:rPr lang="ru-RU" sz="2000" dirty="0">
                <a:latin typeface="Georgia" panose="02040502050405020303" pitchFamily="18" charset="0"/>
              </a:rPr>
              <a:t>Ползают – </a:t>
            </a:r>
            <a:r>
              <a:rPr lang="ru-RU" sz="2000" dirty="0" smtClean="0">
                <a:latin typeface="Georgia" panose="02040502050405020303" pitchFamily="18" charset="0"/>
              </a:rPr>
              <a:t>…, …, …, … .</a:t>
            </a:r>
            <a:endParaRPr lang="ru-RU" sz="2000" dirty="0">
              <a:latin typeface="Georgia" panose="02040502050405020303" pitchFamily="18" charset="0"/>
            </a:endParaRPr>
          </a:p>
          <a:p>
            <a:r>
              <a:rPr lang="ru-RU" sz="2000" dirty="0">
                <a:latin typeface="Georgia" panose="02040502050405020303" pitchFamily="18" charset="0"/>
              </a:rPr>
              <a:t>Прыгают – </a:t>
            </a:r>
            <a:r>
              <a:rPr lang="ru-RU" sz="2000" dirty="0" smtClean="0">
                <a:latin typeface="Georgia" panose="02040502050405020303" pitchFamily="18" charset="0"/>
              </a:rPr>
              <a:t>…, …, …, … .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7495" y="260648"/>
            <a:ext cx="458063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anose="02040502050405020303" pitchFamily="18" charset="0"/>
              </a:rPr>
              <a:t>Игра с мячом “Что делают эти животные?”</a:t>
            </a:r>
          </a:p>
          <a:p>
            <a:r>
              <a:rPr lang="ru-RU" sz="2000" dirty="0">
                <a:latin typeface="Georgia" panose="02040502050405020303" pitchFamily="18" charset="0"/>
              </a:rPr>
              <a:t>Что животные умеют –</a:t>
            </a:r>
          </a:p>
          <a:p>
            <a:r>
              <a:rPr lang="ru-RU" sz="2000" dirty="0">
                <a:latin typeface="Georgia" panose="02040502050405020303" pitchFamily="18" charset="0"/>
              </a:rPr>
              <a:t>Птицы, рыбы, кошки, змеи?</a:t>
            </a:r>
          </a:p>
          <a:p>
            <a:r>
              <a:rPr lang="ru-RU" sz="2000" dirty="0">
                <a:latin typeface="Georgia" panose="02040502050405020303" pitchFamily="18" charset="0"/>
              </a:rPr>
              <a:t>Утка – </a:t>
            </a:r>
            <a:r>
              <a:rPr lang="ru-RU" sz="2000" dirty="0" smtClean="0">
                <a:latin typeface="Georgia" panose="02040502050405020303" pitchFamily="18" charset="0"/>
              </a:rPr>
              <a:t>…, …, …, … .</a:t>
            </a:r>
          </a:p>
          <a:p>
            <a:r>
              <a:rPr lang="ru-RU" sz="2000" dirty="0" smtClean="0">
                <a:latin typeface="Georgia" panose="02040502050405020303" pitchFamily="18" charset="0"/>
              </a:rPr>
              <a:t>Кошка </a:t>
            </a:r>
            <a:r>
              <a:rPr lang="ru-RU" sz="2000" dirty="0">
                <a:latin typeface="Georgia" panose="02040502050405020303" pitchFamily="18" charset="0"/>
              </a:rPr>
              <a:t>– </a:t>
            </a:r>
            <a:r>
              <a:rPr lang="ru-RU" sz="2000" dirty="0" smtClean="0">
                <a:latin typeface="Georgia" panose="02040502050405020303" pitchFamily="18" charset="0"/>
              </a:rPr>
              <a:t>…, …, …, … .</a:t>
            </a:r>
          </a:p>
          <a:p>
            <a:r>
              <a:rPr lang="ru-RU" sz="2000" dirty="0" smtClean="0">
                <a:latin typeface="Georgia" panose="02040502050405020303" pitchFamily="18" charset="0"/>
              </a:rPr>
              <a:t>Собака – …, …, …, … .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4255" y="3284984"/>
            <a:ext cx="4264157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anose="02040502050405020303" pitchFamily="18" charset="0"/>
              </a:rPr>
              <a:t>Игра “Кто </a:t>
            </a:r>
            <a:r>
              <a:rPr lang="ru-RU" sz="2400" b="1" dirty="0" smtClean="0">
                <a:latin typeface="Georgia" panose="02040502050405020303" pitchFamily="18" charset="0"/>
              </a:rPr>
              <a:t> и что может </a:t>
            </a:r>
            <a:r>
              <a:rPr lang="ru-RU" sz="2400" b="1" dirty="0">
                <a:latin typeface="Georgia" panose="02040502050405020303" pitchFamily="18" charset="0"/>
              </a:rPr>
              <a:t>совершать эти движения?”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000" dirty="0">
                <a:latin typeface="Georgia" panose="02040502050405020303" pitchFamily="18" charset="0"/>
              </a:rPr>
              <a:t>Кто и что – </a:t>
            </a:r>
            <a:r>
              <a:rPr lang="ru-RU" sz="2000" dirty="0" smtClean="0">
                <a:latin typeface="Georgia" panose="02040502050405020303" pitchFamily="18" charset="0"/>
              </a:rPr>
              <a:t>идёт, </a:t>
            </a:r>
            <a:r>
              <a:rPr lang="ru-RU" sz="2000" dirty="0">
                <a:latin typeface="Georgia" panose="02040502050405020303" pitchFamily="18" charset="0"/>
              </a:rPr>
              <a:t>бежит,</a:t>
            </a:r>
          </a:p>
          <a:p>
            <a:r>
              <a:rPr lang="ru-RU" sz="2000" dirty="0">
                <a:latin typeface="Georgia" panose="02040502050405020303" pitchFamily="18" charset="0"/>
              </a:rPr>
              <a:t>Ходит, плавает, лежит?</a:t>
            </a:r>
          </a:p>
          <a:p>
            <a:r>
              <a:rPr lang="ru-RU" sz="2000" dirty="0">
                <a:latin typeface="Georgia" panose="02040502050405020303" pitchFamily="18" charset="0"/>
              </a:rPr>
              <a:t>Идёт – </a:t>
            </a:r>
            <a:r>
              <a:rPr lang="ru-RU" sz="2000" dirty="0" smtClean="0">
                <a:latin typeface="Georgia" panose="02040502050405020303" pitchFamily="18" charset="0"/>
              </a:rPr>
              <a:t>…, …, …, … .</a:t>
            </a:r>
            <a:endParaRPr lang="ru-RU" sz="2000" dirty="0">
              <a:latin typeface="Georgia" panose="02040502050405020303" pitchFamily="18" charset="0"/>
            </a:endParaRPr>
          </a:p>
          <a:p>
            <a:r>
              <a:rPr lang="ru-RU" sz="2000" dirty="0">
                <a:latin typeface="Georgia" panose="02040502050405020303" pitchFamily="18" charset="0"/>
              </a:rPr>
              <a:t>Бежит – </a:t>
            </a:r>
            <a:r>
              <a:rPr lang="ru-RU" sz="2000" dirty="0" smtClean="0">
                <a:latin typeface="Georgia" panose="02040502050405020303" pitchFamily="18" charset="0"/>
              </a:rPr>
              <a:t>…, …, …, … .</a:t>
            </a:r>
          </a:p>
          <a:p>
            <a:r>
              <a:rPr lang="ru-RU" sz="2000" dirty="0" smtClean="0">
                <a:latin typeface="Georgia" panose="02040502050405020303" pitchFamily="18" charset="0"/>
              </a:rPr>
              <a:t>Ходит – …, …, …, … .</a:t>
            </a:r>
          </a:p>
          <a:p>
            <a:r>
              <a:rPr lang="ru-RU" sz="2000" dirty="0" smtClean="0">
                <a:latin typeface="Georgia" panose="02040502050405020303" pitchFamily="18" charset="0"/>
              </a:rPr>
              <a:t>Плавает – …, …, …, … .</a:t>
            </a:r>
          </a:p>
          <a:p>
            <a:r>
              <a:rPr lang="ru-RU" sz="2000" dirty="0" smtClean="0">
                <a:latin typeface="Georgia" panose="02040502050405020303" pitchFamily="18" charset="0"/>
              </a:rPr>
              <a:t>Лежит </a:t>
            </a:r>
            <a:r>
              <a:rPr lang="ru-RU" sz="2000" dirty="0">
                <a:latin typeface="Georgia" panose="02040502050405020303" pitchFamily="18" charset="0"/>
              </a:rPr>
              <a:t>– </a:t>
            </a:r>
            <a:r>
              <a:rPr lang="ru-RU" sz="2000" dirty="0" smtClean="0">
                <a:latin typeface="Georgia" panose="02040502050405020303" pitchFamily="18" charset="0"/>
              </a:rPr>
              <a:t>…, …, …, … .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2050" name="Picture 2" descr="https://avatars.mds.yandex.net/get-pdb/1923102/3a428f28-535d-4efb-a620-a64cbd4cc992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682" y="3068960"/>
            <a:ext cx="2304256" cy="323404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27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0715" y="332656"/>
            <a:ext cx="5834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СЛОВА-ПРИЗНАКИ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7375" y="1412776"/>
            <a:ext cx="55015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anose="02040502050405020303" pitchFamily="18" charset="0"/>
              </a:rPr>
              <a:t>Слова, которые описывают </a:t>
            </a:r>
            <a:r>
              <a:rPr lang="ru-RU" sz="2400" b="1" dirty="0">
                <a:latin typeface="Georgia" panose="02040502050405020303" pitchFamily="18" charset="0"/>
              </a:rPr>
              <a:t>предметы и отвечают на вопросы: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какой? какая? какое? какие?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9" name="Picture 2" descr="https://st1.stranamam.ru/data/cache/2010may/27/31/333319_93924-650x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6"/>
          <a:stretch/>
        </p:blipFill>
        <p:spPr bwMode="auto">
          <a:xfrm>
            <a:off x="2413921" y="3284984"/>
            <a:ext cx="4248472" cy="2981276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69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4a/01/49/4a01492d468037b29a27e8bb0ff05c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865" y="1557447"/>
            <a:ext cx="1368152" cy="1361729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get-pdb/471286/67799b8c-19ff-4d35-a638-ab3d25bd3960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821" y="3385026"/>
            <a:ext cx="1350428" cy="136172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pickimage.ru/wp-content/uploads/images/detskie/furniture/mebel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6" t="13657" r="7939" b="11340"/>
          <a:stretch/>
        </p:blipFill>
        <p:spPr bwMode="auto">
          <a:xfrm>
            <a:off x="4863835" y="5159547"/>
            <a:ext cx="1361728" cy="1361729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avatars.mds.yandex.net/get-pdb/2265897/20c511d1-8ed4-4ed5-ab9c-3f1ae5bbda24/s1200?webp=fals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5" r="12823"/>
          <a:stretch/>
        </p:blipFill>
        <p:spPr bwMode="auto">
          <a:xfrm>
            <a:off x="7136002" y="4548336"/>
            <a:ext cx="1357065" cy="1361728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s://ae01.alicdn.com/kf/HTB1_UbTRXXXXXXNaXXXq6xXFXXX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211" y="2739958"/>
            <a:ext cx="1368152" cy="1361728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 descr="http://www.bookin.org.ru/book/361366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6" t="7132" r="19238" b="7458"/>
          <a:stretch/>
        </p:blipFill>
        <p:spPr bwMode="auto">
          <a:xfrm>
            <a:off x="7092280" y="955202"/>
            <a:ext cx="1368152" cy="136172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0356" y="264785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Georgia" panose="02040502050405020303" pitchFamily="18" charset="0"/>
              </a:rPr>
              <a:t>«Подбери слова-признаки к словам-предметам»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2910" y="5944139"/>
            <a:ext cx="3088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Georgia" panose="02040502050405020303" pitchFamily="18" charset="0"/>
              </a:rPr>
              <a:t>Детский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880869" y="2594720"/>
            <a:ext cx="2954237" cy="358582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4100" idx="1"/>
          </p:cNvCxnSpPr>
          <p:nvPr/>
        </p:nvCxnSpPr>
        <p:spPr>
          <a:xfrm>
            <a:off x="1880869" y="3367797"/>
            <a:ext cx="2969952" cy="69809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421655" y="4065890"/>
            <a:ext cx="4714347" cy="16649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9" name="Прямая со стрелкой 4108"/>
          <p:cNvCxnSpPr/>
          <p:nvPr/>
        </p:nvCxnSpPr>
        <p:spPr>
          <a:xfrm flipV="1">
            <a:off x="3311625" y="1988841"/>
            <a:ext cx="3780655" cy="27579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3" name="Прямая со стрелкой 4112"/>
          <p:cNvCxnSpPr/>
          <p:nvPr/>
        </p:nvCxnSpPr>
        <p:spPr>
          <a:xfrm flipV="1">
            <a:off x="3203848" y="1897676"/>
            <a:ext cx="1601881" cy="35715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7" name="Прямая со стрелкой 4116"/>
          <p:cNvCxnSpPr/>
          <p:nvPr/>
        </p:nvCxnSpPr>
        <p:spPr>
          <a:xfrm flipV="1">
            <a:off x="2051720" y="3789525"/>
            <a:ext cx="5040560" cy="24162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2910" y="233311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Georgia" panose="02040502050405020303" pitchFamily="18" charset="0"/>
              </a:rPr>
              <a:t>Мягкое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6602" y="3027365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Georgia" panose="02040502050405020303" pitchFamily="18" charset="0"/>
              </a:rPr>
              <a:t>Зимняя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2910" y="376806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Georgia" panose="02040502050405020303" pitchFamily="18" charset="0"/>
              </a:rPr>
              <a:t>Кленовый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6602" y="4472782"/>
            <a:ext cx="3328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Georgia" panose="02040502050405020303" pitchFamily="18" charset="0"/>
              </a:rPr>
              <a:t>Пластмассовое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2910" y="5207632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Georgia" panose="02040502050405020303" pitchFamily="18" charset="0"/>
              </a:rPr>
              <a:t>Медлительная</a:t>
            </a:r>
          </a:p>
        </p:txBody>
      </p:sp>
      <p:sp>
        <p:nvSpPr>
          <p:cNvPr id="4123" name="TextBox 4122"/>
          <p:cNvSpPr txBox="1"/>
          <p:nvPr/>
        </p:nvSpPr>
        <p:spPr>
          <a:xfrm>
            <a:off x="499723" y="726449"/>
            <a:ext cx="6675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anose="02040502050405020303" pitchFamily="18" charset="0"/>
              </a:rPr>
              <a:t>Подбери слово к картине. </a:t>
            </a:r>
          </a:p>
          <a:p>
            <a:r>
              <a:rPr lang="ru-RU" sz="2000" b="1" dirty="0" smtClean="0">
                <a:latin typeface="Georgia" panose="02040502050405020303" pitchFamily="18" charset="0"/>
              </a:rPr>
              <a:t>Нажми на слово. </a:t>
            </a:r>
          </a:p>
          <a:p>
            <a:r>
              <a:rPr lang="ru-RU" sz="2000" b="1" dirty="0" smtClean="0">
                <a:latin typeface="Georgia" panose="02040502050405020303" pitchFamily="18" charset="0"/>
              </a:rPr>
              <a:t>Правильно?</a:t>
            </a:r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02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431</Words>
  <Application>Microsoft Office PowerPoint</Application>
  <PresentationFormat>Экран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64</cp:revision>
  <dcterms:created xsi:type="dcterms:W3CDTF">2020-04-09T14:38:24Z</dcterms:created>
  <dcterms:modified xsi:type="dcterms:W3CDTF">2020-04-13T18:11:40Z</dcterms:modified>
</cp:coreProperties>
</file>