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2"/>
  </p:notesMasterIdLst>
  <p:sldIdLst>
    <p:sldId id="268" r:id="rId2"/>
    <p:sldId id="266" r:id="rId3"/>
    <p:sldId id="267" r:id="rId4"/>
    <p:sldId id="269" r:id="rId5"/>
    <p:sldId id="259" r:id="rId6"/>
    <p:sldId id="279" r:id="rId7"/>
    <p:sldId id="280" r:id="rId8"/>
    <p:sldId id="261" r:id="rId9"/>
    <p:sldId id="272" r:id="rId10"/>
    <p:sldId id="273" r:id="rId11"/>
    <p:sldId id="275" r:id="rId12"/>
    <p:sldId id="276" r:id="rId13"/>
    <p:sldId id="277" r:id="rId14"/>
    <p:sldId id="278" r:id="rId15"/>
    <p:sldId id="274" r:id="rId16"/>
    <p:sldId id="262" r:id="rId17"/>
    <p:sldId id="282" r:id="rId18"/>
    <p:sldId id="284" r:id="rId19"/>
    <p:sldId id="285" r:id="rId20"/>
    <p:sldId id="270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8" d="100"/>
          <a:sy n="78" d="100"/>
        </p:scale>
        <p:origin x="-924" y="-6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BCC388-6BB6-4901-9835-73326AA9C111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DA473B-A566-40B1-BB58-52BDF6A724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53835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D0D9CC-D9B6-47D0-A4E8-3668C50041AB}" type="datetime1">
              <a:rPr lang="ru-RU" smtClean="0"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Мизерная Елена Ивановна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110F9-5731-491B-AB27-18705EABF0EF}" type="datetime1">
              <a:rPr lang="ru-RU" smtClean="0"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Мизерная Елена Ивановна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79B9B4-4978-4AE9-A16A-22B606C6CDFB}" type="datetime1">
              <a:rPr lang="ru-RU" smtClean="0"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Мизерная Елена Ивановна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636F9-4791-46DA-B70D-D2E617ADA9EA}" type="datetime1">
              <a:rPr lang="ru-RU" smtClean="0"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Мизерная Елена Ивановна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55A99-DA36-4DD1-8E28-C41049B2623F}" type="datetime1">
              <a:rPr lang="ru-RU" smtClean="0"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Мизерная Елена Ивановна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CAC8D-0CBF-48B7-A5C8-4C17F22D5E32}" type="datetime1">
              <a:rPr lang="ru-RU" smtClean="0"/>
              <a:t>13.04.2020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Мизерная Елена Ивановна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F4D79-D666-466E-B0B4-F3FEF320868C}" type="datetime1">
              <a:rPr lang="ru-RU" smtClean="0"/>
              <a:t>13.04.2020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Мизерная Елена Ивановна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56B71-9EEC-47F3-B50E-432C3E1F0B75}" type="datetime1">
              <a:rPr lang="ru-RU" smtClean="0"/>
              <a:t>13.04.2020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Мизерная Елена Ивановна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AC666-EBC9-4F81-A1ED-3E60D326EAA5}" type="datetime1">
              <a:rPr lang="ru-RU" smtClean="0"/>
              <a:t>13.04.2020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Мизерная Елена Ивановна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6DA49-50CD-4D05-AAB3-C40C9650FE6A}" type="datetime1">
              <a:rPr lang="ru-RU" smtClean="0"/>
              <a:t>13.04.2020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Мизерная Елена Ивановна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8B3F9-240A-496A-8B6B-CEF2358BA149}" type="datetime1">
              <a:rPr lang="ru-RU" smtClean="0"/>
              <a:t>13.04.2020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Мизерная Елена Ивановна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83C40C-541B-43B2-833A-01C70F2DAF2A}" type="datetime1">
              <a:rPr lang="ru-RU" smtClean="0"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ru-RU" smtClean="0"/>
              <a:t>Мизерная Елена Ивановна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ospprod.blob.core.windows.net/imagepublic/Account2516/Image84521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1277" y="908720"/>
            <a:ext cx="7641452" cy="280076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РУССКИЙ ЯЗЫК</a:t>
            </a:r>
            <a:br>
              <a:rPr lang="ru-RU" sz="8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</a:br>
            <a:r>
              <a:rPr lang="ru-RU" sz="8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4 КЛАСС</a:t>
            </a:r>
            <a:endParaRPr lang="ru-RU" sz="88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22417" y="4509120"/>
            <a:ext cx="8856983" cy="1296144"/>
          </a:xfrm>
        </p:spPr>
        <p:txBody>
          <a:bodyPr/>
          <a:lstStyle/>
          <a:p>
            <a:r>
              <a:rPr lang="ru-RU" sz="3600" dirty="0" smtClean="0"/>
              <a:t>Мизерная Елена Ивановна</a:t>
            </a:r>
          </a:p>
          <a:p>
            <a:r>
              <a:rPr lang="ru-RU" sz="2800" dirty="0" smtClean="0"/>
              <a:t>учитель начальных классов </a:t>
            </a:r>
          </a:p>
          <a:p>
            <a:r>
              <a:rPr lang="ru-RU" sz="2800" dirty="0" smtClean="0"/>
              <a:t>МБОУ «СОШ № 1 им. Героя Советского Союза </a:t>
            </a:r>
          </a:p>
          <a:p>
            <a:r>
              <a:rPr lang="ru-RU" sz="2800" dirty="0" smtClean="0"/>
              <a:t>П.И. Чиркина</a:t>
            </a:r>
          </a:p>
          <a:p>
            <a:r>
              <a:rPr lang="ru-RU" sz="2800" dirty="0" smtClean="0"/>
              <a:t>г. Калининска Саратовской области»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925898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285852" y="1285860"/>
            <a:ext cx="692948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5400" b="1" dirty="0" smtClean="0">
              <a:solidFill>
                <a:srgbClr val="FF0000"/>
              </a:solidFill>
            </a:endParaRPr>
          </a:p>
          <a:p>
            <a:pPr algn="ctr"/>
            <a:endParaRPr lang="ru-RU" sz="5400" b="1" dirty="0" smtClean="0">
              <a:solidFill>
                <a:srgbClr val="FF0000"/>
              </a:solidFill>
            </a:endParaRPr>
          </a:p>
          <a:p>
            <a:pPr algn="ctr"/>
            <a:endParaRPr lang="ru-RU" dirty="0" smtClean="0"/>
          </a:p>
          <a:p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1691680" y="2788049"/>
            <a:ext cx="535396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b="1" dirty="0" smtClean="0">
                <a:solidFill>
                  <a:schemeClr val="tx2">
                    <a:lumMod val="75000"/>
                  </a:schemeClr>
                </a:solidFill>
              </a:rPr>
              <a:t>пойти гулять</a:t>
            </a:r>
            <a:endParaRPr lang="ru-RU" sz="7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643438" y="492919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1691680" y="1424359"/>
            <a:ext cx="541103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b="1" dirty="0" smtClean="0">
                <a:solidFill>
                  <a:schemeClr val="tx2">
                    <a:lumMod val="75000"/>
                  </a:schemeClr>
                </a:solidFill>
              </a:rPr>
              <a:t>чтение вслух</a:t>
            </a:r>
            <a:endParaRPr lang="ru-RU" sz="7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Мизерная Елена Ивановна</a:t>
            </a:r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1614410" y="4115809"/>
            <a:ext cx="750878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b="1" dirty="0" smtClean="0">
                <a:solidFill>
                  <a:schemeClr val="tx2">
                    <a:lumMod val="75000"/>
                  </a:schemeClr>
                </a:solidFill>
              </a:rPr>
              <a:t>повернуть налево</a:t>
            </a:r>
            <a:endParaRPr lang="ru-RU" sz="7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1026" name="Picture 2" descr="https://ospprod.blob.core.windows.net/imagepublic/Account2516/Image8452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113864"/>
            <a:ext cx="2137351" cy="17959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6012160" y="5293443"/>
            <a:ext cx="5040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ym typeface="Wingdings"/>
              </a:rPr>
              <a:t></a:t>
            </a:r>
            <a:endParaRPr lang="ru-RU" sz="3200" dirty="0"/>
          </a:p>
        </p:txBody>
      </p:sp>
      <p:sp>
        <p:nvSpPr>
          <p:cNvPr id="13" name="TextBox 12"/>
          <p:cNvSpPr txBox="1"/>
          <p:nvPr/>
        </p:nvSpPr>
        <p:spPr>
          <a:xfrm>
            <a:off x="3059832" y="2332300"/>
            <a:ext cx="5040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ym typeface="Wingdings"/>
              </a:rPr>
              <a:t></a:t>
            </a:r>
            <a:endParaRPr lang="ru-RU" sz="3200" dirty="0"/>
          </a:p>
        </p:txBody>
      </p:sp>
      <p:sp>
        <p:nvSpPr>
          <p:cNvPr id="14" name="TextBox 13"/>
          <p:cNvSpPr txBox="1"/>
          <p:nvPr/>
        </p:nvSpPr>
        <p:spPr>
          <a:xfrm>
            <a:off x="2915816" y="1285860"/>
            <a:ext cx="5040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ym typeface="Wingdings"/>
              </a:rPr>
              <a:t></a:t>
            </a:r>
            <a:endParaRPr lang="ru-RU" sz="3200" dirty="0"/>
          </a:p>
        </p:txBody>
      </p:sp>
      <p:sp>
        <p:nvSpPr>
          <p:cNvPr id="15" name="TextBox 14"/>
          <p:cNvSpPr txBox="1"/>
          <p:nvPr/>
        </p:nvSpPr>
        <p:spPr>
          <a:xfrm>
            <a:off x="1691680" y="5330933"/>
            <a:ext cx="6430671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b="1" dirty="0">
                <a:solidFill>
                  <a:schemeClr val="tx2">
                    <a:lumMod val="75000"/>
                  </a:schemeClr>
                </a:solidFill>
              </a:rPr>
              <a:t>о</a:t>
            </a:r>
            <a:r>
              <a:rPr lang="ru-RU" sz="7200" b="1" dirty="0" smtClean="0">
                <a:solidFill>
                  <a:schemeClr val="tx2">
                    <a:lumMod val="75000"/>
                  </a:schemeClr>
                </a:solidFill>
              </a:rPr>
              <a:t>чень грустный</a:t>
            </a:r>
          </a:p>
          <a:p>
            <a:endParaRPr lang="ru-RU" sz="7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311860" y="3823421"/>
            <a:ext cx="5040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ym typeface="Wingdings"/>
              </a:rPr>
              <a:t>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4125244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691680" y="1870635"/>
            <a:ext cx="692948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5400" b="1" dirty="0" smtClean="0">
              <a:solidFill>
                <a:srgbClr val="FF0000"/>
              </a:solidFill>
            </a:endParaRPr>
          </a:p>
          <a:p>
            <a:pPr algn="ctr"/>
            <a:endParaRPr lang="ru-RU" sz="5400" b="1" dirty="0" smtClean="0">
              <a:solidFill>
                <a:srgbClr val="FF0000"/>
              </a:solidFill>
            </a:endParaRPr>
          </a:p>
          <a:p>
            <a:pPr algn="ctr"/>
            <a:endParaRPr lang="ru-RU" dirty="0" smtClean="0"/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552795" y="-132745"/>
            <a:ext cx="859120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</a:rPr>
              <a:t>Подумай! Можно ли изменить слова «вслух», «налево», «очень»?</a:t>
            </a:r>
            <a:endParaRPr lang="ru-RU" sz="4800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643438" y="492919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1691680" y="2424632"/>
            <a:ext cx="541103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b="1" dirty="0" smtClean="0">
                <a:solidFill>
                  <a:schemeClr val="tx2">
                    <a:lumMod val="75000"/>
                  </a:schemeClr>
                </a:solidFill>
              </a:rPr>
              <a:t>чтение вслух</a:t>
            </a:r>
            <a:endParaRPr lang="ru-RU" sz="7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Мизерная Елена Ивановна</a:t>
            </a:r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1635213" y="3429000"/>
            <a:ext cx="750878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b="1" dirty="0" smtClean="0">
                <a:solidFill>
                  <a:schemeClr val="tx2">
                    <a:lumMod val="75000"/>
                  </a:schemeClr>
                </a:solidFill>
              </a:rPr>
              <a:t>повернуть налево</a:t>
            </a:r>
            <a:endParaRPr lang="ru-RU" sz="7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1026" name="Picture 2" descr="https://ospprod.blob.core.windows.net/imagepublic/Account2516/Image8452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113864"/>
            <a:ext cx="2137351" cy="17959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3311860" y="3407803"/>
            <a:ext cx="5040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ym typeface="Wingdings"/>
              </a:rPr>
              <a:t></a:t>
            </a:r>
            <a:endParaRPr lang="ru-RU" sz="3200" dirty="0"/>
          </a:p>
        </p:txBody>
      </p:sp>
      <p:sp>
        <p:nvSpPr>
          <p:cNvPr id="14" name="TextBox 13"/>
          <p:cNvSpPr txBox="1"/>
          <p:nvPr/>
        </p:nvSpPr>
        <p:spPr>
          <a:xfrm>
            <a:off x="2815632" y="2180838"/>
            <a:ext cx="5040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ym typeface="Wingdings"/>
              </a:rPr>
              <a:t></a:t>
            </a:r>
            <a:endParaRPr lang="ru-RU" sz="3200" dirty="0"/>
          </a:p>
        </p:txBody>
      </p:sp>
      <p:sp>
        <p:nvSpPr>
          <p:cNvPr id="15" name="TextBox 14"/>
          <p:cNvSpPr txBox="1"/>
          <p:nvPr/>
        </p:nvSpPr>
        <p:spPr>
          <a:xfrm>
            <a:off x="1941087" y="4437112"/>
            <a:ext cx="6430671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b="1" dirty="0">
                <a:solidFill>
                  <a:schemeClr val="tx2">
                    <a:lumMod val="75000"/>
                  </a:schemeClr>
                </a:solidFill>
              </a:rPr>
              <a:t>о</a:t>
            </a:r>
            <a:r>
              <a:rPr lang="ru-RU" sz="7200" b="1" dirty="0" smtClean="0">
                <a:solidFill>
                  <a:schemeClr val="tx2">
                    <a:lumMod val="75000"/>
                  </a:schemeClr>
                </a:solidFill>
              </a:rPr>
              <a:t>чень грустный</a:t>
            </a:r>
          </a:p>
          <a:p>
            <a:endParaRPr lang="ru-RU" sz="7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444208" y="4437112"/>
            <a:ext cx="5040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ym typeface="Wingdings"/>
              </a:rPr>
              <a:t>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678341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285852" y="1285860"/>
            <a:ext cx="692948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5400" b="1" dirty="0" smtClean="0">
              <a:solidFill>
                <a:srgbClr val="FF0000"/>
              </a:solidFill>
            </a:endParaRPr>
          </a:p>
          <a:p>
            <a:pPr algn="ctr"/>
            <a:endParaRPr lang="ru-RU" sz="5400" b="1" dirty="0" smtClean="0">
              <a:solidFill>
                <a:srgbClr val="FF0000"/>
              </a:solidFill>
            </a:endParaRPr>
          </a:p>
          <a:p>
            <a:pPr algn="ctr"/>
            <a:endParaRPr lang="ru-RU" dirty="0" smtClean="0"/>
          </a:p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4643438" y="492919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1691680" y="1424359"/>
            <a:ext cx="541103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b="1" dirty="0" smtClean="0">
                <a:solidFill>
                  <a:schemeClr val="tx2">
                    <a:lumMod val="75000"/>
                  </a:schemeClr>
                </a:solidFill>
              </a:rPr>
              <a:t>чтение вслух</a:t>
            </a:r>
            <a:endParaRPr lang="ru-RU" sz="7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Мизерная Елена Ивановна</a:t>
            </a:r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1538610" y="2440448"/>
            <a:ext cx="750878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b="1" dirty="0" smtClean="0">
                <a:solidFill>
                  <a:schemeClr val="tx2">
                    <a:lumMod val="75000"/>
                  </a:schemeClr>
                </a:solidFill>
              </a:rPr>
              <a:t>повернуть налево</a:t>
            </a:r>
            <a:endParaRPr lang="ru-RU" sz="7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1026" name="Picture 2" descr="https://ospprod.blob.core.windows.net/imagepublic/Account2516/Image8452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113864"/>
            <a:ext cx="2137351" cy="17959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3059832" y="2332300"/>
            <a:ext cx="5040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ym typeface="Wingdings"/>
              </a:rPr>
              <a:t></a:t>
            </a:r>
            <a:endParaRPr lang="ru-RU" sz="3200" dirty="0"/>
          </a:p>
        </p:txBody>
      </p:sp>
      <p:sp>
        <p:nvSpPr>
          <p:cNvPr id="14" name="TextBox 13"/>
          <p:cNvSpPr txBox="1"/>
          <p:nvPr/>
        </p:nvSpPr>
        <p:spPr>
          <a:xfrm>
            <a:off x="2915816" y="1285860"/>
            <a:ext cx="5040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ym typeface="Wingdings"/>
              </a:rPr>
              <a:t></a:t>
            </a:r>
            <a:endParaRPr lang="ru-RU" sz="3200" dirty="0"/>
          </a:p>
        </p:txBody>
      </p:sp>
      <p:sp>
        <p:nvSpPr>
          <p:cNvPr id="11" name="TextBox 10"/>
          <p:cNvSpPr txBox="1"/>
          <p:nvPr/>
        </p:nvSpPr>
        <p:spPr>
          <a:xfrm>
            <a:off x="485883" y="0"/>
            <a:ext cx="859120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</a:rPr>
              <a:t>Нельзя. Эти слова не меняют свою форму.</a:t>
            </a:r>
            <a:endParaRPr lang="ru-RU" sz="4800" b="1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558026" y="3501008"/>
            <a:ext cx="6430671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b="1" dirty="0">
                <a:solidFill>
                  <a:schemeClr val="tx2">
                    <a:lumMod val="75000"/>
                  </a:schemeClr>
                </a:solidFill>
              </a:rPr>
              <a:t>о</a:t>
            </a:r>
            <a:r>
              <a:rPr lang="ru-RU" sz="7200" b="1" dirty="0" smtClean="0">
                <a:solidFill>
                  <a:schemeClr val="tx2">
                    <a:lumMod val="75000"/>
                  </a:schemeClr>
                </a:solidFill>
              </a:rPr>
              <a:t>чень грустный</a:t>
            </a:r>
          </a:p>
          <a:p>
            <a:endParaRPr lang="ru-RU" sz="7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580112" y="3491112"/>
            <a:ext cx="5040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ym typeface="Wingdings"/>
              </a:rPr>
              <a:t>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26090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285852" y="1285860"/>
            <a:ext cx="692948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5400" b="1" dirty="0" smtClean="0">
              <a:solidFill>
                <a:srgbClr val="FF0000"/>
              </a:solidFill>
            </a:endParaRPr>
          </a:p>
          <a:p>
            <a:pPr algn="ctr"/>
            <a:endParaRPr lang="ru-RU" sz="5400" b="1" dirty="0" smtClean="0">
              <a:solidFill>
                <a:srgbClr val="FF0000"/>
              </a:solidFill>
            </a:endParaRPr>
          </a:p>
          <a:p>
            <a:pPr algn="ctr"/>
            <a:endParaRPr lang="ru-RU" dirty="0" smtClean="0"/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251520" y="499080"/>
            <a:ext cx="859120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</a:rPr>
              <a:t>Подумай! В какой форме стоит слово «гулять»?</a:t>
            </a:r>
            <a:endParaRPr lang="ru-RU" sz="4800" b="1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691680" y="2788049"/>
            <a:ext cx="535396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b="1" dirty="0" smtClean="0">
                <a:solidFill>
                  <a:schemeClr val="tx2">
                    <a:lumMod val="75000"/>
                  </a:schemeClr>
                </a:solidFill>
              </a:rPr>
              <a:t>пойти гулять</a:t>
            </a:r>
            <a:endParaRPr lang="ru-RU" sz="7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643438" y="492919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Мизерная Елена Ивановна</a:t>
            </a:r>
            <a:endParaRPr lang="ru-RU"/>
          </a:p>
        </p:txBody>
      </p:sp>
      <p:pic>
        <p:nvPicPr>
          <p:cNvPr id="1026" name="Picture 2" descr="https://ospprod.blob.core.windows.net/imagepublic/Account2516/Image8452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113864"/>
            <a:ext cx="2137351" cy="17959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3059832" y="2495661"/>
            <a:ext cx="5040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ym typeface="Wingdings"/>
              </a:rPr>
              <a:t>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594510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285852" y="1285860"/>
            <a:ext cx="692948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5400" b="1" dirty="0" smtClean="0">
              <a:solidFill>
                <a:srgbClr val="FF0000"/>
              </a:solidFill>
            </a:endParaRPr>
          </a:p>
          <a:p>
            <a:pPr algn="ctr"/>
            <a:endParaRPr lang="ru-RU" sz="5400" b="1" dirty="0" smtClean="0">
              <a:solidFill>
                <a:srgbClr val="FF0000"/>
              </a:solidFill>
            </a:endParaRPr>
          </a:p>
          <a:p>
            <a:pPr algn="ctr"/>
            <a:endParaRPr lang="ru-RU" dirty="0" smtClean="0"/>
          </a:p>
          <a:p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1691680" y="2788049"/>
            <a:ext cx="535396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b="1" dirty="0" smtClean="0">
                <a:solidFill>
                  <a:schemeClr val="tx2">
                    <a:lumMod val="75000"/>
                  </a:schemeClr>
                </a:solidFill>
              </a:rPr>
              <a:t>пойти гулять</a:t>
            </a:r>
            <a:endParaRPr lang="ru-RU" sz="7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643438" y="492919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Мизерная Елена Ивановна</a:t>
            </a:r>
            <a:endParaRPr lang="ru-RU"/>
          </a:p>
        </p:txBody>
      </p:sp>
      <p:pic>
        <p:nvPicPr>
          <p:cNvPr id="1026" name="Picture 2" descr="https://ospprod.blob.core.windows.net/imagepublic/Account2516/Image8452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113864"/>
            <a:ext cx="2137351" cy="17959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3059832" y="2495661"/>
            <a:ext cx="5040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ym typeface="Wingdings"/>
              </a:rPr>
              <a:t></a:t>
            </a:r>
            <a:endParaRPr lang="ru-RU" sz="3200" dirty="0"/>
          </a:p>
        </p:txBody>
      </p:sp>
      <p:sp>
        <p:nvSpPr>
          <p:cNvPr id="9" name="TextBox 8"/>
          <p:cNvSpPr txBox="1"/>
          <p:nvPr/>
        </p:nvSpPr>
        <p:spPr>
          <a:xfrm>
            <a:off x="683568" y="4023079"/>
            <a:ext cx="859120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</a:rPr>
              <a:t>Начальная форма глагола</a:t>
            </a:r>
            <a:endParaRPr lang="ru-RU" sz="4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9613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Мизерная Елена Ивановна</a:t>
            </a:r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251520" y="678256"/>
            <a:ext cx="8226931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7200" b="1" dirty="0" smtClean="0">
                <a:solidFill>
                  <a:schemeClr val="tx2">
                    <a:lumMod val="75000"/>
                  </a:schemeClr>
                </a:solidFill>
              </a:rPr>
              <a:t>Прочитай </a:t>
            </a:r>
          </a:p>
          <a:p>
            <a:pPr algn="ctr"/>
            <a:r>
              <a:rPr lang="ru-RU" sz="7200" b="1" dirty="0" smtClean="0">
                <a:solidFill>
                  <a:schemeClr val="tx2">
                    <a:lumMod val="75000"/>
                  </a:schemeClr>
                </a:solidFill>
              </a:rPr>
              <a:t>правило в учебнике</a:t>
            </a:r>
          </a:p>
          <a:p>
            <a:pPr algn="ctr"/>
            <a:r>
              <a:rPr lang="ru-RU" sz="7200" b="1" dirty="0" smtClean="0">
                <a:solidFill>
                  <a:schemeClr val="tx2">
                    <a:lumMod val="75000"/>
                  </a:schemeClr>
                </a:solidFill>
              </a:rPr>
              <a:t>на с. 132</a:t>
            </a:r>
          </a:p>
          <a:p>
            <a:pPr algn="ctr"/>
            <a:r>
              <a:rPr lang="ru-RU" sz="72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endParaRPr lang="ru-RU" sz="7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4" name="Picture 2" descr="https://ospprod.blob.core.windows.net/imagepublic/Account2516/Image8452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2593" y="4941168"/>
            <a:ext cx="2137351" cy="17959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87485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1472" y="642918"/>
            <a:ext cx="853758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chemeClr val="accent2">
                    <a:lumMod val="75000"/>
                  </a:schemeClr>
                </a:solidFill>
              </a:rPr>
              <a:t>КАК НАЙТИ СЛОВОСОЧЕТАНИЕ  С ПРИМЫКАНИЕМ</a:t>
            </a:r>
            <a:endParaRPr lang="ru-RU" sz="40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42910" y="2214554"/>
            <a:ext cx="81439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3200" b="1" i="1" dirty="0" smtClean="0"/>
              <a:t>Найди в словосочетании зависимое слово.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42910" y="3214686"/>
            <a:ext cx="59965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 smtClean="0"/>
              <a:t>2. Определи его как часть речи.</a:t>
            </a:r>
            <a:endParaRPr lang="ru-RU" sz="3200" b="1" i="1" dirty="0"/>
          </a:p>
        </p:txBody>
      </p:sp>
      <p:sp>
        <p:nvSpPr>
          <p:cNvPr id="6" name="TextBox 5"/>
          <p:cNvSpPr txBox="1"/>
          <p:nvPr/>
        </p:nvSpPr>
        <p:spPr>
          <a:xfrm>
            <a:off x="642910" y="4000504"/>
            <a:ext cx="8241359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 smtClean="0"/>
              <a:t>3. Если зависимое слово является</a:t>
            </a:r>
          </a:p>
          <a:p>
            <a:r>
              <a:rPr lang="ru-RU" sz="3200" b="1" i="1" dirty="0" smtClean="0"/>
              <a:t> неизменяемым (наречие, начальная форма</a:t>
            </a:r>
          </a:p>
          <a:p>
            <a:r>
              <a:rPr lang="ru-RU" sz="3200" b="1" i="1" dirty="0" smtClean="0"/>
              <a:t> глагола), то это словосочетание</a:t>
            </a:r>
          </a:p>
          <a:p>
            <a:r>
              <a:rPr lang="ru-RU" sz="3200" b="1" i="1" dirty="0" smtClean="0"/>
              <a:t> с типом связи «примыкание».</a:t>
            </a:r>
            <a:endParaRPr lang="ru-RU" sz="3200" b="1" i="1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Мизерная Елена Ивановна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Мизерная Елена Ивановна</a:t>
            </a:r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87995" y="678256"/>
            <a:ext cx="9056005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7200" b="1" dirty="0" smtClean="0">
                <a:solidFill>
                  <a:schemeClr val="tx2">
                    <a:lumMod val="75000"/>
                  </a:schemeClr>
                </a:solidFill>
              </a:rPr>
              <a:t>Выполни упражнение</a:t>
            </a:r>
          </a:p>
          <a:p>
            <a:pPr algn="ctr"/>
            <a:r>
              <a:rPr lang="ru-RU" sz="7200" b="1" dirty="0" smtClean="0">
                <a:solidFill>
                  <a:schemeClr val="tx2">
                    <a:lumMod val="75000"/>
                  </a:schemeClr>
                </a:solidFill>
              </a:rPr>
              <a:t>№ 1 на с. 132 </a:t>
            </a:r>
            <a:endParaRPr lang="ru-RU" sz="7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4" name="Picture 2" descr="https://ospprod.blob.core.windows.net/imagepublic/Account2516/Image8452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5062068"/>
            <a:ext cx="2137351" cy="17959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82398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Мизерная Елена Ивановна</a:t>
            </a:r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87995" y="678256"/>
            <a:ext cx="9056005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7200" b="1" dirty="0" smtClean="0">
                <a:solidFill>
                  <a:schemeClr val="tx2">
                    <a:lumMod val="75000"/>
                  </a:schemeClr>
                </a:solidFill>
              </a:rPr>
              <a:t>Выполни упражнение</a:t>
            </a:r>
          </a:p>
          <a:p>
            <a:pPr algn="ctr"/>
            <a:r>
              <a:rPr lang="ru-RU" sz="7200" b="1" dirty="0" smtClean="0">
                <a:solidFill>
                  <a:schemeClr val="tx2">
                    <a:lumMod val="75000"/>
                  </a:schemeClr>
                </a:solidFill>
              </a:rPr>
              <a:t>№ 4 на с. 133 </a:t>
            </a:r>
            <a:endParaRPr lang="ru-RU" sz="7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4" name="Picture 2" descr="https://ospprod.blob.core.windows.net/imagepublic/Account2516/Image8452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5062068"/>
            <a:ext cx="2137351" cy="17959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2417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Мизерная Елена Ивановна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418065" y="908720"/>
            <a:ext cx="6307881" cy="415498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Желаю всем</a:t>
            </a:r>
          </a:p>
          <a:p>
            <a:pPr algn="ctr"/>
            <a:r>
              <a:rPr lang="ru-RU" sz="8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удачи и</a:t>
            </a:r>
          </a:p>
          <a:p>
            <a:pPr algn="ctr"/>
            <a:r>
              <a:rPr lang="ru-RU" sz="8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здоровья!</a:t>
            </a:r>
            <a:endParaRPr lang="ru-RU" sz="88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400355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-180528" y="1444864"/>
            <a:ext cx="9145016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800" dirty="0" smtClean="0">
                <a:latin typeface="Andantino script" panose="02000400000000000000" pitchFamily="2" charset="0"/>
              </a:rPr>
              <a:t>Четырнадцатое апреля </a:t>
            </a:r>
          </a:p>
          <a:p>
            <a:pPr algn="ctr"/>
            <a:r>
              <a:rPr lang="ru-RU" sz="8800" dirty="0" smtClean="0">
                <a:latin typeface="Andantino script" panose="02000400000000000000" pitchFamily="2" charset="0"/>
              </a:rPr>
              <a:t>Домашняя работа</a:t>
            </a:r>
            <a:endParaRPr lang="ru-RU" sz="8800" dirty="0">
              <a:latin typeface="Andantino script" panose="02000400000000000000" pitchFamily="2" charset="0"/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Мизерная Елена Ивановна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6632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Мизерная Елена Ивановна</a:t>
            </a:r>
            <a:endParaRPr lang="ru-RU"/>
          </a:p>
        </p:txBody>
      </p:sp>
      <p:pic>
        <p:nvPicPr>
          <p:cNvPr id="3" name="Picture 2" descr="https://ospprod.blob.core.windows.net/imagepublic/Account2516/Image8452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1484784"/>
            <a:ext cx="2137351" cy="17959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835696" y="1921085"/>
            <a:ext cx="698477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hlinkClick r:id="rId3"/>
              </a:rPr>
              <a:t>https://</a:t>
            </a:r>
            <a:r>
              <a:rPr lang="en-US" dirty="0" smtClean="0">
                <a:hlinkClick r:id="rId3"/>
              </a:rPr>
              <a:t>ospprod.blob.core.windows.net/imagepublic/Account2516/Image84521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987824" y="260648"/>
            <a:ext cx="339131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Источники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39552" y="3429000"/>
            <a:ext cx="813690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Иванов С.В., Кузнецова М.И., </a:t>
            </a:r>
            <a:r>
              <a:rPr lang="ru-RU" dirty="0" err="1" smtClean="0"/>
              <a:t>Петленко</a:t>
            </a:r>
            <a:r>
              <a:rPr lang="ru-RU" dirty="0" smtClean="0"/>
              <a:t> Л.В. – Русский язык: 4 класс : Учебник. – М.: </a:t>
            </a:r>
            <a:r>
              <a:rPr lang="ru-RU" dirty="0" err="1" smtClean="0"/>
              <a:t>Вентана</a:t>
            </a:r>
            <a:r>
              <a:rPr lang="ru-RU" dirty="0" smtClean="0"/>
              <a:t>-Граф, 2015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68363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116632"/>
            <a:ext cx="9036496" cy="68634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4400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УСТНО!!!</a:t>
            </a:r>
          </a:p>
          <a:p>
            <a:pPr algn="just"/>
            <a:r>
              <a:rPr lang="ru-RU" sz="4400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В </a:t>
            </a:r>
            <a:r>
              <a:rPr lang="ru-RU" sz="44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каком случае </a:t>
            </a:r>
            <a:r>
              <a:rPr lang="ru-RU" sz="4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ПРАВИЛЬНО </a:t>
            </a:r>
            <a:r>
              <a:rPr lang="ru-RU" sz="44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указаны морфологические признаки имени существительного </a:t>
            </a:r>
            <a:endParaRPr lang="ru-RU" sz="4400" dirty="0" smtClean="0">
              <a:solidFill>
                <a:srgbClr val="3333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4400" b="1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4400" b="1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К) ВЕРХУШКЕ?</a:t>
            </a:r>
            <a:endParaRPr lang="ru-RU" sz="4400" dirty="0">
              <a:solidFill>
                <a:srgbClr val="3333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4400" dirty="0" smtClean="0">
              <a:solidFill>
                <a:srgbClr val="3333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4400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1)1-е </a:t>
            </a:r>
            <a:r>
              <a:rPr lang="ru-RU" sz="4400" dirty="0" err="1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скл</a:t>
            </a:r>
            <a:r>
              <a:rPr lang="ru-RU" sz="44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., ед. ч., </a:t>
            </a:r>
            <a:r>
              <a:rPr lang="ru-RU" sz="4400" dirty="0" err="1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тв</a:t>
            </a:r>
            <a:r>
              <a:rPr lang="ru-RU" sz="44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 п.</a:t>
            </a:r>
          </a:p>
          <a:p>
            <a:pPr algn="just"/>
            <a:r>
              <a:rPr lang="ru-RU" sz="44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2)1-е </a:t>
            </a:r>
            <a:r>
              <a:rPr lang="ru-RU" sz="4400" dirty="0" err="1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скл</a:t>
            </a:r>
            <a:r>
              <a:rPr lang="ru-RU" sz="44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., ед. ч., дат. п.</a:t>
            </a:r>
          </a:p>
          <a:p>
            <a:pPr algn="just"/>
            <a:r>
              <a:rPr lang="ru-RU" sz="44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3)2-е </a:t>
            </a:r>
            <a:r>
              <a:rPr lang="ru-RU" sz="4400" dirty="0" err="1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скл</a:t>
            </a:r>
            <a:r>
              <a:rPr lang="ru-RU" sz="44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., ед. ч., дат. п.</a:t>
            </a:r>
          </a:p>
          <a:p>
            <a:pPr algn="just"/>
            <a:r>
              <a:rPr lang="ru-RU" sz="44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4)1-е </a:t>
            </a:r>
            <a:r>
              <a:rPr lang="ru-RU" sz="4400" dirty="0" err="1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скл</a:t>
            </a:r>
            <a:r>
              <a:rPr lang="ru-RU" sz="44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., ед. ч., предл. п.</a:t>
            </a:r>
            <a:endParaRPr lang="ru-RU" sz="4400" b="0" i="0" dirty="0">
              <a:solidFill>
                <a:srgbClr val="333333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Мизерная Елена Ивановна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9802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116632"/>
            <a:ext cx="9036496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4400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</a:t>
            </a:r>
            <a:r>
              <a:rPr lang="ru-RU" sz="4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ПРОВЕРЬ СЕБЯ!</a:t>
            </a:r>
          </a:p>
          <a:p>
            <a:pPr algn="just"/>
            <a:r>
              <a:rPr lang="ru-RU" sz="4400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44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каком случае </a:t>
            </a:r>
            <a:r>
              <a:rPr lang="ru-RU" sz="4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ПРАВИЛЬНО </a:t>
            </a:r>
            <a:r>
              <a:rPr lang="ru-RU" sz="44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указаны морфологические признаки имени существительного </a:t>
            </a:r>
            <a:endParaRPr lang="ru-RU" sz="4400" dirty="0" smtClean="0">
              <a:solidFill>
                <a:srgbClr val="3333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4400" b="1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4400" b="1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К) ВЕРХУШКЕ?</a:t>
            </a:r>
            <a:endParaRPr lang="ru-RU" sz="4400" dirty="0">
              <a:solidFill>
                <a:srgbClr val="3333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4400" dirty="0" smtClean="0">
              <a:solidFill>
                <a:srgbClr val="3333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4400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2)1-е </a:t>
            </a:r>
            <a:r>
              <a:rPr lang="ru-RU" sz="4400" dirty="0" err="1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скл</a:t>
            </a:r>
            <a:r>
              <a:rPr lang="ru-RU" sz="44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., ед. ч., дат. п</a:t>
            </a:r>
            <a:r>
              <a:rPr lang="ru-RU" sz="4400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4400" dirty="0">
              <a:solidFill>
                <a:srgbClr val="3333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Мизерная Елена Ивановна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4424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96864" y="1988840"/>
            <a:ext cx="7643866" cy="4431983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chemeClr val="accent2">
                    <a:lumMod val="75000"/>
                  </a:schemeClr>
                </a:solidFill>
              </a:rPr>
              <a:t>     ваза с фруктами, чтение вслух, второе место, очень грустный, ловить рыбу, пойти гулять, заниматься спортом, повернуть налево, в красивом парке</a:t>
            </a:r>
          </a:p>
          <a:p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Мизерная Елена Ивановна</a:t>
            </a:r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323528" y="355777"/>
            <a:ext cx="883985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70C0"/>
                </a:solidFill>
              </a:rPr>
              <a:t>Выпиши сначала словосочетания с согласованием, </a:t>
            </a:r>
          </a:p>
          <a:p>
            <a:r>
              <a:rPr lang="ru-RU" sz="2800" dirty="0" smtClean="0">
                <a:solidFill>
                  <a:srgbClr val="0070C0"/>
                </a:solidFill>
              </a:rPr>
              <a:t>потом (на следующей строчке)  словосочетания с управлением</a:t>
            </a:r>
            <a:endParaRPr lang="ru-RU" sz="28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Мизерная Елена Ивановна</a:t>
            </a:r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58885" y="764704"/>
            <a:ext cx="9085115" cy="34163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effectLst/>
              </a:rPr>
              <a:t>Тема урока</a:t>
            </a:r>
          </a:p>
          <a:p>
            <a:pPr algn="ctr"/>
            <a:endParaRPr lang="ru-RU" sz="5400" b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Связь слов в словосочетании.</a:t>
            </a:r>
          </a:p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Примыкание.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899966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Мизерная Елена Ивановна</a:t>
            </a:r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-193987" y="260648"/>
            <a:ext cx="9314715" cy="59093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effectLst/>
              </a:rPr>
              <a:t>Цель урока</a:t>
            </a:r>
          </a:p>
          <a:p>
            <a:pPr algn="ctr"/>
            <a:endParaRPr lang="ru-RU" sz="5400" b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  <a:p>
            <a:pPr marL="685800" indent="-685800" algn="ctr">
              <a:buFont typeface="Wingdings" panose="05000000000000000000" pitchFamily="2" charset="2"/>
              <a:buChar char="ü"/>
            </a:pPr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Узнать, что такое примыкание;</a:t>
            </a:r>
          </a:p>
          <a:p>
            <a:pPr marL="685800" indent="-685800" algn="ctr">
              <a:buFont typeface="Wingdings" panose="05000000000000000000" pitchFamily="2" charset="2"/>
              <a:buChar char="ü"/>
            </a:pPr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Научиться находить словосочетание с примыканием.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902621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285852" y="1285860"/>
            <a:ext cx="692948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5400" b="1" dirty="0" smtClean="0">
              <a:solidFill>
                <a:srgbClr val="FF0000"/>
              </a:solidFill>
            </a:endParaRPr>
          </a:p>
          <a:p>
            <a:pPr algn="ctr"/>
            <a:endParaRPr lang="ru-RU" sz="5400" b="1" dirty="0" smtClean="0">
              <a:solidFill>
                <a:srgbClr val="FF0000"/>
              </a:solidFill>
            </a:endParaRPr>
          </a:p>
          <a:p>
            <a:pPr algn="ctr"/>
            <a:endParaRPr lang="ru-RU" dirty="0" smtClean="0"/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552795" y="141171"/>
            <a:ext cx="859120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solidFill>
                  <a:srgbClr val="FF0000"/>
                </a:solidFill>
              </a:rPr>
              <a:t>? ? ? ? ? ? ? ? ? ?</a:t>
            </a:r>
            <a:endParaRPr lang="ru-RU" sz="9600" b="1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691680" y="2788049"/>
            <a:ext cx="5265801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b="1" dirty="0" smtClean="0">
                <a:solidFill>
                  <a:schemeClr val="tx2">
                    <a:lumMod val="75000"/>
                  </a:schemeClr>
                </a:solidFill>
              </a:rPr>
              <a:t>пойти гулять</a:t>
            </a:r>
          </a:p>
          <a:p>
            <a:endParaRPr lang="ru-RU" sz="7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643438" y="492919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1691680" y="1424359"/>
            <a:ext cx="541103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b="1" dirty="0" smtClean="0">
                <a:solidFill>
                  <a:schemeClr val="tx2">
                    <a:lumMod val="75000"/>
                  </a:schemeClr>
                </a:solidFill>
              </a:rPr>
              <a:t>чтение вслух</a:t>
            </a:r>
            <a:endParaRPr lang="ru-RU" sz="7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Мизерная Елена Ивановна</a:t>
            </a:r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1614410" y="4115809"/>
            <a:ext cx="750878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b="1" dirty="0" smtClean="0">
                <a:solidFill>
                  <a:schemeClr val="tx2">
                    <a:lumMod val="75000"/>
                  </a:schemeClr>
                </a:solidFill>
              </a:rPr>
              <a:t>повернуть налево</a:t>
            </a:r>
            <a:endParaRPr lang="ru-RU" sz="7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1026" name="Picture 2" descr="https://ospprod.blob.core.windows.net/imagepublic/Account2516/Image8452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68071" y="5151614"/>
            <a:ext cx="2137351" cy="17959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1691680" y="5330933"/>
            <a:ext cx="6430671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b="1" dirty="0">
                <a:solidFill>
                  <a:schemeClr val="tx2">
                    <a:lumMod val="75000"/>
                  </a:schemeClr>
                </a:solidFill>
              </a:rPr>
              <a:t>о</a:t>
            </a:r>
            <a:r>
              <a:rPr lang="ru-RU" sz="7200" b="1" dirty="0" smtClean="0">
                <a:solidFill>
                  <a:schemeClr val="tx2">
                    <a:lumMod val="75000"/>
                  </a:schemeClr>
                </a:solidFill>
              </a:rPr>
              <a:t>чень грустный</a:t>
            </a:r>
          </a:p>
          <a:p>
            <a:endParaRPr lang="ru-RU" sz="72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285852" y="1285860"/>
            <a:ext cx="692948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5400" b="1" dirty="0" smtClean="0">
              <a:solidFill>
                <a:srgbClr val="FF0000"/>
              </a:solidFill>
            </a:endParaRPr>
          </a:p>
          <a:p>
            <a:pPr algn="ctr"/>
            <a:endParaRPr lang="ru-RU" sz="5400" b="1" dirty="0" smtClean="0">
              <a:solidFill>
                <a:srgbClr val="FF0000"/>
              </a:solidFill>
            </a:endParaRPr>
          </a:p>
          <a:p>
            <a:pPr algn="ctr"/>
            <a:endParaRPr lang="ru-RU" dirty="0" smtClean="0"/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552795" y="-132745"/>
            <a:ext cx="859120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</a:rPr>
              <a:t>Найди главное слово в этих словосочетаниях</a:t>
            </a:r>
            <a:endParaRPr lang="ru-RU" sz="4800" b="1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691680" y="2788049"/>
            <a:ext cx="535396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b="1" dirty="0" smtClean="0">
                <a:solidFill>
                  <a:schemeClr val="tx2">
                    <a:lumMod val="75000"/>
                  </a:schemeClr>
                </a:solidFill>
              </a:rPr>
              <a:t>пойти гулять</a:t>
            </a:r>
            <a:endParaRPr lang="ru-RU" sz="7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643438" y="492919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1691680" y="1424359"/>
            <a:ext cx="541103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b="1" dirty="0" smtClean="0">
                <a:solidFill>
                  <a:schemeClr val="tx2">
                    <a:lumMod val="75000"/>
                  </a:schemeClr>
                </a:solidFill>
              </a:rPr>
              <a:t>чтение вслух</a:t>
            </a:r>
            <a:endParaRPr lang="ru-RU" sz="7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Мизерная Елена Ивановна</a:t>
            </a:r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1614410" y="4115809"/>
            <a:ext cx="750878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b="1" dirty="0" smtClean="0">
                <a:solidFill>
                  <a:schemeClr val="tx2">
                    <a:lumMod val="75000"/>
                  </a:schemeClr>
                </a:solidFill>
              </a:rPr>
              <a:t>повернуть налево</a:t>
            </a:r>
            <a:endParaRPr lang="ru-RU" sz="7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1026" name="Picture 2" descr="https://ospprod.blob.core.windows.net/imagepublic/Account2516/Image8452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113864"/>
            <a:ext cx="2137351" cy="17959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1691680" y="5330933"/>
            <a:ext cx="6430671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b="1" dirty="0">
                <a:solidFill>
                  <a:schemeClr val="tx2">
                    <a:lumMod val="75000"/>
                  </a:schemeClr>
                </a:solidFill>
              </a:rPr>
              <a:t>о</a:t>
            </a:r>
            <a:r>
              <a:rPr lang="ru-RU" sz="7200" b="1" dirty="0" smtClean="0">
                <a:solidFill>
                  <a:schemeClr val="tx2">
                    <a:lumMod val="75000"/>
                  </a:schemeClr>
                </a:solidFill>
              </a:rPr>
              <a:t>чень грустный</a:t>
            </a:r>
          </a:p>
          <a:p>
            <a:endParaRPr lang="ru-RU" sz="72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9410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401</TotalTime>
  <Words>391</Words>
  <Application>Microsoft Office PowerPoint</Application>
  <PresentationFormat>Экран (4:3)</PresentationFormat>
  <Paragraphs>124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дом</dc:creator>
  <cp:lastModifiedBy>дом</cp:lastModifiedBy>
  <cp:revision>59</cp:revision>
  <dcterms:modified xsi:type="dcterms:W3CDTF">2020-04-13T09:13:19Z</dcterms:modified>
</cp:coreProperties>
</file>