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3357562"/>
            <a:ext cx="6400800" cy="1600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ru-RU" i="1" dirty="0" smtClean="0">
                <a:solidFill>
                  <a:schemeClr val="tx1"/>
                </a:solidFill>
              </a:rPr>
              <a:t>Покровская О.В.</a:t>
            </a:r>
          </a:p>
          <a:p>
            <a:pPr algn="r"/>
            <a:r>
              <a:rPr lang="ru-RU" i="1" dirty="0" smtClean="0">
                <a:solidFill>
                  <a:schemeClr val="tx1"/>
                </a:solidFill>
              </a:rPr>
              <a:t>Учитель  истории и обществознания</a:t>
            </a:r>
          </a:p>
          <a:p>
            <a:pPr algn="r"/>
            <a:r>
              <a:rPr lang="ru-RU" i="1" dirty="0" smtClean="0">
                <a:solidFill>
                  <a:schemeClr val="tx1"/>
                </a:solidFill>
              </a:rPr>
              <a:t>МОУ «Лицей №1»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 21: Начало Великой Отечественной войны</a:t>
            </a:r>
            <a:br>
              <a:rPr lang="ru-RU" dirty="0" smtClean="0"/>
            </a:br>
            <a:r>
              <a:rPr lang="ru-RU" sz="3600" dirty="0" smtClean="0"/>
              <a:t>период (22 июня 1941-ноябрь 1942 гг.) 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/>
            <a:r>
              <a:rPr lang="ru-RU" b="1" i="1" dirty="0" smtClean="0"/>
              <a:t>План работы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1.Канун  войны</a:t>
            </a:r>
          </a:p>
          <a:p>
            <a:r>
              <a:rPr lang="ru-RU" dirty="0" smtClean="0"/>
              <a:t>2.Начало войны</a:t>
            </a:r>
          </a:p>
          <a:p>
            <a:r>
              <a:rPr lang="ru-RU" dirty="0" smtClean="0"/>
              <a:t>3.Характер войны</a:t>
            </a:r>
          </a:p>
          <a:p>
            <a:r>
              <a:rPr lang="ru-RU" dirty="0" smtClean="0"/>
              <a:t>4.Силы и планы сторон</a:t>
            </a:r>
          </a:p>
          <a:p>
            <a:r>
              <a:rPr lang="ru-RU" dirty="0" smtClean="0"/>
              <a:t>5.Неудачи Красной армии летом-осенью 1941 года</a:t>
            </a:r>
          </a:p>
          <a:p>
            <a:r>
              <a:rPr lang="ru-RU" dirty="0" smtClean="0"/>
              <a:t>6.Битва за Москву</a:t>
            </a:r>
          </a:p>
          <a:p>
            <a:r>
              <a:rPr lang="ru-RU" dirty="0" smtClean="0"/>
              <a:t>7.Героическая оборона Ленинграда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501122" cy="10112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i="1" dirty="0" smtClean="0"/>
              <a:t>1.Канун войны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357298"/>
            <a:ext cx="8786874" cy="514353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b="1" i="1" dirty="0" smtClean="0"/>
              <a:t>1941 год </a:t>
            </a:r>
            <a:r>
              <a:rPr lang="ru-RU" i="1" dirty="0" smtClean="0"/>
              <a:t>жертвы </a:t>
            </a:r>
            <a:r>
              <a:rPr lang="ru-RU" b="1" i="1" dirty="0" err="1" smtClean="0"/>
              <a:t>герамнской</a:t>
            </a:r>
            <a:r>
              <a:rPr lang="ru-RU" b="1" i="1" dirty="0" smtClean="0"/>
              <a:t> агрессии:</a:t>
            </a:r>
            <a:r>
              <a:rPr lang="ru-RU" i="1" dirty="0" smtClean="0"/>
              <a:t> Австрия, Чехословакия, Польша ,</a:t>
            </a:r>
            <a:r>
              <a:rPr lang="ru-RU" i="1" dirty="0" err="1" smtClean="0"/>
              <a:t>Дания,Норвегия</a:t>
            </a:r>
            <a:r>
              <a:rPr lang="ru-RU" i="1" dirty="0" smtClean="0"/>
              <a:t>, _______________________(продолжите список)  </a:t>
            </a:r>
          </a:p>
          <a:p>
            <a:pPr marL="514350" indent="-514350">
              <a:buNone/>
            </a:pPr>
            <a:r>
              <a:rPr lang="ru-RU" b="1" i="1" dirty="0" smtClean="0"/>
              <a:t>Цель 1 Германии: </a:t>
            </a:r>
            <a:r>
              <a:rPr lang="ru-RU" i="1" dirty="0" smtClean="0"/>
              <a:t>«битва за Британию».</a:t>
            </a:r>
          </a:p>
          <a:p>
            <a:pPr marL="514350" indent="-514350">
              <a:buNone/>
            </a:pPr>
            <a:r>
              <a:rPr lang="ru-RU" i="1" dirty="0" smtClean="0"/>
              <a:t>Захват Греции и Югославии.</a:t>
            </a:r>
          </a:p>
          <a:p>
            <a:pPr marL="514350" indent="-514350">
              <a:buNone/>
            </a:pPr>
            <a:r>
              <a:rPr lang="ru-RU" b="1" i="1" dirty="0" smtClean="0"/>
              <a:t>Цель 2 Германии: </a:t>
            </a:r>
            <a:r>
              <a:rPr lang="ru-RU" i="1" dirty="0" smtClean="0"/>
              <a:t>захват Советского Союза </a:t>
            </a:r>
          </a:p>
          <a:p>
            <a:pPr marL="514350" indent="-514350">
              <a:buNone/>
            </a:pPr>
            <a:r>
              <a:rPr lang="ru-RU" i="1" u="sng" dirty="0" smtClean="0"/>
              <a:t>Вопрос</a:t>
            </a:r>
            <a:r>
              <a:rPr lang="ru-RU" i="1" dirty="0" smtClean="0"/>
              <a:t> : какова роль Р. </a:t>
            </a:r>
            <a:r>
              <a:rPr lang="ru-RU" i="1" dirty="0" err="1" smtClean="0"/>
              <a:t>Зорге</a:t>
            </a:r>
            <a:r>
              <a:rPr lang="ru-RU" i="1" dirty="0" smtClean="0"/>
              <a:t> в истории Советского Союза? </a:t>
            </a:r>
          </a:p>
          <a:p>
            <a:pPr marL="514350" indent="-514350">
              <a:buNone/>
            </a:pPr>
            <a:endParaRPr lang="ru-RU" i="1" dirty="0" smtClean="0"/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2.Начало войны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47800"/>
            <a:ext cx="8472518" cy="5195910"/>
          </a:xfrm>
        </p:spPr>
        <p:txBody>
          <a:bodyPr/>
          <a:lstStyle/>
          <a:p>
            <a:r>
              <a:rPr lang="ru-RU" dirty="0" smtClean="0"/>
              <a:t>Начало </a:t>
            </a:r>
            <a:r>
              <a:rPr lang="en-US" dirty="0" smtClean="0"/>
              <a:t>W</a:t>
            </a:r>
            <a:r>
              <a:rPr lang="ru-RU" dirty="0" smtClean="0"/>
              <a:t> 22 июня 1941 год</a:t>
            </a:r>
          </a:p>
          <a:p>
            <a:r>
              <a:rPr lang="ru-RU" dirty="0" smtClean="0"/>
              <a:t>Выступление наркома иностранных дел В,М. Молотова </a:t>
            </a:r>
          </a:p>
          <a:p>
            <a:r>
              <a:rPr lang="ru-RU" dirty="0" smtClean="0"/>
              <a:t>Образование фронтов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286124"/>
            <a:ext cx="4071966" cy="35719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Северный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786190"/>
            <a:ext cx="4071966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Северо-Западный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4214818"/>
            <a:ext cx="4071966" cy="3571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Западный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4786322"/>
            <a:ext cx="4071966" cy="35719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Юго</a:t>
            </a:r>
            <a:r>
              <a:rPr lang="ru-RU" dirty="0" smtClean="0"/>
              <a:t>- Западный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5214950"/>
            <a:ext cx="4071966" cy="3571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Южный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3286124"/>
            <a:ext cx="4071966" cy="35719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Территория, кто возглавляя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857752" y="3786190"/>
            <a:ext cx="4071966" cy="35719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Территория, кто возглавляя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4214818"/>
            <a:ext cx="4071966" cy="35719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Территория, кто возглавляя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857752" y="4786322"/>
            <a:ext cx="4071966" cy="35719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Территория, кто возглавляя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857752" y="5214950"/>
            <a:ext cx="4071966" cy="35719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Территория, кто возглавляя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71472" y="5929330"/>
            <a:ext cx="828680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Задание</a:t>
            </a:r>
            <a:r>
              <a:rPr lang="ru-RU" dirty="0" smtClean="0"/>
              <a:t>: используя материал учебника и дополнительные источники (укажите название),заполните недостающие данные.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3.Характер войны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u="sng" dirty="0" smtClean="0"/>
              <a:t>Задание</a:t>
            </a:r>
            <a:r>
              <a:rPr lang="ru-RU" dirty="0" smtClean="0"/>
              <a:t>: используя материал учебника (Параграф 22), определите характер войны из перечисленных.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Затяжная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Империалистическая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Освободительная</a:t>
            </a:r>
            <a:r>
              <a:rPr lang="ru-RU" dirty="0" smtClean="0"/>
              <a:t>   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Народная</a:t>
            </a:r>
            <a:r>
              <a:rPr lang="ru-RU" dirty="0" smtClean="0"/>
              <a:t> 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Грабительская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Оборонительная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Классовая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72066" y="2643182"/>
            <a:ext cx="407193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900" dirty="0" smtClean="0"/>
              <a:t>?</a:t>
            </a:r>
            <a:endParaRPr lang="ru-RU" sz="199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4.</a:t>
            </a:r>
            <a:r>
              <a:rPr lang="ru-RU" dirty="0" smtClean="0"/>
              <a:t>.Силы </a:t>
            </a:r>
            <a:r>
              <a:rPr lang="ru-RU" dirty="0" smtClean="0"/>
              <a:t>и планы сторон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857224" y="2500306"/>
          <a:ext cx="77724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Германия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СССР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ИТАЛИЯ + Финляндия +Венгрия +</a:t>
                      </a:r>
                    </a:p>
                    <a:p>
                      <a:r>
                        <a:rPr lang="ru-RU" dirty="0" smtClean="0"/>
                        <a:t>Румыния,</a:t>
                      </a:r>
                      <a:r>
                        <a:rPr lang="ru-RU" baseline="0" dirty="0" smtClean="0"/>
                        <a:t> Словакия + Хорватия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 </a:t>
                      </a:r>
                      <a:r>
                        <a:rPr lang="ru-RU" dirty="0" err="1" smtClean="0"/>
                        <a:t>млн</a:t>
                      </a:r>
                      <a:r>
                        <a:rPr lang="ru-RU" dirty="0" smtClean="0"/>
                        <a:t> человек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млн.человек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47,2 тыс.</a:t>
                      </a:r>
                      <a:r>
                        <a:rPr lang="ru-RU" baseline="0" dirty="0" smtClean="0"/>
                        <a:t> орудий и миномётов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39,4  тыс. орудий и миномётов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4,3 тыс. боевых самолетов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9,1 тыс. боевых самолётов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246 кораблей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5-7:  Задание: заполните таблицу</a:t>
            </a: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14282" y="1447800"/>
            <a:ext cx="8715436" cy="5195910"/>
          </a:xfrm>
        </p:spPr>
        <p:txBody>
          <a:bodyPr>
            <a:normAutofit fontScale="92500"/>
          </a:bodyPr>
          <a:lstStyle/>
          <a:p>
            <a:pPr>
              <a:buFont typeface="Arial" charset="0"/>
              <a:buChar char="•"/>
            </a:pP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</a:rPr>
              <a:t>Таблица не закрывается, </a:t>
            </a:r>
            <a:r>
              <a:rPr lang="ru-RU" dirty="0" smtClean="0"/>
              <a:t>продолжение последует в процессе изучения.</a:t>
            </a:r>
          </a:p>
          <a:p>
            <a:pPr>
              <a:buNone/>
            </a:pPr>
            <a:r>
              <a:rPr lang="ru-RU" b="1" u="sng" dirty="0" smtClean="0"/>
              <a:t>Содержание работы :</a:t>
            </a:r>
          </a:p>
          <a:p>
            <a:pPr>
              <a:buNone/>
            </a:pPr>
            <a:r>
              <a:rPr lang="ru-RU" dirty="0" smtClean="0"/>
              <a:t>Время, место, событие, участники, исторические персоналии, результат, значение.</a:t>
            </a:r>
          </a:p>
          <a:p>
            <a:pPr>
              <a:buNone/>
            </a:pPr>
            <a:r>
              <a:rPr lang="ru-RU" b="1" u="sng" dirty="0" smtClean="0"/>
              <a:t>Инструкция: </a:t>
            </a:r>
          </a:p>
          <a:p>
            <a:pPr>
              <a:buNone/>
            </a:pPr>
            <a:r>
              <a:rPr lang="ru-RU" dirty="0" smtClean="0"/>
              <a:t>1.Информация для заполнения берётся с Учебника Параграф 22 и доп. источников (источники указываются на полях)</a:t>
            </a:r>
          </a:p>
          <a:p>
            <a:pPr>
              <a:buNone/>
            </a:pPr>
            <a:r>
              <a:rPr lang="ru-RU" dirty="0" smtClean="0"/>
              <a:t>Выполнение в ТЕТРАДИ!</a:t>
            </a:r>
          </a:p>
          <a:p>
            <a:pPr>
              <a:buNone/>
            </a:pPr>
            <a:r>
              <a:rPr lang="ru-RU" dirty="0" smtClean="0"/>
              <a:t>2. По окончанию заполнения, учащийся решает тест на платформе (время ограниченно)</a:t>
            </a:r>
          </a:p>
          <a:p>
            <a:pPr algn="ctr">
              <a:buNone/>
            </a:pPr>
            <a:r>
              <a:rPr lang="ru-RU" b="1" i="1" dirty="0" smtClean="0"/>
              <a:t>Удачи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86</TotalTime>
  <Words>302</Words>
  <PresentationFormat>Экран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Тема 21: Начало Великой Отечественной войны период (22 июня 1941-ноябрь 1942 гг.) </vt:lpstr>
      <vt:lpstr>План работы</vt:lpstr>
      <vt:lpstr>1.Канун войны</vt:lpstr>
      <vt:lpstr>2.Начало войны</vt:lpstr>
      <vt:lpstr>3.Характер войны </vt:lpstr>
      <vt:lpstr>4..Силы и планы сторон </vt:lpstr>
      <vt:lpstr>5-7:  Задание: заполните таблицу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СССР накануне Великой Отечественной войны</dc:title>
  <dc:creator>79516</dc:creator>
  <cp:lastModifiedBy>79516488146</cp:lastModifiedBy>
  <cp:revision>25</cp:revision>
  <dcterms:created xsi:type="dcterms:W3CDTF">2020-04-10T11:35:28Z</dcterms:created>
  <dcterms:modified xsi:type="dcterms:W3CDTF">2020-04-13T07:50:48Z</dcterms:modified>
</cp:coreProperties>
</file>