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</p:sldMasterIdLst>
  <p:sldIdLst>
    <p:sldId id="275" r:id="rId3"/>
    <p:sldId id="259" r:id="rId4"/>
    <p:sldId id="260" r:id="rId5"/>
    <p:sldId id="262" r:id="rId6"/>
    <p:sldId id="264" r:id="rId7"/>
    <p:sldId id="266" r:id="rId8"/>
    <p:sldId id="267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reeform 9"/>
          <p:cNvSpPr/>
          <p:nvPr/>
        </p:nvSpPr>
        <p:spPr>
          <a:xfrm>
            <a:off x="4763" y="0"/>
            <a:ext cx="9139237" cy="4572000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2DC165-8FAD-4FCE-870A-A7EDB84D69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0646F-D670-4CAA-8F1E-5FE2176ACC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 rot="5400000" flipV="1">
            <a:off x="7543800" y="173038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D1E297-EFA2-48B0-92F8-CD811FB28F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DC165-8FAD-4FCE-870A-A7EDB84D69D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1A1609-EAA2-49BF-B54D-3931A0FC70C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51FD6F-29E5-4932-973F-B9D5DA2438B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3D99AA-434D-4924-8850-CCC68DF7A10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23B0-A8DB-4A64-B905-61BC3EFC2E3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9867D-F953-4AD6-A81B-9E3628EF9D8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73F71-67A7-4EAE-AC28-F095366EB6A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5E8F5B-83F3-4892-A046-86C49B95AE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A1609-EAA2-49BF-B54D-3931A0FC70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538DD-B09D-4BB5-ADBA-D1519C2A0FC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0646F-D670-4CAA-8F1E-5FE2176ACC6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1E297-EFA2-48B0-92F8-CD811FB28F9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reeform 10"/>
          <p:cNvSpPr/>
          <p:nvPr/>
        </p:nvSpPr>
        <p:spPr>
          <a:xfrm>
            <a:off x="4763" y="0"/>
            <a:ext cx="9139237" cy="4572000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51FD6F-29E5-4932-973F-B9D5DA2438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99AA-434D-4924-8850-CCC68DF7A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523B0-A8DB-4A64-B905-61BC3EFC2E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9867D-F953-4AD6-A81B-9E3628EF9D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A73F71-67A7-4EAE-AC28-F095366EB6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8F5B-83F3-4892-A046-86C49B95AE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F538DD-B09D-4BB5-ADBA-D1519C2A0F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350" y="585788"/>
            <a:ext cx="7289800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8350" y="2286000"/>
            <a:ext cx="72898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350" y="6470650"/>
            <a:ext cx="1616075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650"/>
            <a:ext cx="44259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650"/>
            <a:ext cx="73025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solidFill>
                  <a:srgbClr val="0D0D0D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B1D1042-CDEA-4CED-9E99-26DAA5734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7088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9" r:id="rId2"/>
    <p:sldLayoutId id="2147483716" r:id="rId3"/>
    <p:sldLayoutId id="2147483710" r:id="rId4"/>
    <p:sldLayoutId id="2147483711" r:id="rId5"/>
    <p:sldLayoutId id="2147483712" r:id="rId6"/>
    <p:sldLayoutId id="2147483717" r:id="rId7"/>
    <p:sldLayoutId id="2147483713" r:id="rId8"/>
    <p:sldLayoutId id="2147483718" r:id="rId9"/>
    <p:sldLayoutId id="2147483714" r:id="rId10"/>
    <p:sldLayoutId id="2147483719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 kern="1200" cap="all" spc="100">
          <a:solidFill>
            <a:srgbClr val="0D0D0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372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6288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B1D1042-CDEA-4CED-9E99-26DAA573441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792"/>
            <a:ext cx="6984776" cy="158417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</a:rPr>
              <a:t>Электрический ток и его использование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473200"/>
          </a:xfrm>
        </p:spPr>
        <p:txBody>
          <a:bodyPr rtlCol="0">
            <a:normAutofit/>
          </a:bodyPr>
          <a:lstStyle/>
          <a:p>
            <a:pPr eaLnBrk="1" fontAlgn="auto" hangingPunct="1"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>
          <a:xfrm>
            <a:off x="1077913" y="93663"/>
            <a:ext cx="6988175" cy="66690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27100" y="0"/>
            <a:ext cx="7289800" cy="15001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Знание электротехники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чтобы уметь грамотно эксплуатировать электросеть,  </a:t>
            </a:r>
          </a:p>
          <a:p>
            <a:pPr eaLnBrk="1" hangingPunct="1"/>
            <a:r>
              <a:rPr lang="ru-RU" altLang="ru-RU" sz="2800" smtClean="0"/>
              <a:t>правильно выбрать новое электрооборудование для своей квартиры или офиса, </a:t>
            </a:r>
          </a:p>
          <a:p>
            <a:pPr eaLnBrk="1" hangingPunct="1"/>
            <a:r>
              <a:rPr lang="ru-RU" altLang="ru-RU" sz="2800" smtClean="0"/>
              <a:t>выполнить мелкий ремонт проводки, бытовых приборов, электрической системы своего автомобиля и т. д. </a:t>
            </a:r>
          </a:p>
          <a:p>
            <a:pPr eaLnBrk="1" hangingPunct="1"/>
            <a:r>
              <a:rPr lang="ru-RU" altLang="ru-RU" sz="2800" smtClean="0"/>
              <a:t>При этом он должен твердо знать правила </a:t>
            </a:r>
            <a:r>
              <a:rPr lang="ru-RU" altLang="ru-RU" sz="2800" i="1" smtClean="0"/>
              <a:t>электробезопасности, </a:t>
            </a:r>
            <a:r>
              <a:rPr lang="ru-RU" altLang="ru-RU" sz="2800" smtClean="0"/>
              <a:t>чтобы своими действиями не нанести вреда себе и окружающим.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0"/>
            <a:ext cx="7289800" cy="15001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Электрический ток и его использование</a:t>
            </a:r>
            <a:r>
              <a:rPr lang="ru-RU" alt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alt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alt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025525"/>
            <a:ext cx="9144000" cy="5832475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Электрическая энергия, которую использует человек, не существует в природе в готовом для потребления виде. </a:t>
            </a:r>
          </a:p>
          <a:p>
            <a:pPr eaLnBrk="1" hangingPunct="1"/>
            <a:r>
              <a:rPr lang="ru-RU" altLang="ru-RU" sz="2800" smtClean="0"/>
              <a:t>электрическую энергию получают из других видов энергии: механической, тепловой, световой, энергии химического процесса. </a:t>
            </a:r>
          </a:p>
          <a:p>
            <a:pPr eaLnBrk="1" hangingPunct="1"/>
            <a:r>
              <a:rPr lang="ru-RU" altLang="ru-RU" sz="2800" smtClean="0"/>
              <a:t>Устройство, преобразующее какую-либо энергию в электрическую, называется </a:t>
            </a:r>
            <a:r>
              <a:rPr lang="ru-RU" altLang="ru-RU" sz="2800" i="1" smtClean="0">
                <a:solidFill>
                  <a:srgbClr val="CC0000"/>
                </a:solidFill>
              </a:rPr>
              <a:t>источником</a:t>
            </a:r>
            <a:r>
              <a:rPr lang="ru-RU" altLang="ru-RU" sz="2800" smtClean="0">
                <a:solidFill>
                  <a:srgbClr val="CC0000"/>
                </a:solidFill>
              </a:rPr>
              <a:t>.</a:t>
            </a:r>
          </a:p>
          <a:p>
            <a:pPr eaLnBrk="1" hangingPunct="1"/>
            <a:r>
              <a:rPr lang="ru-RU" altLang="ru-RU" sz="2800" smtClean="0"/>
              <a:t>Основная часть используемой человеком электроэнергии вырабатывается из механической энергии специальными электромеханическими машинами — </a:t>
            </a:r>
            <a:r>
              <a:rPr lang="ru-RU" altLang="ru-RU" sz="2800" b="1" smtClean="0"/>
              <a:t>электрогенераторами.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00013"/>
            <a:ext cx="7289800" cy="15001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Электроэнергия передается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при помощи потока мельчайших заряженных частиц — </a:t>
            </a:r>
            <a:r>
              <a:rPr lang="ru-RU" altLang="ru-RU" sz="2800" smtClean="0">
                <a:solidFill>
                  <a:srgbClr val="CC0000"/>
                </a:solidFill>
              </a:rPr>
              <a:t>электрического тока.</a:t>
            </a:r>
            <a:r>
              <a:rPr lang="ru-RU" altLang="ru-RU" sz="2800" smtClean="0"/>
              <a:t> В природе обнаружено два вида зарядов, условно названных </a:t>
            </a:r>
            <a:r>
              <a:rPr lang="ru-RU" altLang="ru-RU" sz="2800" smtClean="0">
                <a:solidFill>
                  <a:srgbClr val="CC0000"/>
                </a:solidFill>
              </a:rPr>
              <a:t>положительными и отрицательными.</a:t>
            </a:r>
            <a:r>
              <a:rPr lang="ru-RU" altLang="ru-RU" sz="2800" smtClean="0"/>
              <a:t> Вокруг каждого из зарядов существует </a:t>
            </a:r>
            <a:r>
              <a:rPr lang="ru-RU" altLang="ru-RU" sz="2800" smtClean="0">
                <a:solidFill>
                  <a:srgbClr val="CC0000"/>
                </a:solidFill>
              </a:rPr>
              <a:t>электрическое поле</a:t>
            </a:r>
            <a:r>
              <a:rPr lang="ru-RU" altLang="ru-RU" sz="2800" smtClean="0"/>
              <a:t>, за счет которого одноименные заряды отталкиваются друг от друга, а разноименные притягиваются друг к другу.</a:t>
            </a:r>
          </a:p>
          <a:p>
            <a:pPr eaLnBrk="1" hangingPunct="1"/>
            <a:r>
              <a:rPr lang="ru-RU" altLang="ru-RU" sz="2800" b="1" smtClean="0"/>
              <a:t>Направленное движение электрических зарядов называется </a:t>
            </a:r>
            <a:r>
              <a:rPr lang="ru-RU" altLang="ru-RU" sz="2800" b="1" i="1" smtClean="0">
                <a:solidFill>
                  <a:srgbClr val="CC0000"/>
                </a:solidFill>
              </a:rPr>
              <a:t>электрическим током.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207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>
                <a:solidFill>
                  <a:schemeClr val="tx1">
                    <a:lumMod val="95000"/>
                    <a:lumOff val="5000"/>
                  </a:schemeClr>
                </a:solidFill>
              </a:rPr>
              <a:t>Ток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81075"/>
            <a:ext cx="8893175" cy="5876925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Количество зарядов </a:t>
            </a:r>
            <a:r>
              <a:rPr lang="en-US" altLang="ru-RU" sz="2800" smtClean="0"/>
              <a:t>(g)</a:t>
            </a:r>
            <a:r>
              <a:rPr lang="ru-RU" altLang="ru-RU" sz="2800" smtClean="0"/>
              <a:t>,  протекающих  через поперечное сечение проводника за единицу времени, называется </a:t>
            </a:r>
            <a:r>
              <a:rPr lang="ru-RU" altLang="ru-RU" sz="2800" b="1" i="1" smtClean="0">
                <a:solidFill>
                  <a:srgbClr val="CC0000"/>
                </a:solidFill>
              </a:rPr>
              <a:t>силой тока (</a:t>
            </a:r>
            <a:r>
              <a:rPr lang="en-US" altLang="ru-RU" sz="2800" b="1" i="1" smtClean="0">
                <a:solidFill>
                  <a:srgbClr val="CC0000"/>
                </a:solidFill>
              </a:rPr>
              <a:t>I</a:t>
            </a:r>
            <a:r>
              <a:rPr lang="ru-RU" altLang="ru-RU" sz="2800" b="1" i="1" smtClean="0">
                <a:solidFill>
                  <a:srgbClr val="CC0000"/>
                </a:solidFill>
              </a:rPr>
              <a:t>):</a:t>
            </a:r>
            <a:r>
              <a:rPr lang="ru-RU" altLang="ru-RU" sz="2800" smtClean="0"/>
              <a:t> </a:t>
            </a:r>
            <a:endParaRPr lang="en-US" altLang="ru-RU" sz="2800" smtClean="0"/>
          </a:p>
          <a:p>
            <a:pPr eaLnBrk="1" hangingPunct="1"/>
            <a:r>
              <a:rPr lang="en-US" altLang="ru-RU" sz="3600" b="1" smtClean="0">
                <a:solidFill>
                  <a:srgbClr val="CC0000"/>
                </a:solidFill>
              </a:rPr>
              <a:t>I</a:t>
            </a:r>
            <a:r>
              <a:rPr lang="ru-RU" altLang="ru-RU" sz="3600" b="1" smtClean="0">
                <a:solidFill>
                  <a:srgbClr val="CC0000"/>
                </a:solidFill>
              </a:rPr>
              <a:t> </a:t>
            </a:r>
            <a:r>
              <a:rPr lang="en-US" altLang="ru-RU" sz="3600" b="1" smtClean="0">
                <a:solidFill>
                  <a:srgbClr val="CC0000"/>
                </a:solidFill>
              </a:rPr>
              <a:t>=</a:t>
            </a:r>
            <a:r>
              <a:rPr lang="ru-RU" altLang="ru-RU" sz="3600" b="1" smtClean="0">
                <a:solidFill>
                  <a:srgbClr val="CC0000"/>
                </a:solidFill>
              </a:rPr>
              <a:t> </a:t>
            </a:r>
            <a:r>
              <a:rPr lang="en-US" altLang="ru-RU" sz="3600" b="1" smtClean="0">
                <a:solidFill>
                  <a:srgbClr val="CC0000"/>
                </a:solidFill>
              </a:rPr>
              <a:t>g/t</a:t>
            </a:r>
          </a:p>
          <a:p>
            <a:pPr eaLnBrk="1" hangingPunct="1"/>
            <a:r>
              <a:rPr lang="ru-RU" altLang="ru-RU" sz="2800" smtClean="0"/>
              <a:t>Сила тока измеряется в амперах (А) — в честь французского ученого Андре Ампера. </a:t>
            </a:r>
          </a:p>
          <a:p>
            <a:pPr eaLnBrk="1" hangingPunct="1"/>
            <a:endParaRPr lang="ru-RU" altLang="ru-RU" sz="2800" smtClean="0"/>
          </a:p>
          <a:p>
            <a:pPr eaLnBrk="1" hangingPunct="1"/>
            <a:r>
              <a:rPr lang="ru-RU" altLang="ru-RU" sz="2800" smtClean="0"/>
              <a:t>Ток называется </a:t>
            </a:r>
            <a:r>
              <a:rPr lang="ru-RU" altLang="ru-RU" sz="2800" b="1" i="1" smtClean="0">
                <a:solidFill>
                  <a:srgbClr val="CC0000"/>
                </a:solidFill>
              </a:rPr>
              <a:t>постоянным,</a:t>
            </a:r>
            <a:r>
              <a:rPr lang="ru-RU" altLang="ru-RU" sz="2800" i="1" smtClean="0"/>
              <a:t> </a:t>
            </a:r>
            <a:r>
              <a:rPr lang="ru-RU" altLang="ru-RU" sz="2800" smtClean="0"/>
              <a:t>если он не меняется с течением времени ни по величине, ни по направлению. </a:t>
            </a:r>
          </a:p>
          <a:p>
            <a:pPr eaLnBrk="1" hangingPunct="1"/>
            <a:r>
              <a:rPr lang="ru-RU" altLang="ru-RU" sz="2800" smtClean="0"/>
              <a:t>Ток, у которого сила и направление периодически изменяются, называется </a:t>
            </a:r>
            <a:r>
              <a:rPr lang="ru-RU" altLang="ru-RU" sz="2800" b="1" i="1" smtClean="0">
                <a:solidFill>
                  <a:srgbClr val="CC0000"/>
                </a:solidFill>
              </a:rPr>
              <a:t>переменным.</a:t>
            </a:r>
          </a:p>
          <a:p>
            <a:pPr eaLnBrk="1" hangingPunct="1"/>
            <a:endParaRPr lang="ru-RU" alt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600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Практическое использование электрической энергии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975"/>
            <a:ext cx="9144000" cy="5445125"/>
          </a:xfrm>
        </p:spPr>
        <p:txBody>
          <a:bodyPr rtlCol="0">
            <a:normAutofit lnSpcReduction="10000"/>
          </a:bodyPr>
          <a:lstStyle/>
          <a:p>
            <a:pPr marL="91440" indent="-91440" eaLnBrk="1" fontAlgn="auto" hangingPunct="1">
              <a:lnSpc>
                <a:spcPct val="80000"/>
              </a:lnSpc>
              <a:defRPr/>
            </a:pPr>
            <a:r>
              <a:rPr lang="ru-RU" altLang="ru-RU" sz="2400" i="1">
                <a:solidFill>
                  <a:srgbClr val="CC0000"/>
                </a:solidFill>
              </a:rPr>
              <a:t>Тепловое</a:t>
            </a:r>
            <a:r>
              <a:rPr lang="ru-RU" altLang="ru-RU" sz="2400" i="1"/>
              <a:t> </a:t>
            </a:r>
            <a:r>
              <a:rPr lang="ru-RU" altLang="ru-RU" sz="2400"/>
              <a:t>действие электрического тока широко используют в работе осветительных и электронагревательных приборов. </a:t>
            </a:r>
          </a:p>
          <a:p>
            <a:pPr marL="91440" indent="-91440" eaLnBrk="1" fontAlgn="auto" hangingPunct="1">
              <a:lnSpc>
                <a:spcPct val="80000"/>
              </a:lnSpc>
              <a:defRPr/>
            </a:pPr>
            <a:r>
              <a:rPr lang="ru-RU" altLang="ru-RU" sz="2400" i="1">
                <a:solidFill>
                  <a:srgbClr val="CC0000"/>
                </a:solidFill>
              </a:rPr>
              <a:t>Магнитное</a:t>
            </a:r>
            <a:r>
              <a:rPr lang="ru-RU" altLang="ru-RU" sz="2400" i="1"/>
              <a:t> </a:t>
            </a:r>
            <a:r>
              <a:rPr lang="ru-RU" altLang="ru-RU" sz="2400"/>
              <a:t>действие используют в измерительных приборах, электромагнитных реле, электромагнитных телефонах и громкоговорителях, электрических генераторах и двигателях.</a:t>
            </a:r>
          </a:p>
          <a:p>
            <a:pPr marL="91440" indent="-91440" eaLnBrk="1" fontAlgn="auto" hangingPunct="1">
              <a:lnSpc>
                <a:spcPct val="80000"/>
              </a:lnSpc>
              <a:defRPr/>
            </a:pPr>
            <a:r>
              <a:rPr lang="ru-RU" altLang="ru-RU" sz="2400"/>
              <a:t>Прохождение постоянного электрического тока через жидкие среды сопровождается </a:t>
            </a:r>
            <a:r>
              <a:rPr lang="ru-RU" altLang="ru-RU" sz="2400" i="1">
                <a:solidFill>
                  <a:srgbClr val="CC0000"/>
                </a:solidFill>
              </a:rPr>
              <a:t>химическими </a:t>
            </a:r>
            <a:r>
              <a:rPr lang="ru-RU" altLang="ru-RU" sz="2400" i="1"/>
              <a:t>реакциями. </a:t>
            </a:r>
            <a:r>
              <a:rPr lang="ru-RU" altLang="ru-RU" sz="2400"/>
              <a:t>Это используется в аккумуляторах, применяется в электрометаллургии, при электрохимической обработке материалов и в опреснителях морской воды.</a:t>
            </a:r>
          </a:p>
          <a:p>
            <a:pPr marL="91440" indent="-91440" eaLnBrk="1" fontAlgn="auto" hangingPunct="1">
              <a:lnSpc>
                <a:spcPct val="80000"/>
              </a:lnSpc>
              <a:defRPr/>
            </a:pPr>
            <a:r>
              <a:rPr lang="ru-RU" altLang="ru-RU" sz="2400"/>
              <a:t>Электрический ток в газовой среде вызывает </a:t>
            </a:r>
            <a:r>
              <a:rPr lang="ru-RU" altLang="ru-RU" sz="2400" i="1">
                <a:solidFill>
                  <a:srgbClr val="CC0000"/>
                </a:solidFill>
              </a:rPr>
              <a:t>свечение </a:t>
            </a:r>
            <a:r>
              <a:rPr lang="ru-RU" altLang="ru-RU" sz="2400"/>
              <a:t>газа. На основе этого явления работают дуговые источники света (например, в прожекторах).</a:t>
            </a:r>
          </a:p>
          <a:p>
            <a:pPr marL="91440" indent="-91440" eaLnBrk="1" fontAlgn="auto" hangingPunct="1">
              <a:lnSpc>
                <a:spcPct val="80000"/>
              </a:lnSpc>
              <a:defRPr/>
            </a:pPr>
            <a:r>
              <a:rPr lang="ru-RU" altLang="ru-RU" sz="2400"/>
              <a:t>Электрический разряд в воздухе сопровождается не только свечением, но и повышением температуры электродов, что используют для </a:t>
            </a:r>
            <a:r>
              <a:rPr lang="ru-RU" altLang="ru-RU" sz="2400">
                <a:solidFill>
                  <a:srgbClr val="CC0000"/>
                </a:solidFill>
              </a:rPr>
              <a:t>сварки </a:t>
            </a:r>
            <a:r>
              <a:rPr lang="ru-RU" altLang="ru-RU" sz="2400"/>
              <a:t>и резки металлов.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Устройства, в которых происходит преобразование электрической энергии в другие виды энергии — свет, тепло, механическую и химическую энергию, — называются </a:t>
            </a:r>
            <a:r>
              <a:rPr lang="ru-RU" altLang="ru-RU" sz="2800" i="1" smtClean="0"/>
              <a:t>приемниками или потребителями </a:t>
            </a:r>
            <a:r>
              <a:rPr lang="ru-RU" altLang="ru-RU" sz="2800" smtClean="0"/>
              <a:t>электрической энергии, а в электротехнике — </a:t>
            </a:r>
            <a:r>
              <a:rPr lang="ru-RU" altLang="ru-RU" sz="2800" i="1" smtClean="0">
                <a:solidFill>
                  <a:srgbClr val="CC0000"/>
                </a:solidFill>
              </a:rPr>
              <a:t>нагрузкой</a:t>
            </a:r>
            <a:endParaRPr lang="ru-RU" altLang="ru-RU" sz="2800" smtClean="0">
              <a:solidFill>
                <a:srgbClr val="CC0000"/>
              </a:solidFill>
            </a:endParaRPr>
          </a:p>
          <a:p>
            <a:pPr eaLnBrk="1" hangingPunct="1"/>
            <a:r>
              <a:rPr lang="ru-RU" altLang="ru-RU" sz="2800" smtClean="0"/>
              <a:t>Чтобы электрическое устройство (нагрузка) работало, его необходимо соединить с полюсами источника тока. На практике источник с нагрузкой часто соединяют с помощью дополнительных проводников, в быту и электротехнике называемых </a:t>
            </a:r>
            <a:r>
              <a:rPr lang="ru-RU" altLang="ru-RU" sz="2800" i="1" smtClean="0">
                <a:solidFill>
                  <a:srgbClr val="CC0000"/>
                </a:solidFill>
              </a:rPr>
              <a:t>проводами.</a:t>
            </a:r>
            <a:endParaRPr lang="ru-RU" altLang="ru-RU" sz="2800" smtClean="0">
              <a:solidFill>
                <a:srgbClr val="CC0000"/>
              </a:solidFill>
            </a:endParaRPr>
          </a:p>
          <a:p>
            <a:pPr eaLnBrk="1" hangingPunct="1"/>
            <a:r>
              <a:rPr lang="ru-RU" altLang="ru-RU" sz="2800" smtClean="0"/>
              <a:t>Источник электрической энергии,  нагрузка и  соединительные провода — всё это вместе называется</a:t>
            </a:r>
            <a:r>
              <a:rPr lang="ru-RU" altLang="ru-RU" sz="2800" smtClean="0">
                <a:solidFill>
                  <a:srgbClr val="CC0000"/>
                </a:solidFill>
              </a:rPr>
              <a:t> </a:t>
            </a:r>
            <a:r>
              <a:rPr lang="ru-RU" altLang="ru-RU" sz="2800" i="1" smtClean="0">
                <a:solidFill>
                  <a:srgbClr val="CC0000"/>
                </a:solidFill>
              </a:rPr>
              <a:t>электрической цепью.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97000" y="128588"/>
            <a:ext cx="7289800" cy="15001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Принципиальные и монтажные электрические схемы</a:t>
            </a:r>
            <a:r>
              <a:rPr lang="ru-RU" alt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Простейшая демонстрационная электрическая цепь может содержать всего три элемента: источник, нагрузку и соединительные провода.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Однако реальные работающие цепи намного сложнее.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Помимо основных элементов они содержат различные выключатели, рубильники, пускатели, контакторы, предохранители, реле в автоматах, электроизмерительные приборы, розетки, вилки и др.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 При сборке электротехнических цепей электромонтажник руководствуется принципиальной электрической схемой.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12713"/>
            <a:ext cx="9144000" cy="9080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Принципиальная электрическая </a:t>
            </a:r>
            <a:r>
              <a:rPr lang="ru-RU" alt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схема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0" y="765175"/>
            <a:ext cx="9144000" cy="4929188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представляет собой графическое изображение электрической цепи, на котором ее элементы изображаются в виде условных знаков</a:t>
            </a:r>
            <a:r>
              <a:rPr lang="ru-RU" altLang="ru-RU" smtClean="0"/>
              <a:t> 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lum bright="-12000" contrast="18000"/>
          </a:blip>
          <a:srcRect/>
          <a:stretch>
            <a:fillRect/>
          </a:stretch>
        </p:blipFill>
        <p:spPr bwMode="auto">
          <a:xfrm>
            <a:off x="611188" y="2168525"/>
            <a:ext cx="7956550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92</TotalTime>
  <Words>543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Интеграл</vt:lpstr>
      <vt:lpstr>Волна</vt:lpstr>
      <vt:lpstr>Электрический ток и его использование</vt:lpstr>
      <vt:lpstr>Знание электротехники</vt:lpstr>
      <vt:lpstr>Электрический ток и его использование </vt:lpstr>
      <vt:lpstr>Электроэнергия передается</vt:lpstr>
      <vt:lpstr>Ток</vt:lpstr>
      <vt:lpstr>Практическое использование электрической энергии</vt:lpstr>
      <vt:lpstr>Слайд 7</vt:lpstr>
      <vt:lpstr>Принципиальные и монтажные электрические схемы </vt:lpstr>
      <vt:lpstr>Принципиальная электрическая схема</vt:lpstr>
      <vt:lpstr>Слайд 10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Электрическая энергия — основа современного технического прогресса</dc:title>
  <dc:creator>toly</dc:creator>
  <cp:lastModifiedBy>школа</cp:lastModifiedBy>
  <cp:revision>9</cp:revision>
  <dcterms:created xsi:type="dcterms:W3CDTF">2013-04-01T04:53:32Z</dcterms:created>
  <dcterms:modified xsi:type="dcterms:W3CDTF">2020-04-13T20:09:35Z</dcterms:modified>
</cp:coreProperties>
</file>