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4" autoAdjust="0"/>
    <p:restoredTop sz="94676" autoAdjust="0"/>
  </p:normalViewPr>
  <p:slideViewPr>
    <p:cSldViewPr>
      <p:cViewPr>
        <p:scale>
          <a:sx n="90" d="100"/>
          <a:sy n="90" d="100"/>
        </p:scale>
        <p:origin x="-1234" y="-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8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2B5D1C-A478-49E8-AE32-37F6ACE47EF0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28A2B5-4EA2-47A1-B8BD-B45C94F3F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940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28A2B5-4EA2-47A1-B8BD-B45C94F3F7BF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046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38F9-51CF-4012-A667-4A335C117A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1F51C-7669-4B9F-B3FD-B38293DBAE4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38F9-51CF-4012-A667-4A335C117A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1F51C-7669-4B9F-B3FD-B38293DBAE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38F9-51CF-4012-A667-4A335C117A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1F51C-7669-4B9F-B3FD-B38293DBAE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38F9-51CF-4012-A667-4A335C117A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1F51C-7669-4B9F-B3FD-B38293DBAE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38F9-51CF-4012-A667-4A335C117A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A21F51C-7669-4B9F-B3FD-B38293DBAE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38F9-51CF-4012-A667-4A335C117A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1F51C-7669-4B9F-B3FD-B38293DBAE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38F9-51CF-4012-A667-4A335C117A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1F51C-7669-4B9F-B3FD-B38293DBAE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38F9-51CF-4012-A667-4A335C117A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1F51C-7669-4B9F-B3FD-B38293DBAE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38F9-51CF-4012-A667-4A335C117A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1F51C-7669-4B9F-B3FD-B38293DBAE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38F9-51CF-4012-A667-4A335C117A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1F51C-7669-4B9F-B3FD-B38293DBAE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38F9-51CF-4012-A667-4A335C117A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1F51C-7669-4B9F-B3FD-B38293DBAE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53538F9-51CF-4012-A667-4A335C117A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A21F51C-7669-4B9F-B3FD-B38293DBAE4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916832"/>
            <a:ext cx="8011783" cy="1656184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TYPES OF QUESTIONS IN ENGLISH</a:t>
            </a:r>
            <a:endParaRPr lang="ru-RU" dirty="0"/>
          </a:p>
        </p:txBody>
      </p:sp>
      <p:pic>
        <p:nvPicPr>
          <p:cNvPr id="1030" name="Picture 6" descr="C:\Users\DIMA\AppData\Local\Microsoft\Windows\Temporary Internet Files\Content.IE5\IB4BJDRW\MC90044042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32656"/>
            <a:ext cx="1827886" cy="1506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149080"/>
            <a:ext cx="6408712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2424463"/>
      </p:ext>
    </p:extLst>
  </p:cSld>
  <p:clrMapOvr>
    <a:masterClrMapping/>
  </p:clrMapOvr>
  <p:transition spd="slow" advTm="2237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/>
          <a:lstStyle/>
          <a:p>
            <a:r>
              <a:rPr lang="en-US" dirty="0" smtClean="0">
                <a:latin typeface="Algerian" pitchFamily="82" charset="0"/>
              </a:rPr>
              <a:t>QUESTION TAGS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(We use them for confirmation of or agreement to our statement. We form question tags with an auxiliary verb and a personal pronoun.)</a:t>
            </a:r>
          </a:p>
          <a:p>
            <a:pPr marL="0" indent="0" algn="ctr">
              <a:buNone/>
            </a:pPr>
            <a:r>
              <a:rPr lang="en-US" i="1" dirty="0" smtClean="0"/>
              <a:t>He can drive, </a:t>
            </a:r>
            <a:r>
              <a:rPr lang="en-US" i="1" u="sng" dirty="0" smtClean="0"/>
              <a:t>can’t he</a:t>
            </a:r>
            <a:r>
              <a:rPr lang="en-US" i="1" dirty="0" smtClean="0"/>
              <a:t>?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100232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288"/>
    </mc:Choice>
    <mc:Fallback xmlns="">
      <p:transition spd="slow" advTm="20288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420888"/>
          </a:xfr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>
            <a:normAutofit fontScale="90000"/>
          </a:bodyPr>
          <a:lstStyle/>
          <a:p>
            <a:r>
              <a:rPr lang="en-US" dirty="0" smtClean="0"/>
              <a:t>WORD ORDER IN QUESTION TAGS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ru-RU" dirty="0" smtClean="0"/>
              <a:t>порядок слов в разделительных вопросах)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3520402"/>
              </p:ext>
            </p:extLst>
          </p:nvPr>
        </p:nvGraphicFramePr>
        <p:xfrm>
          <a:off x="467544" y="2924944"/>
          <a:ext cx="8229600" cy="266481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229397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Direct</a:t>
                      </a:r>
                      <a:r>
                        <a:rPr lang="en-US" baseline="0" dirty="0" smtClean="0"/>
                        <a:t> word order</a:t>
                      </a:r>
                    </a:p>
                    <a:p>
                      <a:pPr algn="ctr"/>
                      <a:r>
                        <a:rPr lang="en-US" baseline="0" dirty="0" smtClean="0"/>
                        <a:t>(</a:t>
                      </a:r>
                      <a:r>
                        <a:rPr lang="ru-RU" baseline="0" dirty="0" smtClean="0"/>
                        <a:t>прямой порядок слов)</a:t>
                      </a:r>
                    </a:p>
                    <a:p>
                      <a:pPr algn="ctr"/>
                      <a:endParaRPr lang="en-US" baseline="0" dirty="0" smtClean="0"/>
                    </a:p>
                    <a:p>
                      <a:pPr algn="ctr"/>
                      <a:endParaRPr lang="ru-RU" baseline="0" dirty="0" smtClean="0"/>
                    </a:p>
                    <a:p>
                      <a:pPr algn="ctr"/>
                      <a:r>
                        <a:rPr lang="en-US" b="1" baseline="0" dirty="0" smtClean="0"/>
                        <a:t>He can drive,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“a tag”</a:t>
                      </a:r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(хвостик)</a:t>
                      </a:r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b="1" dirty="0" smtClean="0"/>
                        <a:t>can’t he?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1775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917"/>
    </mc:Choice>
    <mc:Fallback xmlns="">
      <p:transition spd="slow" advTm="18917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>
            <a:normAutofit fontScale="90000"/>
          </a:bodyPr>
          <a:lstStyle/>
          <a:p>
            <a:r>
              <a:rPr lang="en-US" dirty="0" smtClean="0"/>
              <a:t>THE RULES OF FORMATION QUESTIONS TAGS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8545097"/>
              </p:ext>
            </p:extLst>
          </p:nvPr>
        </p:nvGraphicFramePr>
        <p:xfrm>
          <a:off x="457200" y="1600200"/>
          <a:ext cx="8229600" cy="42113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+</a:t>
                      </a:r>
                    </a:p>
                    <a:p>
                      <a:pPr algn="ctr"/>
                      <a:r>
                        <a:rPr lang="en-US" sz="4800" dirty="0" smtClean="0"/>
                        <a:t>He can drive,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-</a:t>
                      </a:r>
                    </a:p>
                    <a:p>
                      <a:pPr algn="ctr"/>
                      <a:r>
                        <a:rPr lang="en-US" sz="4800" dirty="0" smtClean="0"/>
                        <a:t>can’t he?</a:t>
                      </a:r>
                      <a:endParaRPr lang="ru-RU" sz="4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-</a:t>
                      </a:r>
                    </a:p>
                    <a:p>
                      <a:pPr algn="ctr"/>
                      <a:r>
                        <a:rPr lang="en-US" sz="4800" dirty="0" smtClean="0"/>
                        <a:t>He can’t drive,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+</a:t>
                      </a:r>
                    </a:p>
                    <a:p>
                      <a:pPr algn="ctr"/>
                      <a:r>
                        <a:rPr lang="en-US" sz="4800" dirty="0" smtClean="0"/>
                        <a:t>can he?</a:t>
                      </a:r>
                      <a:endParaRPr lang="ru-RU" sz="4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772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26"/>
    </mc:Choice>
    <mc:Fallback xmlns="">
      <p:transition spd="slow" advTm="20026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>
            <a:normAutofit/>
          </a:bodyPr>
          <a:lstStyle/>
          <a:p>
            <a:r>
              <a:rPr lang="en-US" dirty="0" smtClean="0">
                <a:latin typeface="Algerian" pitchFamily="82" charset="0"/>
              </a:rPr>
              <a:t>ALTERNATIVE QUESTIONS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 smtClean="0"/>
              <a:t>Begin with an auxiliary verb + “or”</a:t>
            </a:r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r>
              <a:rPr lang="en-US" sz="4400" i="1" u="sng" dirty="0" smtClean="0"/>
              <a:t>Does</a:t>
            </a:r>
            <a:r>
              <a:rPr lang="en-US" sz="4400" dirty="0" smtClean="0"/>
              <a:t> </a:t>
            </a:r>
            <a:r>
              <a:rPr lang="en-US" sz="4400" i="1" dirty="0" smtClean="0"/>
              <a:t>he help you every day </a:t>
            </a:r>
            <a:r>
              <a:rPr lang="en-US" sz="4400" i="1" u="sng" dirty="0" smtClean="0"/>
              <a:t>or</a:t>
            </a:r>
            <a:r>
              <a:rPr lang="en-US" sz="4400" i="1" dirty="0" smtClean="0"/>
              <a:t> every other day?</a:t>
            </a:r>
            <a:endParaRPr lang="ru-RU" sz="4400" i="1" dirty="0"/>
          </a:p>
        </p:txBody>
      </p:sp>
    </p:spTree>
    <p:extLst>
      <p:ext uri="{BB962C8B-B14F-4D97-AF65-F5344CB8AC3E}">
        <p14:creationId xmlns:p14="http://schemas.microsoft.com/office/powerpoint/2010/main" val="3819948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882"/>
    </mc:Choice>
    <mc:Fallback xmlns="">
      <p:transition spd="slow" advTm="19882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>
            <a:normAutofit fontScale="90000"/>
          </a:bodyPr>
          <a:lstStyle/>
          <a:p>
            <a:r>
              <a:rPr lang="en-US" dirty="0" smtClean="0"/>
              <a:t>WORD ORDER IN ALTERNATIVE QUESTIONS(</a:t>
            </a:r>
            <a:r>
              <a:rPr lang="ru-RU" dirty="0" smtClean="0"/>
              <a:t>порядок слов в альтернативных вопросах)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6365305"/>
              </p:ext>
            </p:extLst>
          </p:nvPr>
        </p:nvGraphicFramePr>
        <p:xfrm>
          <a:off x="457200" y="2205038"/>
          <a:ext cx="8229600" cy="358925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64789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ru-RU" dirty="0"/>
                    </a:p>
                  </a:txBody>
                  <a:tcPr/>
                </a:tc>
              </a:tr>
              <a:tr h="294135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Auxiliary</a:t>
                      </a:r>
                      <a:r>
                        <a:rPr lang="en-US" sz="1400" baseline="0" dirty="0" smtClean="0"/>
                        <a:t> verb</a:t>
                      </a:r>
                    </a:p>
                    <a:p>
                      <a:pPr algn="ctr"/>
                      <a:r>
                        <a:rPr lang="en-US" sz="1400" baseline="0" dirty="0" smtClean="0"/>
                        <a:t>(</a:t>
                      </a:r>
                      <a:r>
                        <a:rPr lang="ru-RU" sz="1400" baseline="0" dirty="0" smtClean="0"/>
                        <a:t>вспомогательный глагол)</a:t>
                      </a:r>
                    </a:p>
                    <a:p>
                      <a:pPr algn="ctr"/>
                      <a:endParaRPr lang="ru-RU" sz="1400" baseline="0" dirty="0" smtClean="0"/>
                    </a:p>
                    <a:p>
                      <a:pPr algn="ctr"/>
                      <a:r>
                        <a:rPr lang="en-US" sz="1400" b="1" baseline="0" dirty="0" smtClean="0"/>
                        <a:t>Does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subject</a:t>
                      </a:r>
                      <a:endParaRPr lang="ru-RU" sz="1400" dirty="0" smtClean="0"/>
                    </a:p>
                    <a:p>
                      <a:pPr algn="ctr"/>
                      <a:r>
                        <a:rPr lang="ru-RU" sz="1400" dirty="0" smtClean="0"/>
                        <a:t>(подлежащее)</a:t>
                      </a:r>
                      <a:endParaRPr lang="en-US" sz="1400" dirty="0" smtClean="0"/>
                    </a:p>
                    <a:p>
                      <a:pPr algn="ctr"/>
                      <a:endParaRPr lang="en-US" sz="1400" dirty="0" smtClean="0"/>
                    </a:p>
                    <a:p>
                      <a:pPr algn="ctr"/>
                      <a:endParaRPr lang="en-US" sz="1400" dirty="0" smtClean="0"/>
                    </a:p>
                    <a:p>
                      <a:pPr algn="ctr"/>
                      <a:r>
                        <a:rPr lang="en-US" sz="1400" b="1" dirty="0" smtClean="0"/>
                        <a:t>he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Object</a:t>
                      </a:r>
                      <a:endParaRPr lang="ru-RU" sz="1400" dirty="0" smtClean="0"/>
                    </a:p>
                    <a:p>
                      <a:pPr algn="ctr"/>
                      <a:r>
                        <a:rPr lang="ru-RU" sz="1400" dirty="0" smtClean="0"/>
                        <a:t>(сказуемое)</a:t>
                      </a:r>
                      <a:endParaRPr lang="en-US" sz="1400" dirty="0" smtClean="0"/>
                    </a:p>
                    <a:p>
                      <a:pPr algn="ctr"/>
                      <a:endParaRPr lang="en-US" sz="1400" dirty="0" smtClean="0"/>
                    </a:p>
                    <a:p>
                      <a:pPr algn="ctr"/>
                      <a:endParaRPr lang="en-US" sz="1400" dirty="0" smtClean="0"/>
                    </a:p>
                    <a:p>
                      <a:pPr algn="ctr"/>
                      <a:r>
                        <a:rPr lang="en-US" sz="1400" b="1" dirty="0" smtClean="0"/>
                        <a:t>help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additional</a:t>
                      </a:r>
                      <a:r>
                        <a:rPr lang="en-US" sz="1400" baseline="0" dirty="0" smtClean="0"/>
                        <a:t> parts of the sentence</a:t>
                      </a:r>
                      <a:endParaRPr lang="ru-RU" sz="1400" baseline="0" dirty="0" smtClean="0"/>
                    </a:p>
                    <a:p>
                      <a:pPr algn="ctr"/>
                      <a:r>
                        <a:rPr lang="ru-RU" sz="1400" baseline="0" dirty="0" smtClean="0"/>
                        <a:t>(второстепенные члены предложения)</a:t>
                      </a:r>
                      <a:endParaRPr lang="en-US" sz="1400" baseline="0" dirty="0" smtClean="0"/>
                    </a:p>
                    <a:p>
                      <a:pPr algn="ctr"/>
                      <a:r>
                        <a:rPr lang="en-US" sz="1400" b="1" baseline="0" dirty="0" smtClean="0"/>
                        <a:t>you every day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“or”</a:t>
                      </a:r>
                      <a:endParaRPr lang="ru-RU" sz="1400" dirty="0" smtClean="0"/>
                    </a:p>
                    <a:p>
                      <a:pPr algn="ctr"/>
                      <a:r>
                        <a:rPr lang="ru-RU" sz="1400" dirty="0" smtClean="0"/>
                        <a:t>(или)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additional parts of the sentence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400" dirty="0" smtClean="0"/>
                        <a:t>(второстепенные члены предложения)</a:t>
                      </a:r>
                      <a:endParaRPr lang="en-US" sz="1400" dirty="0" smtClean="0"/>
                    </a:p>
                    <a:p>
                      <a:pPr algn="ctr"/>
                      <a:r>
                        <a:rPr lang="en-US" sz="1400" b="1" dirty="0" smtClean="0"/>
                        <a:t>every other day?</a:t>
                      </a:r>
                      <a:endParaRPr lang="ru-RU" sz="1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931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867"/>
    </mc:Choice>
    <mc:Fallback xmlns="">
      <p:transition spd="slow" advTm="18867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2700000" scaled="1"/>
            <a:tileRect/>
          </a:gradFill>
          <a:scene3d>
            <a:camera prst="perspectiveFront"/>
            <a:lightRig rig="threePt" dir="t"/>
          </a:scene3d>
        </p:spPr>
        <p:txBody>
          <a:bodyPr>
            <a:normAutofit fontScale="90000"/>
          </a:bodyPr>
          <a:lstStyle/>
          <a:p>
            <a:r>
              <a:rPr lang="en-US" dirty="0" smtClean="0"/>
              <a:t>THERE ARE FIVE TYPES OF QUESTIONS IN ENGLISH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YES/NO QUESTIONS</a:t>
            </a:r>
          </a:p>
          <a:p>
            <a:r>
              <a:rPr lang="en-US" dirty="0" smtClean="0"/>
              <a:t>SPECIAL QUESTIONS</a:t>
            </a:r>
          </a:p>
          <a:p>
            <a:r>
              <a:rPr lang="en-US" dirty="0" smtClean="0"/>
              <a:t>SUBJECT QUESTIONS</a:t>
            </a:r>
          </a:p>
          <a:p>
            <a:r>
              <a:rPr lang="en-US" dirty="0" smtClean="0"/>
              <a:t>QUESTION TAGS</a:t>
            </a:r>
          </a:p>
          <a:p>
            <a:r>
              <a:rPr lang="en-US" dirty="0" smtClean="0"/>
              <a:t>ALTERNATIVE QUESTIONS</a:t>
            </a:r>
            <a:endParaRPr lang="ru-RU" dirty="0"/>
          </a:p>
        </p:txBody>
      </p:sp>
      <p:pic>
        <p:nvPicPr>
          <p:cNvPr id="2051" name="Picture 3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717032"/>
            <a:ext cx="2376264" cy="216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184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738"/>
    </mc:Choice>
    <mc:Fallback xmlns="">
      <p:transition spd="slow" advTm="11738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txBody>
          <a:bodyPr/>
          <a:lstStyle/>
          <a:p>
            <a:r>
              <a:rPr lang="en-US" b="1" dirty="0" smtClean="0">
                <a:latin typeface="Algerian" pitchFamily="82" charset="0"/>
              </a:rPr>
              <a:t>YES/NO QUESTIONS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sz="4000" b="1" dirty="0" smtClean="0"/>
              <a:t>(questions without questions words, questions are usually formed by changing the word order; this means the auxiliary or modal verb comes before the subject).</a:t>
            </a:r>
          </a:p>
          <a:p>
            <a:pPr marL="0" indent="0" algn="ctr">
              <a:buNone/>
            </a:pPr>
            <a:r>
              <a:rPr lang="en-US" sz="4000" i="1" u="sng" dirty="0" smtClean="0"/>
              <a:t>Can </a:t>
            </a:r>
            <a:r>
              <a:rPr lang="en-US" sz="4000" i="1" dirty="0" smtClean="0"/>
              <a:t>she type?</a:t>
            </a:r>
          </a:p>
          <a:p>
            <a:pPr marL="0" indent="0" algn="ctr">
              <a:buNone/>
            </a:pPr>
            <a:r>
              <a:rPr lang="en-US" sz="4000" i="1" u="sng" dirty="0" smtClean="0"/>
              <a:t>Will </a:t>
            </a:r>
            <a:r>
              <a:rPr lang="en-US" sz="4000" i="1" dirty="0" smtClean="0"/>
              <a:t>you help me?</a:t>
            </a:r>
            <a:endParaRPr lang="ru-RU" sz="4000" i="1" dirty="0"/>
          </a:p>
        </p:txBody>
      </p:sp>
    </p:spTree>
    <p:extLst>
      <p:ext uri="{BB962C8B-B14F-4D97-AF65-F5344CB8AC3E}">
        <p14:creationId xmlns:p14="http://schemas.microsoft.com/office/powerpoint/2010/main" val="1756653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213"/>
    </mc:Choice>
    <mc:Fallback xmlns="">
      <p:transition spd="slow" advTm="18213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2232248"/>
          </a:xfr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WORD ORDER IN YES/NO QUESTIONS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ru-RU" dirty="0" smtClean="0"/>
              <a:t>ПОРЯДОК СЛОВ В ОБЩИХ ВОПРОСАХ)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8973774"/>
              </p:ext>
            </p:extLst>
          </p:nvPr>
        </p:nvGraphicFramePr>
        <p:xfrm>
          <a:off x="395536" y="2924944"/>
          <a:ext cx="8229600" cy="21031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Auxiliary verb</a:t>
                      </a:r>
                    </a:p>
                    <a:p>
                      <a:pPr algn="ctr"/>
                      <a:r>
                        <a:rPr lang="en-US" dirty="0" smtClean="0"/>
                        <a:t>(</a:t>
                      </a:r>
                      <a:r>
                        <a:rPr lang="ru-RU" dirty="0" smtClean="0"/>
                        <a:t>вспомогательный глагол)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en-US" b="1" dirty="0" smtClean="0"/>
                        <a:t>Will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</a:t>
                      </a:r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(подлежащее)</a:t>
                      </a:r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b="1" dirty="0" smtClean="0"/>
                        <a:t>you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object</a:t>
                      </a:r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(сказуемое)</a:t>
                      </a:r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b="1" dirty="0" smtClean="0"/>
                        <a:t>help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additional</a:t>
                      </a:r>
                      <a:r>
                        <a:rPr lang="en-US" baseline="0" dirty="0" smtClean="0"/>
                        <a:t> parts of the sentence</a:t>
                      </a:r>
                      <a:endParaRPr lang="ru-RU" baseline="0" dirty="0" smtClean="0"/>
                    </a:p>
                    <a:p>
                      <a:pPr algn="ctr"/>
                      <a:r>
                        <a:rPr lang="ru-RU" baseline="0" dirty="0" smtClean="0"/>
                        <a:t>(второстепенные члены предложения)</a:t>
                      </a:r>
                      <a:endParaRPr lang="en-US" baseline="0" dirty="0" smtClean="0"/>
                    </a:p>
                    <a:p>
                      <a:pPr algn="ctr"/>
                      <a:r>
                        <a:rPr lang="en-US" b="1" baseline="0" dirty="0" smtClean="0"/>
                        <a:t>me?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488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903"/>
    </mc:Choice>
    <mc:Fallback xmlns="">
      <p:transition spd="slow" advTm="17903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Algerian" pitchFamily="82" charset="0"/>
              </a:rPr>
              <a:t>SPECIAL QUESTIONS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 smtClean="0"/>
              <a:t>(start with a question word)</a:t>
            </a:r>
          </a:p>
          <a:p>
            <a:pPr marL="0" indent="0" algn="ctr">
              <a:buNone/>
            </a:pPr>
            <a:r>
              <a:rPr lang="en-US" sz="4800" i="1" u="sng" dirty="0" smtClean="0"/>
              <a:t>Who</a:t>
            </a:r>
            <a:r>
              <a:rPr lang="en-US" sz="4800" i="1" dirty="0" smtClean="0"/>
              <a:t> did you go out?</a:t>
            </a:r>
          </a:p>
          <a:p>
            <a:pPr marL="0" indent="0" algn="ctr">
              <a:buNone/>
            </a:pPr>
            <a:r>
              <a:rPr lang="en-US" sz="4800" i="1" u="sng" dirty="0" smtClean="0"/>
              <a:t>Where </a:t>
            </a:r>
            <a:r>
              <a:rPr lang="en-US" sz="4800" i="1" dirty="0" smtClean="0"/>
              <a:t>did you meet her?</a:t>
            </a:r>
          </a:p>
          <a:p>
            <a:pPr marL="0" indent="0" algn="ctr">
              <a:buNone/>
            </a:pPr>
            <a:r>
              <a:rPr lang="en-US" sz="4800" i="1" u="sng" dirty="0" smtClean="0"/>
              <a:t>What</a:t>
            </a:r>
            <a:r>
              <a:rPr lang="en-US" sz="4800" i="1" dirty="0" smtClean="0"/>
              <a:t> is your name?</a:t>
            </a:r>
            <a:endParaRPr lang="ru-RU" sz="4800" i="1" dirty="0"/>
          </a:p>
        </p:txBody>
      </p:sp>
    </p:spTree>
    <p:extLst>
      <p:ext uri="{BB962C8B-B14F-4D97-AF65-F5344CB8AC3E}">
        <p14:creationId xmlns:p14="http://schemas.microsoft.com/office/powerpoint/2010/main" val="423750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359"/>
    </mc:Choice>
    <mc:Fallback xmlns="">
      <p:transition spd="slow" advTm="18359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/>
          <a:lstStyle/>
          <a:p>
            <a:r>
              <a:rPr lang="en-US" dirty="0" smtClean="0">
                <a:latin typeface="Algerian" pitchFamily="82" charset="0"/>
              </a:rPr>
              <a:t>QUESTION WORDS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000" dirty="0" smtClean="0"/>
              <a:t>Who-</a:t>
            </a:r>
            <a:r>
              <a:rPr lang="ru-RU" sz="4000" dirty="0" smtClean="0"/>
              <a:t>кто?</a:t>
            </a: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Where</a:t>
            </a:r>
            <a:r>
              <a:rPr lang="ru-RU" sz="4000" dirty="0" smtClean="0"/>
              <a:t>-где?</a:t>
            </a: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What-</a:t>
            </a:r>
            <a:r>
              <a:rPr lang="ru-RU" sz="4000" dirty="0" smtClean="0"/>
              <a:t>что?</a:t>
            </a: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When-</a:t>
            </a:r>
            <a:r>
              <a:rPr lang="ru-RU" sz="4000" dirty="0" smtClean="0"/>
              <a:t>когда?</a:t>
            </a: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Why-</a:t>
            </a:r>
            <a:r>
              <a:rPr lang="ru-RU" sz="4000" dirty="0" smtClean="0"/>
              <a:t>почему?</a:t>
            </a: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How-</a:t>
            </a:r>
            <a:r>
              <a:rPr lang="ru-RU" sz="4000" dirty="0" smtClean="0"/>
              <a:t>как?</a:t>
            </a: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Whose-</a:t>
            </a:r>
            <a:r>
              <a:rPr lang="ru-RU" sz="4000" dirty="0" smtClean="0"/>
              <a:t>чей?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766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649"/>
    </mc:Choice>
    <mc:Fallback xmlns="">
      <p:transition spd="slow" advTm="18649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04864"/>
          </a:xfr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>
            <a:normAutofit fontScale="90000"/>
          </a:bodyPr>
          <a:lstStyle/>
          <a:p>
            <a:r>
              <a:rPr lang="en-US" dirty="0" smtClean="0"/>
              <a:t>WORD ORDER IN SPECIAL QUESTIONS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ru-RU" dirty="0" smtClean="0"/>
              <a:t>порядок слов в специальных вопросах)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380283"/>
              </p:ext>
            </p:extLst>
          </p:nvPr>
        </p:nvGraphicFramePr>
        <p:xfrm>
          <a:off x="457200" y="2349500"/>
          <a:ext cx="8229600" cy="23825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Question word(</a:t>
                      </a:r>
                      <a:r>
                        <a:rPr lang="ru-RU" dirty="0" smtClean="0"/>
                        <a:t>вопросительное слово)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b="1" dirty="0" smtClean="0"/>
                        <a:t>Where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auxiliary verb</a:t>
                      </a:r>
                      <a:r>
                        <a:rPr lang="ru-RU" dirty="0" smtClean="0"/>
                        <a:t>(вспомогательный глагол)</a:t>
                      </a:r>
                      <a:endParaRPr lang="en-US" dirty="0" smtClean="0"/>
                    </a:p>
                    <a:p>
                      <a:pPr algn="ctr"/>
                      <a:r>
                        <a:rPr lang="en-US" b="1" dirty="0" smtClean="0"/>
                        <a:t>did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</a:t>
                      </a:r>
                      <a:r>
                        <a:rPr lang="ru-RU" dirty="0" smtClean="0"/>
                        <a:t>(подлежащее)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b="1" dirty="0" smtClean="0"/>
                        <a:t>you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Object</a:t>
                      </a:r>
                      <a:r>
                        <a:rPr lang="ru-RU" dirty="0" smtClean="0"/>
                        <a:t> </a:t>
                      </a:r>
                      <a:r>
                        <a:rPr lang="en-US" dirty="0" smtClean="0"/>
                        <a:t>(</a:t>
                      </a:r>
                      <a:r>
                        <a:rPr lang="ru-RU" dirty="0" smtClean="0"/>
                        <a:t>сказуемое)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b="1" dirty="0" smtClean="0"/>
                        <a:t>meet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additional parts of the sentence(</a:t>
                      </a:r>
                      <a:r>
                        <a:rPr lang="ru-RU" dirty="0" smtClean="0"/>
                        <a:t>второстепенные члены предложения)</a:t>
                      </a:r>
                      <a:endParaRPr lang="en-US" dirty="0" smtClean="0"/>
                    </a:p>
                    <a:p>
                      <a:pPr algn="ctr"/>
                      <a:r>
                        <a:rPr lang="en-US" b="1" dirty="0" smtClean="0"/>
                        <a:t>her?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961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985"/>
    </mc:Choice>
    <mc:Fallback xmlns="">
      <p:transition spd="slow" advTm="17985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143000"/>
          </a:xfr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/>
          <a:lstStyle/>
          <a:p>
            <a:r>
              <a:rPr lang="en-US" dirty="0" smtClean="0">
                <a:latin typeface="Algerian" pitchFamily="82" charset="0"/>
              </a:rPr>
              <a:t>SUBJECT QUESTIONS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8579296" cy="5069160"/>
          </a:xfr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(If who, which or what are the subject of the question)</a:t>
            </a:r>
          </a:p>
          <a:p>
            <a:pPr marL="0" indent="0">
              <a:buNone/>
            </a:pPr>
            <a:r>
              <a:rPr lang="en-US" sz="1800" dirty="0"/>
              <a:t>s</a:t>
            </a:r>
            <a:r>
              <a:rPr lang="en-US" sz="1800" dirty="0" smtClean="0"/>
              <a:t>ubject                        object</a:t>
            </a:r>
          </a:p>
          <a:p>
            <a:pPr marL="0" indent="0">
              <a:buNone/>
            </a:pPr>
            <a:r>
              <a:rPr lang="en-US" dirty="0" smtClean="0"/>
              <a:t>Harry loves Jane.</a:t>
            </a:r>
          </a:p>
          <a:p>
            <a:pPr marL="0" indent="0">
              <a:buNone/>
            </a:pPr>
            <a:r>
              <a:rPr lang="en-US" dirty="0" smtClean="0"/>
              <a:t>Who loves Jane?</a:t>
            </a:r>
          </a:p>
          <a:p>
            <a:pPr marL="0" indent="0">
              <a:buNone/>
            </a:pPr>
            <a:r>
              <a:rPr lang="en-US" sz="1800" dirty="0" smtClean="0"/>
              <a:t>Subject                                 object</a:t>
            </a:r>
          </a:p>
          <a:p>
            <a:pPr marL="0" indent="0">
              <a:buNone/>
            </a:pPr>
            <a:r>
              <a:rPr lang="en-US" dirty="0" smtClean="0"/>
              <a:t>Marry helped George.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800" dirty="0" smtClean="0"/>
              <a:t>Who did Mary help?</a:t>
            </a:r>
            <a:endParaRPr lang="ru-RU" sz="28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611560" y="3248980"/>
            <a:ext cx="0" cy="324036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11560" y="2760035"/>
            <a:ext cx="0" cy="360040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411760" y="2760035"/>
            <a:ext cx="0" cy="285530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611560" y="4135490"/>
            <a:ext cx="0" cy="273428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915816" y="4135490"/>
            <a:ext cx="0" cy="273428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Соединительная линия уступом 38"/>
          <p:cNvCxnSpPr/>
          <p:nvPr/>
        </p:nvCxnSpPr>
        <p:spPr>
          <a:xfrm rot="10800000" flipV="1">
            <a:off x="467546" y="5175969"/>
            <a:ext cx="2448270" cy="269253"/>
          </a:xfrm>
          <a:prstGeom prst="bentConnector3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499661" y="5489410"/>
            <a:ext cx="0" cy="360040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V="1">
            <a:off x="2987824" y="4690695"/>
            <a:ext cx="1" cy="485275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2469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697"/>
    </mc:Choice>
    <mc:Fallback xmlns="">
      <p:transition spd="slow" advTm="18697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76872"/>
          </a:xfr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>
            <a:normAutofit fontScale="90000"/>
          </a:bodyPr>
          <a:lstStyle/>
          <a:p>
            <a:r>
              <a:rPr lang="en-US" dirty="0" smtClean="0"/>
              <a:t>WORD ORDER IN SUBJECT QUESTIONS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ru-RU" dirty="0" smtClean="0"/>
              <a:t>порядок слов в вопросах к подлежащему)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5528499"/>
              </p:ext>
            </p:extLst>
          </p:nvPr>
        </p:nvGraphicFramePr>
        <p:xfrm>
          <a:off x="323528" y="2492896"/>
          <a:ext cx="8208912" cy="237626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032629"/>
                <a:gridCol w="4176283"/>
              </a:tblGrid>
              <a:tr h="91563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146062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Begin</a:t>
                      </a:r>
                      <a:r>
                        <a:rPr lang="en-US" sz="2000" baseline="0" dirty="0" smtClean="0"/>
                        <a:t> with “who, what, which…”</a:t>
                      </a:r>
                    </a:p>
                    <a:p>
                      <a:pPr algn="ctr"/>
                      <a:r>
                        <a:rPr lang="ru-RU" sz="2000" baseline="0" dirty="0" smtClean="0"/>
                        <a:t>Начинаются с «</a:t>
                      </a:r>
                      <a:r>
                        <a:rPr lang="en-US" sz="2000" baseline="0" dirty="0" smtClean="0"/>
                        <a:t>who, what, which…</a:t>
                      </a:r>
                      <a:r>
                        <a:rPr lang="ru-RU" sz="2000" baseline="0" dirty="0" smtClean="0"/>
                        <a:t>»</a:t>
                      </a:r>
                      <a:endParaRPr lang="en-US" sz="2000" baseline="0" dirty="0" smtClean="0"/>
                    </a:p>
                    <a:p>
                      <a:pPr algn="ctr"/>
                      <a:r>
                        <a:rPr lang="en-US" sz="2000" b="1" baseline="0" dirty="0" smtClean="0"/>
                        <a:t>Who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Direct word order</a:t>
                      </a:r>
                      <a:endParaRPr lang="ru-RU" sz="2000" dirty="0" smtClean="0"/>
                    </a:p>
                    <a:p>
                      <a:pPr algn="ctr"/>
                      <a:r>
                        <a:rPr lang="ru-RU" sz="2000" dirty="0" smtClean="0"/>
                        <a:t>Прямой порядок слов</a:t>
                      </a:r>
                      <a:endParaRPr lang="en-US" sz="2000" dirty="0" smtClean="0"/>
                    </a:p>
                    <a:p>
                      <a:pPr algn="ctr"/>
                      <a:r>
                        <a:rPr lang="en-US" sz="2000" b="1" dirty="0" smtClean="0"/>
                        <a:t>loves Jane?</a:t>
                      </a:r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9964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706"/>
    </mc:Choice>
    <mc:Fallback xmlns="">
      <p:transition spd="slow" advTm="18706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144</TotalTime>
  <Words>444</Words>
  <Application>Microsoft Office PowerPoint</Application>
  <PresentationFormat>Экран (4:3)</PresentationFormat>
  <Paragraphs>147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TYPES OF QUESTIONS IN ENGLISH</vt:lpstr>
      <vt:lpstr>THERE ARE FIVE TYPES OF QUESTIONS IN ENGLISH</vt:lpstr>
      <vt:lpstr>YES/NO QUESTIONS</vt:lpstr>
      <vt:lpstr>WORD ORDER IN YES/NO QUESTIONS (ПОРЯДОК СЛОВ В ОБЩИХ ВОПРОСАХ)</vt:lpstr>
      <vt:lpstr>SPECIAL QUESTIONS</vt:lpstr>
      <vt:lpstr>QUESTION WORDS</vt:lpstr>
      <vt:lpstr>WORD ORDER IN SPECIAL QUESTIONS (порядок слов в специальных вопросах)</vt:lpstr>
      <vt:lpstr>SUBJECT QUESTIONS</vt:lpstr>
      <vt:lpstr>WORD ORDER IN SUBJECT QUESTIONS (порядок слов в вопросах к подлежащему)</vt:lpstr>
      <vt:lpstr>QUESTION TAGS</vt:lpstr>
      <vt:lpstr>WORD ORDER IN QUESTION TAGS (порядок слов в разделительных вопросах)</vt:lpstr>
      <vt:lpstr>THE RULES OF FORMATION QUESTIONS TAGS</vt:lpstr>
      <vt:lpstr>ALTERNATIVE QUESTIONS</vt:lpstr>
      <vt:lpstr>WORD ORDER IN ALTERNATIVE QUESTIONS(порядок слов в альтернативных вопросах)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QUESTIONS IN ENGLISH</dc:title>
  <dc:creator>DIMA</dc:creator>
  <cp:lastModifiedBy>Windows User</cp:lastModifiedBy>
  <cp:revision>17</cp:revision>
  <dcterms:created xsi:type="dcterms:W3CDTF">2013-04-14T15:03:39Z</dcterms:created>
  <dcterms:modified xsi:type="dcterms:W3CDTF">2020-04-12T22:07:25Z</dcterms:modified>
</cp:coreProperties>
</file>