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307" r:id="rId4"/>
    <p:sldId id="257" r:id="rId5"/>
    <p:sldId id="277" r:id="rId6"/>
    <p:sldId id="284" r:id="rId7"/>
    <p:sldId id="289" r:id="rId8"/>
    <p:sldId id="271" r:id="rId9"/>
    <p:sldId id="259" r:id="rId10"/>
    <p:sldId id="290" r:id="rId11"/>
    <p:sldId id="263" r:id="rId12"/>
    <p:sldId id="264" r:id="rId13"/>
    <p:sldId id="292" r:id="rId14"/>
    <p:sldId id="300" r:id="rId15"/>
    <p:sldId id="301" r:id="rId16"/>
    <p:sldId id="299" r:id="rId17"/>
    <p:sldId id="304" r:id="rId18"/>
    <p:sldId id="302" r:id="rId19"/>
    <p:sldId id="30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ен" initials="Д" lastIdx="1" clrIdx="0">
    <p:extLst>
      <p:ext uri="{19B8F6BF-5375-455C-9EA6-DF929625EA0E}">
        <p15:presenceInfo xmlns:p15="http://schemas.microsoft.com/office/powerpoint/2012/main" xmlns="" userId="Де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A5ED"/>
    <a:srgbClr val="F418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9DC5082-5D3B-4969-915C-8D711AF885EE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97A64CF1-BE0A-434C-AE6F-F0077C9B7538}"/>
              </a:ext>
            </a:extLst>
          </p:cNvPr>
          <p:cNvSpPr/>
          <p:nvPr userDrawn="1"/>
        </p:nvSpPr>
        <p:spPr>
          <a:xfrm>
            <a:off x="0" y="0"/>
            <a:ext cx="9144000" cy="6857999"/>
          </a:xfrm>
          <a:prstGeom prst="frame">
            <a:avLst>
              <a:gd name="adj1" fmla="val 1179"/>
            </a:avLst>
          </a:prstGeom>
          <a:pattFill prst="pct75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051720" y="1125883"/>
            <a:ext cx="5472608" cy="2304256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Урок математики в 4 классе</a:t>
            </a:r>
          </a:p>
        </p:txBody>
      </p:sp>
      <p:pic>
        <p:nvPicPr>
          <p:cNvPr id="3076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665A2631-5E4E-4A3F-A650-4882B2BBB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372" y="3259137"/>
            <a:ext cx="1676400" cy="332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908298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923928" y="185834"/>
            <a:ext cx="1944216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?????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307959" y="1156275"/>
            <a:ext cx="8208912" cy="176866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27 марта 2019 года выпало на среду. Какой день недели будет 9 апреля, если в марте 31 день? 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74DEF5CA-575D-43E0-9944-5634AE0BDE26}"/>
              </a:ext>
            </a:extLst>
          </p:cNvPr>
          <p:cNvSpPr/>
          <p:nvPr/>
        </p:nvSpPr>
        <p:spPr>
          <a:xfrm>
            <a:off x="5580112" y="6156232"/>
            <a:ext cx="2430016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вторник</a:t>
            </a:r>
          </a:p>
        </p:txBody>
      </p:sp>
      <p:pic>
        <p:nvPicPr>
          <p:cNvPr id="1026" name="Picture 2" descr="http://www.sevadvokat.org/images/big707.png">
            <a:extLst>
              <a:ext uri="{FF2B5EF4-FFF2-40B4-BE49-F238E27FC236}">
                <a16:creationId xmlns:a16="http://schemas.microsoft.com/office/drawing/2014/main" xmlns="" id="{C5DDE978-F618-4979-894B-7E0F5B2D5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39318"/>
            <a:ext cx="4139952" cy="2931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sevadvokat.org/images/big703.png">
            <a:extLst>
              <a:ext uri="{FF2B5EF4-FFF2-40B4-BE49-F238E27FC236}">
                <a16:creationId xmlns:a16="http://schemas.microsoft.com/office/drawing/2014/main" xmlns="" id="{0B7B7444-AD16-40A1-A18C-CB063283A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959" y="3161309"/>
            <a:ext cx="4104456" cy="29066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10">
            <a:extLst>
              <a:ext uri="{FF2B5EF4-FFF2-40B4-BE49-F238E27FC236}">
                <a16:creationId xmlns:a16="http://schemas.microsoft.com/office/drawing/2014/main" xmlns="" id="{AA6AD5E8-8CD0-4235-A976-C55746AC8547}"/>
              </a:ext>
            </a:extLst>
          </p:cNvPr>
          <p:cNvSpPr/>
          <p:nvPr/>
        </p:nvSpPr>
        <p:spPr>
          <a:xfrm>
            <a:off x="179512" y="6165304"/>
            <a:ext cx="1944216" cy="57606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Устно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5926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419872" y="260648"/>
            <a:ext cx="3312368" cy="64807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Тема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1691680" y="1340768"/>
            <a:ext cx="6408712" cy="244827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Учимся решать логические задачи</a:t>
            </a:r>
          </a:p>
        </p:txBody>
      </p:sp>
      <p:pic>
        <p:nvPicPr>
          <p:cNvPr id="5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D7A4B8FC-E25F-4C17-A16A-C2621090A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13299"/>
            <a:ext cx="122084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96429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879812" y="188640"/>
            <a:ext cx="3384376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Задачи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2196624" y="980728"/>
            <a:ext cx="4067564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Уметь …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326BE5BA-E9CF-4478-B3C5-48336BC9491D}"/>
              </a:ext>
            </a:extLst>
          </p:cNvPr>
          <p:cNvSpPr/>
          <p:nvPr/>
        </p:nvSpPr>
        <p:spPr>
          <a:xfrm>
            <a:off x="2197693" y="2204476"/>
            <a:ext cx="4067564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Развивать …</a:t>
            </a:r>
          </a:p>
        </p:txBody>
      </p:sp>
      <p:pic>
        <p:nvPicPr>
          <p:cNvPr id="7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89A1494E-3BA5-4EED-BE94-17865A389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13299"/>
            <a:ext cx="122084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390868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4211960" y="188640"/>
            <a:ext cx="1836204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№247</a:t>
            </a:r>
          </a:p>
        </p:txBody>
      </p:sp>
      <p:pic>
        <p:nvPicPr>
          <p:cNvPr id="7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89A1494E-3BA5-4EED-BE94-17865A389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13299"/>
            <a:ext cx="122084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ый треугольник 1">
            <a:extLst>
              <a:ext uri="{FF2B5EF4-FFF2-40B4-BE49-F238E27FC236}">
                <a16:creationId xmlns:a16="http://schemas.microsoft.com/office/drawing/2014/main" xmlns="" id="{CB29F146-2AF7-42F2-86BB-62C58EE7D3EB}"/>
              </a:ext>
            </a:extLst>
          </p:cNvPr>
          <p:cNvSpPr/>
          <p:nvPr/>
        </p:nvSpPr>
        <p:spPr>
          <a:xfrm>
            <a:off x="1115616" y="1324604"/>
            <a:ext cx="2451559" cy="2520280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учной ввод 5">
            <a:extLst>
              <a:ext uri="{FF2B5EF4-FFF2-40B4-BE49-F238E27FC236}">
                <a16:creationId xmlns:a16="http://schemas.microsoft.com/office/drawing/2014/main" xmlns="" id="{1B73ED6E-CB15-4F26-9CD0-C57D23978BC1}"/>
              </a:ext>
            </a:extLst>
          </p:cNvPr>
          <p:cNvSpPr/>
          <p:nvPr/>
        </p:nvSpPr>
        <p:spPr>
          <a:xfrm rot="16200000" flipH="1" flipV="1">
            <a:off x="5034315" y="561502"/>
            <a:ext cx="2171716" cy="4392490"/>
          </a:xfrm>
          <a:prstGeom prst="flowChartManualInp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xmlns="" id="{449C8C11-07EC-4A64-871D-C4911CC32BB4}"/>
              </a:ext>
            </a:extLst>
          </p:cNvPr>
          <p:cNvSpPr/>
          <p:nvPr/>
        </p:nvSpPr>
        <p:spPr>
          <a:xfrm>
            <a:off x="3964508" y="3432800"/>
            <a:ext cx="363327" cy="362303"/>
          </a:xfrm>
          <a:custGeom>
            <a:avLst/>
            <a:gdLst>
              <a:gd name="connsiteX0" fmla="*/ 0 w 363327"/>
              <a:gd name="connsiteY0" fmla="*/ 11321 h 362303"/>
              <a:gd name="connsiteX1" fmla="*/ 73891 w 363327"/>
              <a:gd name="connsiteY1" fmla="*/ 20557 h 362303"/>
              <a:gd name="connsiteX2" fmla="*/ 350982 w 363327"/>
              <a:gd name="connsiteY2" fmla="*/ 57503 h 362303"/>
              <a:gd name="connsiteX3" fmla="*/ 360218 w 363327"/>
              <a:gd name="connsiteY3" fmla="*/ 362303 h 362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327" h="362303">
                <a:moveTo>
                  <a:pt x="0" y="11321"/>
                </a:moveTo>
                <a:cubicBezTo>
                  <a:pt x="24630" y="14400"/>
                  <a:pt x="49105" y="19217"/>
                  <a:pt x="73891" y="20557"/>
                </a:cubicBezTo>
                <a:cubicBezTo>
                  <a:pt x="353320" y="35661"/>
                  <a:pt x="313292" y="-55563"/>
                  <a:pt x="350982" y="57503"/>
                </a:cubicBezTo>
                <a:cubicBezTo>
                  <a:pt x="371538" y="201401"/>
                  <a:pt x="360218" y="100387"/>
                  <a:pt x="360218" y="362303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xmlns="" id="{1EC33EA2-46A4-4D9A-A0E3-7654A07D809B}"/>
              </a:ext>
            </a:extLst>
          </p:cNvPr>
          <p:cNvSpPr/>
          <p:nvPr/>
        </p:nvSpPr>
        <p:spPr>
          <a:xfrm rot="5400000">
            <a:off x="4001349" y="1629398"/>
            <a:ext cx="397688" cy="482669"/>
          </a:xfrm>
          <a:custGeom>
            <a:avLst/>
            <a:gdLst>
              <a:gd name="connsiteX0" fmla="*/ 0 w 363327"/>
              <a:gd name="connsiteY0" fmla="*/ 11321 h 362303"/>
              <a:gd name="connsiteX1" fmla="*/ 73891 w 363327"/>
              <a:gd name="connsiteY1" fmla="*/ 20557 h 362303"/>
              <a:gd name="connsiteX2" fmla="*/ 350982 w 363327"/>
              <a:gd name="connsiteY2" fmla="*/ 57503 h 362303"/>
              <a:gd name="connsiteX3" fmla="*/ 360218 w 363327"/>
              <a:gd name="connsiteY3" fmla="*/ 362303 h 362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327" h="362303">
                <a:moveTo>
                  <a:pt x="0" y="11321"/>
                </a:moveTo>
                <a:cubicBezTo>
                  <a:pt x="24630" y="14400"/>
                  <a:pt x="49105" y="19217"/>
                  <a:pt x="73891" y="20557"/>
                </a:cubicBezTo>
                <a:cubicBezTo>
                  <a:pt x="353320" y="35661"/>
                  <a:pt x="313292" y="-55563"/>
                  <a:pt x="350982" y="57503"/>
                </a:cubicBezTo>
                <a:cubicBezTo>
                  <a:pt x="371538" y="201401"/>
                  <a:pt x="360218" y="100387"/>
                  <a:pt x="360218" y="362303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: фигура 10">
            <a:extLst>
              <a:ext uri="{FF2B5EF4-FFF2-40B4-BE49-F238E27FC236}">
                <a16:creationId xmlns:a16="http://schemas.microsoft.com/office/drawing/2014/main" xmlns="" id="{EF6CDC46-DB48-4FFB-98F5-8EEFEAEA71B3}"/>
              </a:ext>
            </a:extLst>
          </p:cNvPr>
          <p:cNvSpPr/>
          <p:nvPr/>
        </p:nvSpPr>
        <p:spPr>
          <a:xfrm>
            <a:off x="1136073" y="3461552"/>
            <a:ext cx="363327" cy="362303"/>
          </a:xfrm>
          <a:custGeom>
            <a:avLst/>
            <a:gdLst>
              <a:gd name="connsiteX0" fmla="*/ 0 w 363327"/>
              <a:gd name="connsiteY0" fmla="*/ 11321 h 362303"/>
              <a:gd name="connsiteX1" fmla="*/ 73891 w 363327"/>
              <a:gd name="connsiteY1" fmla="*/ 20557 h 362303"/>
              <a:gd name="connsiteX2" fmla="*/ 350982 w 363327"/>
              <a:gd name="connsiteY2" fmla="*/ 57503 h 362303"/>
              <a:gd name="connsiteX3" fmla="*/ 360218 w 363327"/>
              <a:gd name="connsiteY3" fmla="*/ 362303 h 362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327" h="362303">
                <a:moveTo>
                  <a:pt x="0" y="11321"/>
                </a:moveTo>
                <a:cubicBezTo>
                  <a:pt x="24630" y="14400"/>
                  <a:pt x="49105" y="19217"/>
                  <a:pt x="73891" y="20557"/>
                </a:cubicBezTo>
                <a:cubicBezTo>
                  <a:pt x="353320" y="35661"/>
                  <a:pt x="313292" y="-55563"/>
                  <a:pt x="350982" y="57503"/>
                </a:cubicBezTo>
                <a:cubicBezTo>
                  <a:pt x="371538" y="201401"/>
                  <a:pt x="360218" y="100387"/>
                  <a:pt x="360218" y="362303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3812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779912" y="140722"/>
            <a:ext cx="190821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№248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539552" y="980728"/>
            <a:ext cx="7848872" cy="208823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В любом треугольнике есть острый угол</a:t>
            </a:r>
          </a:p>
        </p:txBody>
      </p:sp>
      <p:pic>
        <p:nvPicPr>
          <p:cNvPr id="7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89A1494E-3BA5-4EED-BE94-17865A389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13299"/>
            <a:ext cx="122084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40BFA53E-3936-4BE9-A8D3-8217CED14E61}"/>
              </a:ext>
            </a:extLst>
          </p:cNvPr>
          <p:cNvSpPr/>
          <p:nvPr/>
        </p:nvSpPr>
        <p:spPr>
          <a:xfrm>
            <a:off x="3563888" y="5805264"/>
            <a:ext cx="276896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правда</a:t>
            </a:r>
          </a:p>
        </p:txBody>
      </p:sp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xmlns="" id="{F43059BD-68E7-41ED-8814-3469B75A3C1F}"/>
              </a:ext>
            </a:extLst>
          </p:cNvPr>
          <p:cNvSpPr/>
          <p:nvPr/>
        </p:nvSpPr>
        <p:spPr>
          <a:xfrm>
            <a:off x="1319973" y="3486542"/>
            <a:ext cx="1514564" cy="1519935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>
            <a:extLst>
              <a:ext uri="{FF2B5EF4-FFF2-40B4-BE49-F238E27FC236}">
                <a16:creationId xmlns:a16="http://schemas.microsoft.com/office/drawing/2014/main" xmlns="" id="{A004AB89-CE09-4074-A603-F641D3404CF5}"/>
              </a:ext>
            </a:extLst>
          </p:cNvPr>
          <p:cNvSpPr/>
          <p:nvPr/>
        </p:nvSpPr>
        <p:spPr>
          <a:xfrm>
            <a:off x="3218914" y="3512260"/>
            <a:ext cx="1656184" cy="1502544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xmlns="" id="{988FC97D-FB8D-4E48-A4A4-11ECF71748C8}"/>
              </a:ext>
            </a:extLst>
          </p:cNvPr>
          <p:cNvSpPr/>
          <p:nvPr/>
        </p:nvSpPr>
        <p:spPr>
          <a:xfrm>
            <a:off x="5076056" y="3872829"/>
            <a:ext cx="3657804" cy="1103948"/>
          </a:xfrm>
          <a:prstGeom prst="triangle">
            <a:avLst>
              <a:gd name="adj" fmla="val 2265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9672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5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779912" y="140722"/>
            <a:ext cx="190821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№248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539552" y="980728"/>
            <a:ext cx="7848872" cy="208823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В любом треугольнике есть прямой угол</a:t>
            </a:r>
          </a:p>
        </p:txBody>
      </p:sp>
      <p:pic>
        <p:nvPicPr>
          <p:cNvPr id="7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89A1494E-3BA5-4EED-BE94-17865A389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13299"/>
            <a:ext cx="122084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40BFA53E-3936-4BE9-A8D3-8217CED14E61}"/>
              </a:ext>
            </a:extLst>
          </p:cNvPr>
          <p:cNvSpPr/>
          <p:nvPr/>
        </p:nvSpPr>
        <p:spPr>
          <a:xfrm>
            <a:off x="3779912" y="5906577"/>
            <a:ext cx="276896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ложь</a:t>
            </a:r>
          </a:p>
        </p:txBody>
      </p:sp>
      <p:sp>
        <p:nvSpPr>
          <p:cNvPr id="6" name="Равнобедренный треугольник 5">
            <a:extLst>
              <a:ext uri="{FF2B5EF4-FFF2-40B4-BE49-F238E27FC236}">
                <a16:creationId xmlns:a16="http://schemas.microsoft.com/office/drawing/2014/main" xmlns="" id="{0D773B74-7DAE-4394-BF6D-A23082407C2A}"/>
              </a:ext>
            </a:extLst>
          </p:cNvPr>
          <p:cNvSpPr/>
          <p:nvPr/>
        </p:nvSpPr>
        <p:spPr>
          <a:xfrm>
            <a:off x="1328353" y="3553331"/>
            <a:ext cx="1514564" cy="1519935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xmlns="" id="{1A4F6673-24AE-421F-96DF-8A4B46CC06AA}"/>
              </a:ext>
            </a:extLst>
          </p:cNvPr>
          <p:cNvSpPr/>
          <p:nvPr/>
        </p:nvSpPr>
        <p:spPr>
          <a:xfrm>
            <a:off x="3235674" y="3570722"/>
            <a:ext cx="1656184" cy="1502544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xmlns="" id="{A298AF9E-D7BD-4D3E-BDF5-AE35A564847A}"/>
              </a:ext>
            </a:extLst>
          </p:cNvPr>
          <p:cNvSpPr/>
          <p:nvPr/>
        </p:nvSpPr>
        <p:spPr>
          <a:xfrm>
            <a:off x="5004048" y="3978446"/>
            <a:ext cx="3657804" cy="1103948"/>
          </a:xfrm>
          <a:prstGeom prst="triangle">
            <a:avLst>
              <a:gd name="adj" fmla="val 2265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816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779912" y="140722"/>
            <a:ext cx="190821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№248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539552" y="980728"/>
            <a:ext cx="7848872" cy="2880320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Если в треугольнике есть прямой угол, то этот треугольник является прямоугольным</a:t>
            </a:r>
          </a:p>
        </p:txBody>
      </p:sp>
      <p:pic>
        <p:nvPicPr>
          <p:cNvPr id="7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89A1494E-3BA5-4EED-BE94-17865A389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13299"/>
            <a:ext cx="122084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40BFA53E-3936-4BE9-A8D3-8217CED14E61}"/>
              </a:ext>
            </a:extLst>
          </p:cNvPr>
          <p:cNvSpPr/>
          <p:nvPr/>
        </p:nvSpPr>
        <p:spPr>
          <a:xfrm>
            <a:off x="3779912" y="6021288"/>
            <a:ext cx="276896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правда</a:t>
            </a:r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xmlns="" id="{7E810C1E-554C-462D-9A80-BAB3FB3D09D8}"/>
              </a:ext>
            </a:extLst>
          </p:cNvPr>
          <p:cNvSpPr/>
          <p:nvPr/>
        </p:nvSpPr>
        <p:spPr>
          <a:xfrm>
            <a:off x="4139952" y="4313299"/>
            <a:ext cx="1656184" cy="1502544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6655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779912" y="140722"/>
            <a:ext cx="190821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№248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539552" y="980728"/>
            <a:ext cx="7848872" cy="2880320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Если в треугольнике есть острый угол, то этот треугольник является остроугольным</a:t>
            </a:r>
          </a:p>
        </p:txBody>
      </p:sp>
      <p:pic>
        <p:nvPicPr>
          <p:cNvPr id="7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89A1494E-3BA5-4EED-BE94-17865A389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13299"/>
            <a:ext cx="122084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40BFA53E-3936-4BE9-A8D3-8217CED14E61}"/>
              </a:ext>
            </a:extLst>
          </p:cNvPr>
          <p:cNvSpPr/>
          <p:nvPr/>
        </p:nvSpPr>
        <p:spPr>
          <a:xfrm>
            <a:off x="3779912" y="6021288"/>
            <a:ext cx="276896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ложь</a:t>
            </a:r>
          </a:p>
        </p:txBody>
      </p:sp>
      <p:sp>
        <p:nvSpPr>
          <p:cNvPr id="6" name="Прямоугольный треугольник 5">
            <a:extLst>
              <a:ext uri="{FF2B5EF4-FFF2-40B4-BE49-F238E27FC236}">
                <a16:creationId xmlns:a16="http://schemas.microsoft.com/office/drawing/2014/main" xmlns="" id="{09DE05F9-E6E0-4F90-A412-26ABA3AED3D5}"/>
              </a:ext>
            </a:extLst>
          </p:cNvPr>
          <p:cNvSpPr/>
          <p:nvPr/>
        </p:nvSpPr>
        <p:spPr>
          <a:xfrm>
            <a:off x="1763688" y="4186721"/>
            <a:ext cx="1656184" cy="1502544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extLst>
              <a:ext uri="{FF2B5EF4-FFF2-40B4-BE49-F238E27FC236}">
                <a16:creationId xmlns:a16="http://schemas.microsoft.com/office/drawing/2014/main" xmlns="" id="{B014E4F9-C6A1-45B7-B19A-694F3FEC74F4}"/>
              </a:ext>
            </a:extLst>
          </p:cNvPr>
          <p:cNvSpPr/>
          <p:nvPr/>
        </p:nvSpPr>
        <p:spPr>
          <a:xfrm>
            <a:off x="3489484" y="4181200"/>
            <a:ext cx="1514564" cy="1519935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xmlns="" id="{06F586E2-51CE-4501-8E1E-B041A96B26C0}"/>
              </a:ext>
            </a:extLst>
          </p:cNvPr>
          <p:cNvSpPr/>
          <p:nvPr/>
        </p:nvSpPr>
        <p:spPr>
          <a:xfrm>
            <a:off x="5196860" y="4583646"/>
            <a:ext cx="3657804" cy="1103948"/>
          </a:xfrm>
          <a:prstGeom prst="triangle">
            <a:avLst>
              <a:gd name="adj" fmla="val 2265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0778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779912" y="140722"/>
            <a:ext cx="190821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№248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539552" y="980728"/>
            <a:ext cx="7848872" cy="316835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Если в четырёхугольнике есть прямой угол, то этот четырёхугольник является прямоугольником</a:t>
            </a:r>
          </a:p>
        </p:txBody>
      </p:sp>
      <p:pic>
        <p:nvPicPr>
          <p:cNvPr id="7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89A1494E-3BA5-4EED-BE94-17865A389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13299"/>
            <a:ext cx="122084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40BFA53E-3936-4BE9-A8D3-8217CED14E61}"/>
              </a:ext>
            </a:extLst>
          </p:cNvPr>
          <p:cNvSpPr/>
          <p:nvPr/>
        </p:nvSpPr>
        <p:spPr>
          <a:xfrm>
            <a:off x="4283968" y="6021288"/>
            <a:ext cx="2254143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ложь</a:t>
            </a:r>
          </a:p>
        </p:txBody>
      </p:sp>
      <p:sp>
        <p:nvSpPr>
          <p:cNvPr id="8" name="Блок-схема: ручной ввод 7">
            <a:extLst>
              <a:ext uri="{FF2B5EF4-FFF2-40B4-BE49-F238E27FC236}">
                <a16:creationId xmlns:a16="http://schemas.microsoft.com/office/drawing/2014/main" xmlns="" id="{CFDB7785-943D-4BCA-9C3B-EDEF5E382799}"/>
              </a:ext>
            </a:extLst>
          </p:cNvPr>
          <p:cNvSpPr/>
          <p:nvPr/>
        </p:nvSpPr>
        <p:spPr>
          <a:xfrm>
            <a:off x="4042887" y="4434618"/>
            <a:ext cx="2736304" cy="1289633"/>
          </a:xfrm>
          <a:prstGeom prst="flowChartManualInp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0079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Математический диктант.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Запишите число, которое меньше 300 на 2 сотни.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Найди сумму чисел 810 и 9.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Какое число больше 12 в 6 раз?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 какого числа надо вычесть 480,чтобы получить 130?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Сколько центнеров в 14000 кг?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Увеличь 8735 в 10 раз.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Разность чисел 830 и 29.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Сумма чисел 230 и 300.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Запиши число, которое больше 20 в 5 раз.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одной тарелке было 8 яблок, на другой 9.Съели 10 яблок. Сколько яблок осталось</a:t>
            </a:r>
            <a:r>
              <a:rPr lang="ru-RU" dirty="0" smtClean="0"/>
              <a:t>?</a:t>
            </a:r>
            <a:endParaRPr lang="ru-RU" dirty="0" smtClean="0"/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Чистописание.</a:t>
            </a:r>
            <a:endParaRPr lang="ru-RU" dirty="0"/>
          </a:p>
        </p:txBody>
      </p:sp>
      <p:pic>
        <p:nvPicPr>
          <p:cNvPr id="1026" name="Picture 2" descr="https://ds03.infourok.ru/uploads/ex/071d/00034ef4-3dc73269/img1.jpg"/>
          <p:cNvPicPr>
            <a:picLocks noChangeAspect="1" noChangeArrowheads="1"/>
          </p:cNvPicPr>
          <p:nvPr/>
        </p:nvPicPr>
        <p:blipFill>
          <a:blip r:embed="rId2" cstate="print"/>
          <a:srcRect l="2751" t="25199" r="50787" b="53801"/>
          <a:stretch>
            <a:fillRect/>
          </a:stretch>
        </p:blipFill>
        <p:spPr bwMode="auto">
          <a:xfrm>
            <a:off x="251520" y="1412776"/>
            <a:ext cx="8709368" cy="29523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627784" y="188640"/>
            <a:ext cx="388843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Настрой на урок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899592" y="1340768"/>
            <a:ext cx="7164797" cy="1512168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Ученики нашего класса не только….., но и …</a:t>
            </a:r>
          </a:p>
        </p:txBody>
      </p:sp>
      <p:pic>
        <p:nvPicPr>
          <p:cNvPr id="5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83DC5F29-A6B3-4336-96B2-01F9DC4B0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372" y="3259137"/>
            <a:ext cx="1676400" cy="332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44100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87524" y="260649"/>
            <a:ext cx="8568952" cy="1224136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Назови числа, которые являются не только трёхзначными, но и нечётными 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1259632" y="2060848"/>
            <a:ext cx="2232248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662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17428477-B9AD-41DC-A034-B1C32B58AE91}"/>
              </a:ext>
            </a:extLst>
          </p:cNvPr>
          <p:cNvSpPr/>
          <p:nvPr/>
        </p:nvSpPr>
        <p:spPr>
          <a:xfrm>
            <a:off x="4211960" y="2065575"/>
            <a:ext cx="2232248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483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C7F4F2E3-0707-4303-A0EC-BF3DE4AEAD05}"/>
              </a:ext>
            </a:extLst>
          </p:cNvPr>
          <p:cNvSpPr/>
          <p:nvPr/>
        </p:nvSpPr>
        <p:spPr>
          <a:xfrm>
            <a:off x="1763688" y="3501008"/>
            <a:ext cx="2232248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671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5359AC93-3D64-4BC7-93BA-0C00F18099E2}"/>
              </a:ext>
            </a:extLst>
          </p:cNvPr>
          <p:cNvSpPr/>
          <p:nvPr/>
        </p:nvSpPr>
        <p:spPr>
          <a:xfrm>
            <a:off x="4932040" y="3654477"/>
            <a:ext cx="2232248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64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AA6AD5E8-8CD0-4235-A976-C55746AC8547}"/>
              </a:ext>
            </a:extLst>
          </p:cNvPr>
          <p:cNvSpPr/>
          <p:nvPr/>
        </p:nvSpPr>
        <p:spPr>
          <a:xfrm>
            <a:off x="2375756" y="5085183"/>
            <a:ext cx="2232248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219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BF2027EF-6DC1-46EB-B5DB-D69EEF16AF01}"/>
              </a:ext>
            </a:extLst>
          </p:cNvPr>
          <p:cNvSpPr/>
          <p:nvPr/>
        </p:nvSpPr>
        <p:spPr>
          <a:xfrm>
            <a:off x="5076056" y="5121028"/>
            <a:ext cx="2232248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3901</a:t>
            </a:r>
          </a:p>
        </p:txBody>
      </p:sp>
      <p:sp>
        <p:nvSpPr>
          <p:cNvPr id="13" name="Прямоугольник: скругленные углы 10">
            <a:extLst>
              <a:ext uri="{FF2B5EF4-FFF2-40B4-BE49-F238E27FC236}">
                <a16:creationId xmlns:a16="http://schemas.microsoft.com/office/drawing/2014/main" xmlns="" id="{AA6AD5E8-8CD0-4235-A976-C55746AC8547}"/>
              </a:ext>
            </a:extLst>
          </p:cNvPr>
          <p:cNvSpPr/>
          <p:nvPr/>
        </p:nvSpPr>
        <p:spPr>
          <a:xfrm>
            <a:off x="323528" y="6093296"/>
            <a:ext cx="1944216" cy="57606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Устно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9198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555776" y="188640"/>
            <a:ext cx="349238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Назови число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40DC9F3-C46D-4D5F-8C3E-B0D7A7872889}"/>
              </a:ext>
            </a:extLst>
          </p:cNvPr>
          <p:cNvSpPr/>
          <p:nvPr/>
        </p:nvSpPr>
        <p:spPr>
          <a:xfrm>
            <a:off x="395536" y="1052736"/>
            <a:ext cx="7992888" cy="244827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Назови самое маленькое число, которое может делиться без остатка не только на 5, но и на 4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3C053B7-50A5-4A3B-B86F-ECFC788B0F65}"/>
              </a:ext>
            </a:extLst>
          </p:cNvPr>
          <p:cNvSpPr/>
          <p:nvPr/>
        </p:nvSpPr>
        <p:spPr>
          <a:xfrm>
            <a:off x="3419872" y="3852572"/>
            <a:ext cx="289832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20 : 4 = 5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2E43F8B0-28CF-44A2-AA63-CCF3A1BF9D58}"/>
              </a:ext>
            </a:extLst>
          </p:cNvPr>
          <p:cNvSpPr/>
          <p:nvPr/>
        </p:nvSpPr>
        <p:spPr>
          <a:xfrm>
            <a:off x="3419872" y="4780200"/>
            <a:ext cx="298833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20 : 5 = 4</a:t>
            </a:r>
          </a:p>
        </p:txBody>
      </p:sp>
      <p:pic>
        <p:nvPicPr>
          <p:cNvPr id="9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D63CA44B-88C6-4085-954A-DD7E3612B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1377132" cy="273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: скругленные углы 10">
            <a:extLst>
              <a:ext uri="{FF2B5EF4-FFF2-40B4-BE49-F238E27FC236}">
                <a16:creationId xmlns:a16="http://schemas.microsoft.com/office/drawing/2014/main" xmlns="" id="{AA6AD5E8-8CD0-4235-A976-C55746AC8547}"/>
              </a:ext>
            </a:extLst>
          </p:cNvPr>
          <p:cNvSpPr/>
          <p:nvPr/>
        </p:nvSpPr>
        <p:spPr>
          <a:xfrm>
            <a:off x="7020272" y="6093296"/>
            <a:ext cx="1944216" cy="57606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Устно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0665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555776" y="188640"/>
            <a:ext cx="349238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Назови число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40DC9F3-C46D-4D5F-8C3E-B0D7A7872889}"/>
              </a:ext>
            </a:extLst>
          </p:cNvPr>
          <p:cNvSpPr/>
          <p:nvPr/>
        </p:nvSpPr>
        <p:spPr>
          <a:xfrm>
            <a:off x="395536" y="1052736"/>
            <a:ext cx="7992888" cy="244827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Назови самое маленькое число, которое может делиться без остатка не только на 15, но и на 6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3C053B7-50A5-4A3B-B86F-ECFC788B0F65}"/>
              </a:ext>
            </a:extLst>
          </p:cNvPr>
          <p:cNvSpPr/>
          <p:nvPr/>
        </p:nvSpPr>
        <p:spPr>
          <a:xfrm>
            <a:off x="3419872" y="3852572"/>
            <a:ext cx="289832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30 : 15 = 2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2E43F8B0-28CF-44A2-AA63-CCF3A1BF9D58}"/>
              </a:ext>
            </a:extLst>
          </p:cNvPr>
          <p:cNvSpPr/>
          <p:nvPr/>
        </p:nvSpPr>
        <p:spPr>
          <a:xfrm>
            <a:off x="3419872" y="4780200"/>
            <a:ext cx="298833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30 : 6 = 5</a:t>
            </a:r>
          </a:p>
        </p:txBody>
      </p:sp>
      <p:pic>
        <p:nvPicPr>
          <p:cNvPr id="9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07B24E47-A118-4068-BD9A-FB60B8324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1377132" cy="273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: скругленные углы 10">
            <a:extLst>
              <a:ext uri="{FF2B5EF4-FFF2-40B4-BE49-F238E27FC236}">
                <a16:creationId xmlns:a16="http://schemas.microsoft.com/office/drawing/2014/main" xmlns="" id="{AA6AD5E8-8CD0-4235-A976-C55746AC8547}"/>
              </a:ext>
            </a:extLst>
          </p:cNvPr>
          <p:cNvSpPr/>
          <p:nvPr/>
        </p:nvSpPr>
        <p:spPr>
          <a:xfrm>
            <a:off x="7020272" y="6093296"/>
            <a:ext cx="1944216" cy="57606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Устно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54753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347864" y="185021"/>
            <a:ext cx="2566716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Вычисли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467544" y="980728"/>
            <a:ext cx="5544616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(14 + 26) : 4 + 35 =  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9B908450-EEB7-4F00-8AE4-321AA825D400}"/>
              </a:ext>
            </a:extLst>
          </p:cNvPr>
          <p:cNvSpPr/>
          <p:nvPr/>
        </p:nvSpPr>
        <p:spPr>
          <a:xfrm>
            <a:off x="6228184" y="965455"/>
            <a:ext cx="1592560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45  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4E42452A-780B-4E07-8CA7-FF121D372FD4}"/>
              </a:ext>
            </a:extLst>
          </p:cNvPr>
          <p:cNvSpPr/>
          <p:nvPr/>
        </p:nvSpPr>
        <p:spPr>
          <a:xfrm>
            <a:off x="441795" y="2024844"/>
            <a:ext cx="5544616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(56 + 14) х 3 + 8 =  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88661F06-44D0-4A7E-9FEC-C60F1860E690}"/>
              </a:ext>
            </a:extLst>
          </p:cNvPr>
          <p:cNvSpPr/>
          <p:nvPr/>
        </p:nvSpPr>
        <p:spPr>
          <a:xfrm>
            <a:off x="441795" y="3148964"/>
            <a:ext cx="5544616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15 х 2 + 15 х 6 =  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20DB9F36-C2B8-4DFC-B3E0-275992FE695C}"/>
              </a:ext>
            </a:extLst>
          </p:cNvPr>
          <p:cNvSpPr/>
          <p:nvPr/>
        </p:nvSpPr>
        <p:spPr>
          <a:xfrm>
            <a:off x="6228184" y="2024844"/>
            <a:ext cx="1592560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218  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148607A9-4483-47C2-A41A-E258C27CA80A}"/>
              </a:ext>
            </a:extLst>
          </p:cNvPr>
          <p:cNvSpPr/>
          <p:nvPr/>
        </p:nvSpPr>
        <p:spPr>
          <a:xfrm>
            <a:off x="6264060" y="3144811"/>
            <a:ext cx="1592560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120  </a:t>
            </a:r>
          </a:p>
        </p:txBody>
      </p:sp>
      <p:pic>
        <p:nvPicPr>
          <p:cNvPr id="12" name="Picture 4" descr="http://img0.liveinternet.ru/images/attach/c/2/69/490/69490760_06.png">
            <a:extLst>
              <a:ext uri="{FF2B5EF4-FFF2-40B4-BE49-F238E27FC236}">
                <a16:creationId xmlns:a16="http://schemas.microsoft.com/office/drawing/2014/main" xmlns="" id="{298F774A-FAE1-4FB3-9665-A035A8167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13299"/>
            <a:ext cx="1220849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: скругленные углы 10">
            <a:extLst>
              <a:ext uri="{FF2B5EF4-FFF2-40B4-BE49-F238E27FC236}">
                <a16:creationId xmlns:a16="http://schemas.microsoft.com/office/drawing/2014/main" xmlns="" id="{AA6AD5E8-8CD0-4235-A976-C55746AC8547}"/>
              </a:ext>
            </a:extLst>
          </p:cNvPr>
          <p:cNvSpPr/>
          <p:nvPr/>
        </p:nvSpPr>
        <p:spPr>
          <a:xfrm>
            <a:off x="4499992" y="6021288"/>
            <a:ext cx="4464496" cy="57606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Письменно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69196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923928" y="185834"/>
            <a:ext cx="1944216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?????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307959" y="1156275"/>
            <a:ext cx="8208912" cy="176866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4 апреля 2019 года выпало на четверг. Какой день недели будет 14 апреля?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74DEF5CA-575D-43E0-9944-5634AE0BDE26}"/>
              </a:ext>
            </a:extLst>
          </p:cNvPr>
          <p:cNvSpPr/>
          <p:nvPr/>
        </p:nvSpPr>
        <p:spPr>
          <a:xfrm>
            <a:off x="5436096" y="5103136"/>
            <a:ext cx="2736304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воскресенье</a:t>
            </a:r>
          </a:p>
        </p:txBody>
      </p:sp>
      <p:pic>
        <p:nvPicPr>
          <p:cNvPr id="1026" name="Picture 2" descr="http://www.sevadvokat.org/images/big707.png">
            <a:extLst>
              <a:ext uri="{FF2B5EF4-FFF2-40B4-BE49-F238E27FC236}">
                <a16:creationId xmlns:a16="http://schemas.microsoft.com/office/drawing/2014/main" xmlns="" id="{C5DDE978-F618-4979-894B-7E0F5B2D5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084" y="3302801"/>
            <a:ext cx="4139952" cy="2931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10">
            <a:extLst>
              <a:ext uri="{FF2B5EF4-FFF2-40B4-BE49-F238E27FC236}">
                <a16:creationId xmlns:a16="http://schemas.microsoft.com/office/drawing/2014/main" xmlns="" id="{AA6AD5E8-8CD0-4235-A976-C55746AC8547}"/>
              </a:ext>
            </a:extLst>
          </p:cNvPr>
          <p:cNvSpPr/>
          <p:nvPr/>
        </p:nvSpPr>
        <p:spPr>
          <a:xfrm>
            <a:off x="7020272" y="6093296"/>
            <a:ext cx="1944216" cy="57606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Устно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8556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342</Words>
  <Application>Microsoft Office PowerPoint</Application>
  <PresentationFormat>Экран (4:3)</PresentationFormat>
  <Paragraphs>70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Математический диктант.</vt:lpstr>
      <vt:lpstr>Чистописание.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71</cp:revision>
  <dcterms:created xsi:type="dcterms:W3CDTF">2017-08-13T05:03:26Z</dcterms:created>
  <dcterms:modified xsi:type="dcterms:W3CDTF">2020-04-13T13:26:17Z</dcterms:modified>
</cp:coreProperties>
</file>