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8F0921E-7A31-4D18-BA0F-CA1B21BF8C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DC4852E-46FF-4FA5-A45C-D745D75D22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980728"/>
            <a:ext cx="7036296" cy="360040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383838"/>
                </a:solidFill>
                <a:latin typeface="AnastasiaScript" pitchFamily="2" charset="0"/>
              </a:rPr>
              <a:t>«Если ты услышишь, что кто-то не любит математику, не верь. </a:t>
            </a:r>
            <a:endParaRPr lang="en-US" sz="3600" dirty="0" smtClean="0">
              <a:solidFill>
                <a:srgbClr val="383838"/>
              </a:solidFill>
              <a:latin typeface="AnastasiaScript" pitchFamily="2" charset="0"/>
            </a:endParaRPr>
          </a:p>
          <a:p>
            <a:pPr algn="ctr"/>
            <a:r>
              <a:rPr lang="ru-RU" sz="3600" dirty="0" smtClean="0">
                <a:solidFill>
                  <a:srgbClr val="383838"/>
                </a:solidFill>
                <a:latin typeface="AnastasiaScript" pitchFamily="2" charset="0"/>
              </a:rPr>
              <a:t>Ее </a:t>
            </a:r>
            <a:r>
              <a:rPr lang="ru-RU" sz="3600" dirty="0">
                <a:solidFill>
                  <a:srgbClr val="383838"/>
                </a:solidFill>
                <a:latin typeface="AnastasiaScript" pitchFamily="2" charset="0"/>
              </a:rPr>
              <a:t>нельзя не любить - ее можно только не знать» </a:t>
            </a:r>
            <a:endParaRPr lang="en-US" sz="3600" dirty="0">
              <a:solidFill>
                <a:srgbClr val="383838"/>
              </a:solidFill>
              <a:latin typeface="AnastasiaScript" pitchFamily="2" charset="0"/>
            </a:endParaRPr>
          </a:p>
          <a:p>
            <a:pPr algn="r"/>
            <a:r>
              <a:rPr lang="ru-RU" sz="3600" dirty="0" smtClean="0">
                <a:solidFill>
                  <a:srgbClr val="383838"/>
                </a:solidFill>
                <a:latin typeface="AnastasiaScript" pitchFamily="2" charset="0"/>
              </a:rPr>
              <a:t>Конфуций</a:t>
            </a:r>
            <a:endParaRPr lang="ru-RU" sz="3600" dirty="0">
              <a:latin typeface="Anastasia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88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332656"/>
            <a:ext cx="6172200" cy="25202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Тема урока «Уравнение первой степени с одним неизвестным»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861048"/>
            <a:ext cx="25812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1249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Общий вид уравнения первой степени с одним неизвестным: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kx+b</a:t>
            </a:r>
            <a:r>
              <a:rPr lang="en-US" b="1" dirty="0" smtClean="0">
                <a:solidFill>
                  <a:srgbClr val="FF0000"/>
                </a:solidFill>
              </a:rPr>
              <a:t>=0, k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≠0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k -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это коэффициент при неизвестном в уравнении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b –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это свободный член уравнения</a:t>
            </a:r>
          </a:p>
          <a:p>
            <a:pPr marL="0" indent="0">
              <a:buNone/>
            </a:pPr>
            <a:endParaRPr lang="ru-RU" dirty="0">
              <a:latin typeface="Times New Roman"/>
              <a:cs typeface="Times New Roman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/>
                <a:cs typeface="Times New Roman"/>
              </a:rPr>
              <a:t>7х-8=0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ru-RU" dirty="0" smtClean="0">
                <a:latin typeface="Times New Roman"/>
                <a:cs typeface="Times New Roman"/>
              </a:rPr>
              <a:t>7-</a:t>
            </a: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это коэффициент при неизвестном в уравнении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ru-RU" dirty="0" smtClean="0"/>
              <a:t>(-8)-</a:t>
            </a: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это свободный член уравнения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907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147248" cy="5709248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Корнем (или решением) уравнения </a:t>
            </a:r>
            <a:r>
              <a:rPr lang="ru-RU" sz="3600" dirty="0" smtClean="0">
                <a:solidFill>
                  <a:srgbClr val="7030A0"/>
                </a:solidFill>
              </a:rPr>
              <a:t>называют такое число, при подстановке которого в уравнение вместо </a:t>
            </a:r>
            <a:r>
              <a:rPr lang="ru-RU" sz="3600" i="1" dirty="0" smtClean="0">
                <a:solidFill>
                  <a:srgbClr val="7030A0"/>
                </a:solidFill>
              </a:rPr>
              <a:t>х</a:t>
            </a:r>
            <a:r>
              <a:rPr lang="ru-RU" sz="3600" dirty="0" smtClean="0">
                <a:solidFill>
                  <a:srgbClr val="7030A0"/>
                </a:solidFill>
              </a:rPr>
              <a:t> получается верное числовое равенство.</a:t>
            </a:r>
            <a:endParaRPr lang="en-US" sz="36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84984"/>
            <a:ext cx="173355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432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003232" cy="6069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u="sng" dirty="0">
                <a:solidFill>
                  <a:schemeClr val="accent2">
                    <a:lumMod val="50000"/>
                  </a:schemeClr>
                </a:solidFill>
              </a:rPr>
              <a:t>Рассмотрим пример: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Являются ли числа  4; -5 корнями уравнения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3x-15=0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Подставляем в уравнение 4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-3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∙4-15=0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-12-15=0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-27=0 (неверно)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4 не является корнем данного уравнения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Подставляем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уравнение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(-5)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-3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∙(-5)-15=0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15-15=0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0</a:t>
            </a:r>
            <a:r>
              <a:rPr lang="ru-RU" smtClean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=0 </a:t>
            </a:r>
            <a:r>
              <a:rPr lang="ru-RU" smtClean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(верно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-5 является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корнем данного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уравнения.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574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48737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Решить уравнение </a:t>
            </a:r>
            <a:r>
              <a:rPr lang="ru-RU" sz="4400" dirty="0" smtClean="0">
                <a:solidFill>
                  <a:srgbClr val="7030A0"/>
                </a:solidFill>
              </a:rPr>
              <a:t>– значит найти все его корни или доказать, что корней нет.</a:t>
            </a:r>
            <a:endParaRPr lang="ru-RU" sz="4400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2232958" cy="2791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017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Уравнение состоит из двух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частей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	</a:t>
            </a:r>
            <a:r>
              <a:rPr lang="ru-RU" b="1" u="sng" dirty="0" smtClean="0">
                <a:solidFill>
                  <a:srgbClr val="0070C0"/>
                </a:solidFill>
              </a:rPr>
              <a:t>левой</a:t>
            </a:r>
            <a:r>
              <a:rPr lang="ru-RU" dirty="0" smtClean="0">
                <a:solidFill>
                  <a:srgbClr val="0070C0"/>
                </a:solidFill>
              </a:rPr>
              <a:t> 				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u="sng" dirty="0">
                <a:solidFill>
                  <a:srgbClr val="0070C0"/>
                </a:solidFill>
              </a:rPr>
              <a:t>правой</a:t>
            </a:r>
            <a:r>
              <a:rPr lang="ru-RU" dirty="0">
                <a:solidFill>
                  <a:srgbClr val="0070C0"/>
                </a:solidFill>
              </a:rPr>
              <a:t> </a:t>
            </a: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(то, что стоит 		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 (</a:t>
            </a:r>
            <a:r>
              <a:rPr lang="ru-RU" dirty="0">
                <a:solidFill>
                  <a:srgbClr val="0070C0"/>
                </a:solidFill>
              </a:rPr>
              <a:t>то, что стоит </a:t>
            </a: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перед знаком «равно»)             после знака «равно»)</a:t>
            </a:r>
            <a:endParaRPr lang="ru-RU" dirty="0">
              <a:solidFill>
                <a:srgbClr val="0070C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07704" y="1196752"/>
            <a:ext cx="122413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92729">
            <a:off x="4704939" y="1153343"/>
            <a:ext cx="13112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17032"/>
            <a:ext cx="2676525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126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spcBef>
                <a:spcPts val="600"/>
              </a:spcBef>
            </a:pPr>
            <a:r>
              <a:rPr lang="ru-RU" sz="2800" cap="none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При решении уравнений мы пользуемся следующими правилами</a:t>
            </a:r>
            <a:r>
              <a:rPr lang="ru-RU" sz="2800" cap="none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+mn-ea"/>
                <a:cs typeface="+mn-cs"/>
              </a:rPr>
              <a:t>: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/>
              </a:rPr>
              <a:t>1</a:t>
            </a:r>
            <a:r>
              <a:rPr lang="ru-RU" dirty="0">
                <a:solidFill>
                  <a:srgbClr val="0070C0"/>
                </a:solidFill>
                <a:latin typeface="Times New Roman"/>
              </a:rPr>
              <a:t>. Раскрываем скобки.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</a:rPr>
              <a:t>2. Все члены содержащее неизвестное переносим в левую часть </a:t>
            </a:r>
            <a:r>
              <a:rPr lang="ru-RU" dirty="0" smtClean="0">
                <a:solidFill>
                  <a:srgbClr val="0070C0"/>
                </a:solidFill>
                <a:latin typeface="Times New Roman"/>
              </a:rPr>
              <a:t>уравнения</a:t>
            </a:r>
            <a:r>
              <a:rPr lang="ru-RU" dirty="0">
                <a:solidFill>
                  <a:srgbClr val="0070C0"/>
                </a:solidFill>
                <a:latin typeface="Times New Roman"/>
              </a:rPr>
              <a:t>, а известные </a:t>
            </a:r>
            <a:r>
              <a:rPr lang="ru-RU" dirty="0" smtClean="0">
                <a:solidFill>
                  <a:srgbClr val="0070C0"/>
                </a:solidFill>
                <a:latin typeface="Times New Roman"/>
              </a:rPr>
              <a:t>члены - </a:t>
            </a:r>
            <a:r>
              <a:rPr lang="ru-RU" dirty="0">
                <a:solidFill>
                  <a:srgbClr val="0070C0"/>
                </a:solidFill>
                <a:latin typeface="Times New Roman"/>
              </a:rPr>
              <a:t>в правую </a:t>
            </a:r>
            <a:r>
              <a:rPr lang="ru-RU" dirty="0" smtClean="0">
                <a:solidFill>
                  <a:srgbClr val="0070C0"/>
                </a:solidFill>
                <a:latin typeface="Times New Roman"/>
              </a:rPr>
              <a:t>часть с </a:t>
            </a:r>
            <a:r>
              <a:rPr lang="ru-RU" dirty="0">
                <a:solidFill>
                  <a:srgbClr val="0070C0"/>
                </a:solidFill>
                <a:latin typeface="Times New Roman"/>
              </a:rPr>
              <a:t>противоположным знаком.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</a:rPr>
              <a:t>3. Приводим подобные слагаемые.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</a:rPr>
              <a:t>4. Умножаем </a:t>
            </a:r>
            <a:r>
              <a:rPr lang="ru-RU" dirty="0" smtClean="0">
                <a:solidFill>
                  <a:srgbClr val="0070C0"/>
                </a:solidFill>
                <a:latin typeface="Times New Roman"/>
              </a:rPr>
              <a:t>обе </a:t>
            </a:r>
            <a:r>
              <a:rPr lang="ru-RU" dirty="0">
                <a:solidFill>
                  <a:srgbClr val="0070C0"/>
                </a:solidFill>
                <a:latin typeface="Times New Roman"/>
              </a:rPr>
              <a:t>части уравнения на одно и тоже </a:t>
            </a:r>
            <a:r>
              <a:rPr lang="ru-RU" dirty="0" smtClean="0">
                <a:solidFill>
                  <a:srgbClr val="0070C0"/>
                </a:solidFill>
                <a:latin typeface="Times New Roman"/>
              </a:rPr>
              <a:t>число.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/>
              </a:rPr>
              <a:t>5. Делим </a:t>
            </a:r>
            <a:r>
              <a:rPr lang="ru-RU" dirty="0">
                <a:solidFill>
                  <a:srgbClr val="0070C0"/>
                </a:solidFill>
                <a:latin typeface="Times New Roman"/>
              </a:rPr>
              <a:t>обе части уравнения на одно и тоже число, не равное нулю.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836712"/>
            <a:ext cx="1090492" cy="106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398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324036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200" b="1" u="sng" dirty="0" smtClean="0">
                <a:solidFill>
                  <a:srgbClr val="0070C0"/>
                </a:solidFill>
              </a:rPr>
              <a:t>Домашнее задание: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</a:rPr>
              <a:t>№№ 637, 640.</a:t>
            </a:r>
            <a:endParaRPr lang="en-US" sz="3200" dirty="0" smtClean="0">
              <a:solidFill>
                <a:srgbClr val="0070C0"/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0070C0"/>
                </a:solidFill>
              </a:rPr>
              <a:t>C</a:t>
            </a:r>
            <a:r>
              <a:rPr lang="ru-RU" sz="3200" dirty="0" smtClean="0">
                <a:solidFill>
                  <a:srgbClr val="0070C0"/>
                </a:solidFill>
              </a:rPr>
              <a:t>. 174-176 (изучить)</a:t>
            </a:r>
          </a:p>
          <a:p>
            <a:pPr algn="ctr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</a:rPr>
              <a:t>Записать в тетрадь:</a:t>
            </a:r>
          </a:p>
          <a:p>
            <a:pPr algn="ctr">
              <a:buFontTx/>
              <a:buChar char="-"/>
            </a:pPr>
            <a:r>
              <a:rPr lang="ru-RU" sz="3200" dirty="0" smtClean="0">
                <a:solidFill>
                  <a:srgbClr val="0070C0"/>
                </a:solidFill>
              </a:rPr>
              <a:t>Определение линейного уравнения</a:t>
            </a:r>
          </a:p>
          <a:p>
            <a:pPr algn="ctr">
              <a:buFontTx/>
              <a:buChar char="-"/>
            </a:pPr>
            <a:r>
              <a:rPr lang="ru-RU" sz="3200" dirty="0" smtClean="0">
                <a:solidFill>
                  <a:srgbClr val="0070C0"/>
                </a:solidFill>
              </a:rPr>
              <a:t>-определение членов уравнения</a:t>
            </a:r>
          </a:p>
          <a:p>
            <a:pPr algn="ctr">
              <a:buFontTx/>
              <a:buChar char="-"/>
            </a:pPr>
            <a:r>
              <a:rPr lang="ru-RU" sz="3200" dirty="0" smtClean="0">
                <a:solidFill>
                  <a:srgbClr val="0070C0"/>
                </a:solidFill>
              </a:rPr>
              <a:t>-определение равносильных уравнений</a:t>
            </a:r>
          </a:p>
          <a:p>
            <a:pPr algn="ctr">
              <a:buFontTx/>
              <a:buChar char="-"/>
            </a:pPr>
            <a:r>
              <a:rPr lang="ru-RU" sz="3200" dirty="0" smtClean="0">
                <a:solidFill>
                  <a:srgbClr val="0070C0"/>
                </a:solidFill>
              </a:rPr>
              <a:t>-3 утверждения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504" y="4149080"/>
            <a:ext cx="2622160" cy="195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372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</TotalTime>
  <Words>284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Презентация PowerPoint</vt:lpstr>
      <vt:lpstr>Тема урока «Уравнение первой степени с одним неизвестным»</vt:lpstr>
      <vt:lpstr>Общий вид уравнения первой степени с одним неизвестным: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При решении уравнений мы пользуемся следующими правилами:</vt:lpstr>
      <vt:lpstr>Презентация PowerPoint</vt:lpstr>
    </vt:vector>
  </TitlesOfParts>
  <Company>XTreme.ws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XTreme.ws</cp:lastModifiedBy>
  <cp:revision>9</cp:revision>
  <dcterms:created xsi:type="dcterms:W3CDTF">2020-04-10T12:56:07Z</dcterms:created>
  <dcterms:modified xsi:type="dcterms:W3CDTF">2020-04-13T03:24:36Z</dcterms:modified>
</cp:coreProperties>
</file>