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58" r:id="rId4"/>
    <p:sldId id="270" r:id="rId5"/>
    <p:sldId id="261" r:id="rId6"/>
    <p:sldId id="262" r:id="rId7"/>
    <p:sldId id="273" r:id="rId8"/>
    <p:sldId id="263" r:id="rId9"/>
    <p:sldId id="271" r:id="rId10"/>
    <p:sldId id="286" r:id="rId11"/>
    <p:sldId id="266" r:id="rId12"/>
    <p:sldId id="267" r:id="rId13"/>
    <p:sldId id="268" r:id="rId14"/>
    <p:sldId id="269" r:id="rId15"/>
    <p:sldId id="274" r:id="rId16"/>
    <p:sldId id="276" r:id="rId17"/>
    <p:sldId id="275" r:id="rId18"/>
    <p:sldId id="277" r:id="rId19"/>
    <p:sldId id="278" r:id="rId20"/>
    <p:sldId id="28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5899D3-81D0-453C-A417-AF086B8FFC5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AA6A1F-652C-47B0-94E1-35C076DF8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5899D3-81D0-453C-A417-AF086B8FFC5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A6A1F-652C-47B0-94E1-35C076DF8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5899D3-81D0-453C-A417-AF086B8FFC5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A6A1F-652C-47B0-94E1-35C076DF8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5899D3-81D0-453C-A417-AF086B8FFC5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A6A1F-652C-47B0-94E1-35C076DF8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5899D3-81D0-453C-A417-AF086B8FFC5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A6A1F-652C-47B0-94E1-35C076DF8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5899D3-81D0-453C-A417-AF086B8FFC5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A6A1F-652C-47B0-94E1-35C076DF8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5899D3-81D0-453C-A417-AF086B8FFC5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A6A1F-652C-47B0-94E1-35C076DF8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5899D3-81D0-453C-A417-AF086B8FFC5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A6A1F-652C-47B0-94E1-35C076DF8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5899D3-81D0-453C-A417-AF086B8FFC5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A6A1F-652C-47B0-94E1-35C076DF8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5899D3-81D0-453C-A417-AF086B8FFC5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A6A1F-652C-47B0-94E1-35C076DF8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5899D3-81D0-453C-A417-AF086B8FFC5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AA6A1F-652C-47B0-94E1-35C076DF8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5899D3-81D0-453C-A417-AF086B8FFC5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1AA6A1F-652C-47B0-94E1-35C076DF8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6" y="714356"/>
            <a:ext cx="9108504" cy="293066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урок английского языка (в рамках ФГОС) 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877272"/>
            <a:ext cx="5819538" cy="128189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r"/>
            <a:r>
              <a:rPr lang="ru-RU" sz="1800" dirty="0" smtClean="0"/>
              <a:t>Подготовил учитель английского языка ТОГБОУ «Казачья кадетская школа имени графа И.И. Воронцова-Дашкова» Кондрашов М.Г.  </a:t>
            </a:r>
            <a:endParaRPr lang="ru-RU" sz="1800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Речь – как цель и как средство обучения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Цель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обучения – научить общению.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Средство обучения– речь (общение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уроку 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lyc\Desktop\img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2924944"/>
            <a:ext cx="5247699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Комплексность урока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взаимосвязанность и взаимообусловленность всех видов речевой деятельности при ведущей роли одного из них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4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уроку 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lyc\Desktop\0007-007-CHerty-kharakternye-uroku-inostrannogo-jazy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52936"/>
            <a:ext cx="6912768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Урок контроля без контроля 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преобладает скрытый контроль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давать установку контроля;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выделять отдельный этап урока (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плане урока не должно быть слова 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должен проводиться открытый контроль.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уроку 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Урок повторения без повторения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Ротация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(повторяемость)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–ученик повторно использует речевой материал в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новых речевых ситу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ациях или варьирует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компоненты речевой ситуации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речевая задача,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собеседник,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число собеседников,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взаимоотношения собеседников,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характеристика собеседников.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к уроку ИЯ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Позиция ученика на уроке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Ученик – </a:t>
            </a: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субъект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учебной деятельности: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активность,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творчество,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самостоятельность: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планируют работу сами учащиеся;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уровни самостоятельности ученика: выполняет по образцу, самостоятельно применяет ЗУН для решения задач по аналогии, самостоятельно решает новые задачи.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ФГОС: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 познавательная деятельность должна быть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разнообразна.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уроку 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1.Оргмомент (1-1,5 мин.). Настрой учащихся.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Речевая зарядка (3-5 мин.). Погружение в атмосферу иноязычного общения.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Возможно включение домашнего задания.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(до 3 мин.). Сообщение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не темы, сообщение </a:t>
            </a:r>
            <a:r>
              <a:rPr lang="ru-RU" sz="2400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чему 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2400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для чего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научимся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мотивировать на изучение темы, где нам это пригодится)</a:t>
            </a:r>
            <a:endParaRPr lang="ru-RU" sz="24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цели урока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 урока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урока ИЯ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Введение нового материала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(5-7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мин.).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Возможно включение домашнего задания.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Преобладает на уроках формирования навыков.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4.1.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Lead-in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вспомнить то, что важно.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4.2. 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Context –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подать новый материал в ситуации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(аудио, видеофрагмент, рисунок, картина, текст…)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должен соответствовать возрасту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должны быть задействованы разные каналы восприятия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4.3.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ыделение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 do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урока ИЯ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4.4.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бъяснение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Правило выводят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учащиеся.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4.5.Фонетическая отработка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4.6.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ервичное закрепление, употребление в речи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Практика в использовании (10 – 25-30 мин.)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Развитие умений  речевой деятельности (5-35 мин.)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4-6й этапы могут варьироваться, могут отсутствовать на уроке.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урока ИЯ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7. Результативно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Рефлексивно-оценочный этап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Итоги урока , выставление отметок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Рефлексия: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рефлексия настроения и эмоционального состояния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рефлексия деятельности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(что делал, как делал, было ли трудно)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рефлексия результат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(новые знания; не умел, а теперь умею; не понимал, а теперь понимаю; так и осталось непонятым…)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урока ИЯ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Пауза-релаксация (до 1,5 мин.)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Фонетическая зарядка (1-2 мин.)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только в начальной школе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только перед этапом говорения, значимом по времени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Структура урока 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785794"/>
            <a:ext cx="8258204" cy="52214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Системно-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подход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методологическая основа стандартов  общего образования нового поколения;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нацелен на развитие личности, на формирование гражданской идентичности.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Обучение должно быть организовано так, чтобы целенаправленно вести за собой развитие.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Так как основной формой организации обучения является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то необходимо знать принципы построения урока, структуру урока и критерии оценивания урока в рамках системно-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подхода.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Системно-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подход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yc\Desktop\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431484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142984"/>
            <a:ext cx="7429552" cy="812530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Подходы для развития коммуникативной компетенции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400" dirty="0" smtClean="0"/>
              <a:t>1) создание </a:t>
            </a:r>
            <a:r>
              <a:rPr lang="ru-RU" sz="2400" dirty="0"/>
              <a:t>на каждом уроке реальной возможности коммуникации</a:t>
            </a:r>
          </a:p>
          <a:p>
            <a:pPr lvl="0"/>
            <a:r>
              <a:rPr lang="ru-RU" sz="2400" dirty="0" smtClean="0"/>
              <a:t>2) проведение </a:t>
            </a:r>
            <a:r>
              <a:rPr lang="ru-RU" sz="2400" dirty="0"/>
              <a:t>нестандартных уроков</a:t>
            </a:r>
          </a:p>
          <a:p>
            <a:pPr lvl="0"/>
            <a:r>
              <a:rPr lang="ru-RU" sz="2400" dirty="0"/>
              <a:t>создание и защита проектов с применением информационно-коммуникационных технологий, и создание ситуаций, имитирующих языковую среду</a:t>
            </a:r>
          </a:p>
          <a:p>
            <a:pPr lvl="0"/>
            <a:r>
              <a:rPr lang="ru-RU" sz="2400" dirty="0" smtClean="0"/>
              <a:t>3) применение </a:t>
            </a:r>
            <a:r>
              <a:rPr lang="ru-RU" sz="2400" dirty="0"/>
              <a:t>личностно ориентированного подхода, где ученик- в центре учебного процесса,</a:t>
            </a:r>
          </a:p>
          <a:p>
            <a:pPr lvl="0"/>
            <a:r>
              <a:rPr lang="ru-RU" sz="2400" dirty="0" smtClean="0"/>
              <a:t>4) включение </a:t>
            </a:r>
            <a:r>
              <a:rPr lang="ru-RU" sz="2400" dirty="0"/>
              <a:t>учащихся в игровую деятельность приводит к естественному желанию</a:t>
            </a:r>
            <a:r>
              <a:rPr lang="ru-RU" sz="2400" i="1" dirty="0"/>
              <a:t> говорить на языке</a:t>
            </a:r>
            <a:endParaRPr lang="ru-RU" sz="2400" dirty="0"/>
          </a:p>
          <a:p>
            <a:pPr lvl="0"/>
            <a:r>
              <a:rPr lang="ru-RU" sz="2400" dirty="0" smtClean="0"/>
              <a:t>5) сочетание </a:t>
            </a:r>
            <a:r>
              <a:rPr lang="ru-RU" sz="2400" dirty="0"/>
              <a:t>самостоятельной индивидуальной работы с групповой и коллективной, самостоятельный поиск учащимися нужной информации,</a:t>
            </a:r>
          </a:p>
          <a:p>
            <a:pPr lvl="0"/>
            <a:r>
              <a:rPr lang="ru-RU" sz="2400" dirty="0" smtClean="0"/>
              <a:t>6) развитие </a:t>
            </a:r>
            <a:r>
              <a:rPr lang="ru-RU" sz="2400" dirty="0"/>
              <a:t>творчества, умения работать </a:t>
            </a:r>
            <a:r>
              <a:rPr lang="ru-RU" sz="2400" dirty="0" smtClean="0"/>
              <a:t>с </a:t>
            </a:r>
            <a:r>
              <a:rPr lang="ru-RU" sz="2400" dirty="0"/>
              <a:t>различными источниками информации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36424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1.Коммуникативная направленность в обучении ИЯ.</a:t>
            </a:r>
            <a:endParaRPr lang="ru-RU" dirty="0"/>
          </a:p>
          <a:p>
            <a:r>
              <a:rPr lang="ru-RU" b="1" dirty="0"/>
              <a:t>2.Соблюдение деятельностного характера учебного процесса.</a:t>
            </a:r>
            <a:endParaRPr lang="ru-RU" dirty="0"/>
          </a:p>
          <a:p>
            <a:r>
              <a:rPr lang="ru-RU" b="1" dirty="0"/>
              <a:t>3.Личностно-ориентированный характер обучения </a:t>
            </a:r>
            <a:endParaRPr lang="ru-RU" b="1" dirty="0" smtClean="0"/>
          </a:p>
          <a:p>
            <a:r>
              <a:rPr lang="ru-RU" b="1" dirty="0"/>
              <a:t>4.Учет ведущей деятельности (игровой) учащихся начальных классов</a:t>
            </a:r>
            <a:r>
              <a:rPr lang="ru-RU" b="1" dirty="0" smtClean="0"/>
              <a:t>.</a:t>
            </a:r>
          </a:p>
          <a:p>
            <a:r>
              <a:rPr lang="ru-RU" b="1" dirty="0"/>
              <a:t>5. Использование различных видов наглядности - неотъемлемая составляющая </a:t>
            </a:r>
            <a:r>
              <a:rPr lang="ru-RU" b="1" dirty="0" smtClean="0"/>
              <a:t> уроков ИЯ. </a:t>
            </a:r>
          </a:p>
          <a:p>
            <a:r>
              <a:rPr lang="ru-RU" b="1" dirty="0"/>
              <a:t>6. Социокультурная направленность процесса обучения иностранному </a:t>
            </a:r>
            <a:r>
              <a:rPr lang="ru-RU" b="1" dirty="0" smtClean="0"/>
              <a:t>языку.</a:t>
            </a:r>
          </a:p>
          <a:p>
            <a:r>
              <a:rPr lang="ru-RU" b="1" dirty="0"/>
              <a:t>7. Преобладание аутентичного материала </a:t>
            </a:r>
            <a:r>
              <a:rPr lang="ru-RU" b="1" dirty="0" smtClean="0"/>
              <a:t>. </a:t>
            </a:r>
          </a:p>
          <a:p>
            <a:r>
              <a:rPr lang="ru-RU" b="1" dirty="0"/>
              <a:t>8. Использование информационных технологий на уроках ИЯ.</a:t>
            </a:r>
            <a:endParaRPr lang="ru-RU" dirty="0"/>
          </a:p>
          <a:p>
            <a:r>
              <a:rPr lang="ru-RU" b="1" dirty="0"/>
              <a:t>9. Формирование информационной компетентности учащихся.</a:t>
            </a:r>
            <a:endParaRPr lang="ru-RU" dirty="0"/>
          </a:p>
          <a:p>
            <a:r>
              <a:rPr lang="ru-RU" b="1" dirty="0"/>
              <a:t>10. </a:t>
            </a:r>
            <a:r>
              <a:rPr lang="ru-RU" b="1" u="sng" dirty="0"/>
              <a:t>Творческая деятельность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b="1" dirty="0"/>
              <a:t>11. Внеклассная работа по предмету - развитие творческих, коммуникативных способностей учащихся.</a:t>
            </a:r>
            <a:endParaRPr lang="ru-RU" dirty="0"/>
          </a:p>
          <a:p>
            <a:r>
              <a:rPr lang="ru-RU" b="1" dirty="0"/>
              <a:t>12. Здоровьесберегающие технологии на уроках.</a:t>
            </a:r>
            <a:endParaRPr lang="ru-RU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обучения ИЯ в современной школе 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Атмосфера общения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 учитель – речевой партнер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Воспитательный потенциал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специфическая черта урока ИЯ (содержание используемых материалов, методическая система обучения, личность учителя).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уроку ИЯ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lyc\Desktop\X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79102"/>
            <a:ext cx="3600400" cy="2397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урока </a:t>
            </a:r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ученик должен понять и принять как свою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(мы должны вывести цель вместе с детьми; цель должна быть перефразирована для детей; ведущая цель – логический стержень урока (35 мин.).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Вся работа на уроке должна соотноситься с целью, которую ученик понял и принял как свою.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i="1" dirty="0">
              <a:solidFill>
                <a:schemeClr val="accent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уроку 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lyc\Desktop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750" y="4550122"/>
            <a:ext cx="4747570" cy="230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Аспекты цели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учебный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(формирование лексических навыков по теме…);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социокультурный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(знакомство с культурными реалиями стран изучаемого языка в диалоге с родной культурой);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воспитательный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(формирование ценностного отношения к здоровому образу жизни, к познанию…);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развивающий </a:t>
            </a:r>
            <a:r>
              <a:rPr lang="ru-RU" sz="24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(формирование УУД).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ставятся  только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 учебному аспекту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(ознакомить с лексикой по теме…).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Количество задач – не более </a:t>
            </a:r>
            <a:r>
              <a:rPr lang="ru-RU" sz="24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трех.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уроку 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Адекватность упражнений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Упражнения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строго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соответствуют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цели урока; 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речевой деятельности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которая развивается на уроке;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характеру формируемого навыка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(грамматического, лексического, орфографического).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Последовательность упражнений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уроку 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Речевая направленность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практическая ориентация урока и обучения в целом. Практической деятельности  следует посвящать почти все время урока.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Все упражнения на уроке должны носить речевой характер.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обучении речевой деятельности необходимы речевые действия.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 учеником должна ставиться речевая задача.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должны преобладать упражнения на уровне слов и словосочетаний.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уроку 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819</Words>
  <Application>Microsoft Office PowerPoint</Application>
  <PresentationFormat>Экран (4:3)</PresentationFormat>
  <Paragraphs>131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Современный урок английского языка (в рамках ФГОС) </vt:lpstr>
      <vt:lpstr>Системно-деятельностный подход</vt:lpstr>
      <vt:lpstr>Презентация PowerPoint</vt:lpstr>
      <vt:lpstr>Принципы обучения ИЯ в современной школе </vt:lpstr>
      <vt:lpstr>Требования к уроку ИЯ</vt:lpstr>
      <vt:lpstr>Требования к уроку ИЯ</vt:lpstr>
      <vt:lpstr>Требования к уроку ИЯ</vt:lpstr>
      <vt:lpstr>Требования к уроку ИЯ</vt:lpstr>
      <vt:lpstr>Требования к уроку ИЯ</vt:lpstr>
      <vt:lpstr>Требования к уроку ИЯ</vt:lpstr>
      <vt:lpstr>Требования к уроку ИЯ</vt:lpstr>
      <vt:lpstr>Требования к уроку ИЯ</vt:lpstr>
      <vt:lpstr>Требования к уроку ИЯ</vt:lpstr>
      <vt:lpstr>Требования к уроку ИЯ</vt:lpstr>
      <vt:lpstr>Структура урока ИЯ</vt:lpstr>
      <vt:lpstr>Структура урока ИЯ</vt:lpstr>
      <vt:lpstr>Структура урока ИЯ</vt:lpstr>
      <vt:lpstr>Структура урока ИЯ</vt:lpstr>
      <vt:lpstr>Структура урока ИЯ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английского языка в рамках ФГОС</dc:title>
  <dc:creator>Татьяна</dc:creator>
  <cp:lastModifiedBy>lyc</cp:lastModifiedBy>
  <cp:revision>59</cp:revision>
  <dcterms:created xsi:type="dcterms:W3CDTF">2013-08-25T17:39:37Z</dcterms:created>
  <dcterms:modified xsi:type="dcterms:W3CDTF">2019-10-30T07:26:18Z</dcterms:modified>
</cp:coreProperties>
</file>