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57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86" autoAdjust="0"/>
  </p:normalViewPr>
  <p:slideViewPr>
    <p:cSldViewPr snapToGrid="0">
      <p:cViewPr varScale="1">
        <p:scale>
          <a:sx n="84" d="100"/>
          <a:sy n="84" d="100"/>
        </p:scale>
        <p:origin x="-624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006" y="258793"/>
            <a:ext cx="8540151" cy="11473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cap="none" dirty="0" smtClean="0">
                <a:solidFill>
                  <a:schemeClr val="bg2">
                    <a:lumMod val="50000"/>
                  </a:schemeClr>
                </a:solidFill>
              </a:rPr>
              <a:t>ОДНКНР. 5 класс</a:t>
            </a:r>
            <a:br>
              <a:rPr lang="ru-RU" sz="2800" b="1" cap="none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cap="none" dirty="0" smtClean="0">
                <a:solidFill>
                  <a:schemeClr val="bg2">
                    <a:lumMod val="50000"/>
                  </a:schemeClr>
                </a:solidFill>
              </a:rPr>
              <a:t>Урок №26</a:t>
            </a:r>
            <a:br>
              <a:rPr lang="ru-RU" sz="2800" b="1" cap="none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cap="none" dirty="0" smtClean="0">
                <a:solidFill>
                  <a:schemeClr val="bg2">
                    <a:lumMod val="50000"/>
                  </a:schemeClr>
                </a:solidFill>
              </a:rPr>
              <a:t>Культурные традиции буддизма</a:t>
            </a:r>
            <a:endParaRPr lang="ru-RU" sz="2800" b="1" cap="non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E9B40064-A6B3-4FF2-8460-D04DF2592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thoughtco.com/thmb/wFe4xrlMDdEV3lr8pTs70HO1u64=/3866x2580/filters:fill(auto,1)/GettyImages-588750425-565618253df78c6ddf25747b.jpg">
            <a:extLst>
              <a:ext uri="{FF2B5EF4-FFF2-40B4-BE49-F238E27FC236}">
                <a16:creationId xmlns:a16="http://schemas.microsoft.com/office/drawing/2014/main" xmlns="" id="{76EE29C4-588A-4D61-B03D-D7E57F5A0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9890" y="1387083"/>
            <a:ext cx="6688346" cy="4463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11903" y="5544556"/>
            <a:ext cx="8867954" cy="116679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7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 основ духовно-нравственной</a:t>
            </a:r>
            <a:r>
              <a:rPr kumimoji="0" lang="ru-RU" sz="1700" i="0" u="none" strike="noStrike" kern="1200" cap="none" spc="0" normalizeH="0" noProof="0" dirty="0" smtClean="0">
                <a:ln w="3175" cmpd="sng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культуры народов России: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700" dirty="0" err="1" smtClean="0">
                <a:ln w="3175" cmpd="sng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Живчин</a:t>
            </a:r>
            <a:r>
              <a:rPr lang="ru-RU" sz="1700" dirty="0" smtClean="0">
                <a:ln w="3175" cmpd="sng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 Юлия Васильевна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i="0" u="none" strike="noStrike" kern="1200" cap="none" spc="0" normalizeH="0" noProof="0" dirty="0" smtClean="0">
                <a:ln w="3175" cmpd="sng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ГБОУ школа № 297 Пушкинского района Санкт-Петербурга</a:t>
            </a:r>
            <a:r>
              <a:rPr kumimoji="0" lang="ru-RU" sz="1700" i="0" u="none" strike="noStrike" kern="1200" cap="none" spc="0" normalizeH="0" noProof="0" dirty="0" smtClean="0">
                <a:ln w="3175" cmpd="sng"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1700" i="0" u="none" strike="noStrike" kern="1200" cap="none" spc="0" normalizeH="0" baseline="0" noProof="0" dirty="0">
              <a:ln w="3175" cmpd="sng"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1463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419" y="3015817"/>
            <a:ext cx="6159260" cy="3471247"/>
          </a:xfrm>
        </p:spPr>
        <p:txBody>
          <a:bodyPr>
            <a:noAutofit/>
          </a:bodyPr>
          <a:lstStyle/>
          <a:p>
            <a:r>
              <a:rPr lang="ru-RU" sz="1700" cap="none" dirty="0" smtClean="0">
                <a:solidFill>
                  <a:schemeClr val="bg1"/>
                </a:solidFill>
              </a:rPr>
              <a:t>Долгие семь лет Сиддхартха посвятил этим поискам — он обучался у различных учителей йоге и медитации. Сиддхартха сознательно подвергал себя различным лишениям и ограничениям: спал под открытым небом, ограничивал себя в пище. Он настолько истощил своё тело, что чуть не умер от голода, но добрая девушка Суджата, обнаружив его без сознания, накормила Сиддхартху рисом. </a:t>
            </a:r>
            <a:br>
              <a:rPr lang="ru-RU" sz="1700" cap="none" dirty="0" smtClean="0">
                <a:solidFill>
                  <a:schemeClr val="bg1"/>
                </a:solidFill>
              </a:rPr>
            </a:br>
            <a:r>
              <a:rPr lang="ru-RU" sz="1700" cap="none" dirty="0" smtClean="0">
                <a:solidFill>
                  <a:schemeClr val="bg1"/>
                </a:solidFill>
              </a:rPr>
              <a:t>Тогда он понял, что излишнее самоистязание не ведёт ни к чему хорошему, и сел под деревом, принял намерение погрузиться в медитацию и не выходить из неё до тех пор, пока не постигнет истину. 49 дней и ночей Сиддхартха провёл в медитации. </a:t>
            </a:r>
            <a:br>
              <a:rPr lang="ru-RU" sz="1700" cap="none" dirty="0" smtClean="0">
                <a:solidFill>
                  <a:schemeClr val="bg1"/>
                </a:solidFill>
              </a:rPr>
            </a:br>
            <a:r>
              <a:rPr lang="ru-RU" sz="1700" cap="none" dirty="0" smtClean="0">
                <a:solidFill>
                  <a:schemeClr val="bg1"/>
                </a:solidFill>
              </a:rPr>
              <a:t>Чтобы этому помешать, к нему приходил демон Мара, присылал своих дочерей и пытался напугать Сиддхартху своим войском из демонических существ. </a:t>
            </a:r>
            <a:br>
              <a:rPr lang="ru-RU" sz="1700" cap="none" dirty="0" smtClean="0">
                <a:solidFill>
                  <a:schemeClr val="bg1"/>
                </a:solidFill>
              </a:rPr>
            </a:br>
            <a:r>
              <a:rPr lang="ru-RU" sz="1700" cap="none" dirty="0" smtClean="0">
                <a:solidFill>
                  <a:schemeClr val="bg1"/>
                </a:solidFill>
              </a:rPr>
              <a:t>Но Сиддхартха выдержал все испытания и на 35 году жизни, ровно в ночь своего рождения, достиг пробуждения и стал именоваться Буддой, то есть «пробудившимся».</a:t>
            </a:r>
            <a:endParaRPr lang="ru-RU" sz="1700" cap="none" dirty="0">
              <a:solidFill>
                <a:schemeClr val="bg1"/>
              </a:solidFill>
            </a:endParaRPr>
          </a:p>
        </p:txBody>
      </p:sp>
      <p:pic>
        <p:nvPicPr>
          <p:cNvPr id="6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3D393F61-4BE1-498F-9E6F-6F19755C3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pinimg.com/736x/de/a5/2f/dea52f3b704ad55edf381e0c1ee00b49--buddha-painting-a-tree.jpg">
            <a:extLst>
              <a:ext uri="{FF2B5EF4-FFF2-40B4-BE49-F238E27FC236}">
                <a16:creationId xmlns:a16="http://schemas.microsoft.com/office/drawing/2014/main" xmlns="" id="{D43C9203-F998-4D8D-88A8-D042CDE1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7221" y="905399"/>
            <a:ext cx="4522967" cy="56537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007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EF2B15-1981-4F64-B3E2-7B5B946EA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665" y="3422189"/>
            <a:ext cx="11255997" cy="3615267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Будда призывал взращивать в себе четыре самых главных качества: любящую доброту, сострадание, сорадование и беспристрастность. Под </a:t>
            </a:r>
            <a:r>
              <a:rPr lang="ru-RU" b="1" dirty="0">
                <a:solidFill>
                  <a:schemeClr val="bg1"/>
                </a:solidFill>
              </a:rPr>
              <a:t>любящей добротой </a:t>
            </a:r>
            <a:r>
              <a:rPr lang="ru-RU" dirty="0">
                <a:solidFill>
                  <a:schemeClr val="bg1"/>
                </a:solidFill>
              </a:rPr>
              <a:t>следует понимать доброжелательное отношение ко всем живым существам и готовность помочь им, а также воздержание от проявления гнева и ненависти. Под </a:t>
            </a:r>
            <a:r>
              <a:rPr lang="ru-RU" b="1" dirty="0">
                <a:solidFill>
                  <a:schemeClr val="bg1"/>
                </a:solidFill>
              </a:rPr>
              <a:t>состраданием</a:t>
            </a:r>
            <a:r>
              <a:rPr lang="ru-RU" dirty="0">
                <a:solidFill>
                  <a:schemeClr val="bg1"/>
                </a:solidFill>
              </a:rPr>
              <a:t> следует понимать полное осознание того, что живые существа страдают, и не быть к этому безразличным. </a:t>
            </a:r>
            <a:r>
              <a:rPr lang="ru-RU" b="1" dirty="0" err="1">
                <a:solidFill>
                  <a:schemeClr val="bg1"/>
                </a:solidFill>
              </a:rPr>
              <a:t>Сорадование</a:t>
            </a:r>
            <a:r>
              <a:rPr lang="ru-RU" dirty="0">
                <a:solidFill>
                  <a:schemeClr val="bg1"/>
                </a:solidFill>
              </a:rPr>
              <a:t> — значит разделять с окружающими их радости, не завидовать им, радоваться их успехам. А </a:t>
            </a:r>
            <a:r>
              <a:rPr lang="ru-RU" b="1" dirty="0">
                <a:solidFill>
                  <a:schemeClr val="bg1"/>
                </a:solidFill>
              </a:rPr>
              <a:t>беспристрастность</a:t>
            </a:r>
            <a:r>
              <a:rPr lang="ru-RU" dirty="0">
                <a:solidFill>
                  <a:schemeClr val="bg1"/>
                </a:solidFill>
              </a:rPr>
              <a:t> — это равностное, одинаково благожелательное отношение ко всем. Будда призывал не разделять окружающих на тех, кто нам нравится, и тех, кто не нравится. Следует одинаково хорошо относиться ко всем.</a:t>
            </a:r>
          </a:p>
        </p:txBody>
      </p:sp>
      <p:pic>
        <p:nvPicPr>
          <p:cNvPr id="11266" name="Picture 2" descr="https://4.bp.blogspot.com/-7F-Y5k8gaeg/W_hoj7VvNdI/AAAAAAABJxA/x3JGLtobXbIWGthNfYGSGYHRdWSBvf87QCLcBGAs/s1600/05.jpg">
            <a:extLst>
              <a:ext uri="{FF2B5EF4-FFF2-40B4-BE49-F238E27FC236}">
                <a16:creationId xmlns:a16="http://schemas.microsoft.com/office/drawing/2014/main" xmlns="" id="{0C301086-A57A-4122-9F6C-1DD341F5D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8242" y="194733"/>
            <a:ext cx="5844769" cy="3565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583C6552-A986-4FAA-A420-136EDEF5F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67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A7FC33-1424-4B5C-A7E4-E0584A6D5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880" y="1931917"/>
            <a:ext cx="5875614" cy="3615267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С момента Просветления, которое наступило в его 35-й день рождения, и до самой смерти в возрасте 80 лет Будда неустанно передавал свое постижение другим. Его учениками стали десятки тысяч людей в северной Индии. Среди них были цари и простолюдины, домохозяйки и воины, крестьяне и философы, представители разных сословий и народностей. Никому не навязывая свои взгляды, он давал поучения лишь тогда, когда его об этом просили. Людей притягивали его радость и умиротворенность, и они приходили сами.</a:t>
            </a:r>
          </a:p>
          <a:p>
            <a:r>
              <a:rPr lang="ru-RU" sz="1800" dirty="0">
                <a:solidFill>
                  <a:schemeClr val="bg1"/>
                </a:solidFill>
              </a:rPr>
              <a:t>Будда умер в местечке Кушинагар, окруженный множеством последователей и друзей. Перед смертью, прощаясь с учениками, он сказал: «Не верьте никому на слово, даже Будде. Проверяйте все учения на опыте. Будьте сами себе путеводным светом».</a:t>
            </a: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s://pp.userapi.com/c623924/v623924383/46c81/AAmOal_dL0c.jpg">
            <a:extLst>
              <a:ext uri="{FF2B5EF4-FFF2-40B4-BE49-F238E27FC236}">
                <a16:creationId xmlns:a16="http://schemas.microsoft.com/office/drawing/2014/main" xmlns="" id="{0D14CCFA-9AE0-4DB5-BE7A-882CD1A2C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02364"/>
            <a:ext cx="5519760" cy="571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B0E90808-94E8-4F2E-9E82-EC7C46291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24822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754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1D52DE-6F98-4E0C-B78D-58609639B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708" y="5137523"/>
            <a:ext cx="11362014" cy="150706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Колесо Дхармы – Дом солнца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Самое раннее, по мнению историков и археологов, буддийское изображение, символизирующее Дхарму - Учение Будды.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s://kamengshambhala.files.wordpress.com/2016/08/jokhang.jpg?w=1312">
            <a:extLst>
              <a:ext uri="{FF2B5EF4-FFF2-40B4-BE49-F238E27FC236}">
                <a16:creationId xmlns:a16="http://schemas.microsoft.com/office/drawing/2014/main" xmlns="" id="{DFA8E341-A837-44CA-9C22-CC296F834E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4590" y="32762"/>
            <a:ext cx="7680557" cy="5104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48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755" y="1787264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solidFill>
                  <a:schemeClr val="bg1"/>
                </a:solidFill>
              </a:rPr>
              <a:t>Домашнее задание:</a:t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1. Прочитать учебник на с.120-121.</a:t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2. Подготовить небольшое сообщение об истории развития буддизма в одном из регионов России.</a:t>
            </a:r>
            <a:endParaRPr lang="ru-RU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7989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3749" y="2889848"/>
            <a:ext cx="8850704" cy="116679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Вопросы:</a:t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1. Знаешь ли ты, какие народы нашей страны исповедают буддизм?</a:t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/>
            </a:r>
            <a:br>
              <a:rPr lang="ru-RU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chemeClr val="bg1"/>
                </a:solidFill>
              </a:rPr>
              <a:t>2. Что ты знаешь о Будде?</a:t>
            </a:r>
            <a:endParaRPr lang="ru-RU" cap="none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E9B40064-A6B3-4FF2-8460-D04DF2592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http://img0.liveinternet.ru/images/attach/c/5/88/86/88086122_83714637_large_defne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8468" y="962959"/>
            <a:ext cx="1457865" cy="929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463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3456" y="469400"/>
            <a:ext cx="11397468" cy="102704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Буддизм —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одна из мировых религий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3608" y="1490244"/>
            <a:ext cx="5604445" cy="4492487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3500" dirty="0" smtClean="0">
              <a:solidFill>
                <a:schemeClr val="bg1"/>
              </a:solidFill>
            </a:endParaRPr>
          </a:p>
          <a:p>
            <a:pPr algn="ctr"/>
            <a:r>
              <a:rPr lang="ru-RU" sz="3500" dirty="0" smtClean="0">
                <a:solidFill>
                  <a:schemeClr val="bg1"/>
                </a:solidFill>
              </a:rPr>
              <a:t>Две </a:t>
            </a:r>
            <a:r>
              <a:rPr lang="ru-RU" sz="3500" dirty="0">
                <a:solidFill>
                  <a:schemeClr val="bg1"/>
                </a:solidFill>
              </a:rPr>
              <a:t>с половиной тысячи лет назад где-то </a:t>
            </a:r>
            <a:endParaRPr lang="ru-RU" sz="3500" dirty="0" smtClean="0">
              <a:solidFill>
                <a:schemeClr val="bg1"/>
              </a:solidFill>
            </a:endParaRPr>
          </a:p>
          <a:p>
            <a:pPr algn="ctr"/>
            <a:r>
              <a:rPr lang="ru-RU" sz="3500" dirty="0" smtClean="0">
                <a:solidFill>
                  <a:schemeClr val="bg1"/>
                </a:solidFill>
              </a:rPr>
              <a:t>в </a:t>
            </a:r>
            <a:r>
              <a:rPr lang="ru-RU" sz="3500" dirty="0">
                <a:solidFill>
                  <a:schemeClr val="bg1"/>
                </a:solidFill>
              </a:rPr>
              <a:t>районе современной северной Индии </a:t>
            </a:r>
            <a:endParaRPr lang="ru-RU" sz="3500" dirty="0" smtClean="0">
              <a:solidFill>
                <a:schemeClr val="bg1"/>
              </a:solidFill>
            </a:endParaRPr>
          </a:p>
          <a:p>
            <a:pPr algn="ctr"/>
            <a:r>
              <a:rPr lang="ru-RU" sz="3500" dirty="0" smtClean="0">
                <a:solidFill>
                  <a:schemeClr val="bg1"/>
                </a:solidFill>
              </a:rPr>
              <a:t>в </a:t>
            </a:r>
            <a:r>
              <a:rPr lang="ru-RU" sz="3500" dirty="0">
                <a:solidFill>
                  <a:schemeClr val="bg1"/>
                </a:solidFill>
              </a:rPr>
              <a:t>семье царя Шуддходаны родился мальчик, которого назвали Сиддхартхой</a:t>
            </a:r>
            <a:r>
              <a:rPr lang="ru-RU" sz="36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709D2716-6BAE-4444-89A2-01C55E9C6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164958" y="93901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avatars.mds.yandex.net/get-zen_doc/1112006/pub_5d5eae78027a1500ad1d72da_5d602376028d6800ad088c90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01464" y="1716657"/>
            <a:ext cx="3741288" cy="448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07972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5056" y="120770"/>
            <a:ext cx="8001000" cy="871268"/>
          </a:xfrm>
        </p:spPr>
        <p:txBody>
          <a:bodyPr>
            <a:normAutofit fontScale="90000"/>
          </a:bodyPr>
          <a:lstStyle/>
          <a:p>
            <a:r>
              <a:rPr lang="ru-RU" cap="none" dirty="0" smtClean="0"/>
              <a:t>Легенда о рождении Будды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11684" y="1113075"/>
            <a:ext cx="4666890" cy="4606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9D3AF0DF-72DC-425F-8D2F-5B5BDA513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01124" y="2491218"/>
            <a:ext cx="5874725" cy="269975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Более двадцати лет у супругов не было детей. Но однажды ночью царица увидела сон, в котором белый слон вошёл в неё через правый бок, и она зачала. </a:t>
            </a:r>
          </a:p>
          <a:p>
            <a:pPr lvl="0">
              <a:spcBef>
                <a:spcPct val="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Царь, придворные и весь народ с нетерпением ожидали рождения ребёнка.</a:t>
            </a:r>
            <a:endParaRPr kumimoji="0" lang="ru-RU" sz="2400" b="0" i="0" u="none" strike="noStrike" kern="1200" cap="all" spc="0" normalizeH="0" baseline="0" noProof="0" dirty="0">
              <a:ln w="3175" cmpd="sng"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85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8197" y="0"/>
            <a:ext cx="7927675" cy="1022970"/>
          </a:xfrm>
        </p:spPr>
        <p:txBody>
          <a:bodyPr>
            <a:normAutofit fontScale="90000"/>
          </a:bodyPr>
          <a:lstStyle/>
          <a:p>
            <a:r>
              <a:rPr lang="ru-RU" cap="none" dirty="0" smtClean="0"/>
              <a:t>Легенда о рождении Будды </a:t>
            </a:r>
            <a:endParaRPr lang="ru-RU" cap="none" dirty="0"/>
          </a:p>
        </p:txBody>
      </p:sp>
      <p:pic>
        <p:nvPicPr>
          <p:cNvPr id="6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7AFA3C13-79D6-4992-A1D4-DAB96895F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cont.ws/uploads/posts2/6253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32" y="2199736"/>
            <a:ext cx="5450154" cy="328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04912" y="2569779"/>
            <a:ext cx="5890914" cy="38569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Когда приблизилось время родов, царица, по обычаю своего народа, поехала рожать в дом своих родителей.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пути она присела отдохнуть в саду  Лумбини.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Был погожий весенний день, в саду цвели деревья ашока. Царица потянулась правой рукой, чтобы сорвать цветущую ветку, схватилась за неё, и в этот момент начались роды.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истории жизни Будды говорится, что роды у Махамайи прошли безболезненно и чудесным образом: младенец вышел из левого бока матери, которая в это время стояла, ухватившись за ветвь дерева.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Родившись, царевич сделал семь шагов вперёд. Там, где он ступал, под ногами появлялись лотосы. Будущий Будда провозгласил, что он пришёл, чтобы освободить человечество от страданий.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125076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86D72B2-6CDA-491A-8D02-319608D64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10" y="1829988"/>
            <a:ext cx="11362014" cy="361526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Когда у царя родился наследник, которого он ждал много лет, во дворец пригласили мудреца Аситу, чтобы тот предсказал судьбу новорожденного. Когда же мудрец Асита увидел мальчика, он заплакал. Отец принца встревожился и спросил у мудреца, почему он плачет. На что тот ответил, что сыну царя суждено стать Буддой — «пробудившимся ото сна», — познать Истину и поделиться этой Истиной со всеми.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Отец принца не хотел мириться с тем, что наследник трона станет отшельником, и решил окружить сына богатством, роскошью и блаженством, чтобы тот никогда не познал страданий и нужды и, как следствие, чтобы у него даже не возникло мысли о том, что нужно искать какие-то методы избавиться от страданий.</a:t>
            </a:r>
          </a:p>
          <a:p>
            <a:endParaRPr lang="ru-RU" sz="2400" dirty="0"/>
          </a:p>
        </p:txBody>
      </p:sp>
      <p:pic>
        <p:nvPicPr>
          <p:cNvPr id="4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1079E0E4-C68F-445A-9340-A42250DDB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480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92346" y="3554894"/>
            <a:ext cx="5228719" cy="2971801"/>
          </a:xfrm>
        </p:spPr>
        <p:txBody>
          <a:bodyPr>
            <a:noAutofit/>
          </a:bodyPr>
          <a:lstStyle/>
          <a:p>
            <a:r>
              <a:rPr lang="ru-RU" sz="2000" cap="none" dirty="0">
                <a:solidFill>
                  <a:schemeClr val="bg1"/>
                </a:solidFill>
              </a:rPr>
              <a:t>Сказано — сделано. Царь Шуддходана велел выслать из города Капилавасту, в котором размещался его дворец, всех старых, больных, немощных и нищих людей. Царь с детства окружил сына только красивыми, молодыми и жизнерадостными людьми. По ночам слуги даже срезали в царском саду увядшие цветы, чтобы принц Сиддхартха был в полной иллюзии абсолютного совершенства мира. </a:t>
            </a:r>
            <a:br>
              <a:rPr lang="ru-RU" sz="2000" cap="none" dirty="0">
                <a:solidFill>
                  <a:schemeClr val="bg1"/>
                </a:solidFill>
              </a:rPr>
            </a:br>
            <a:r>
              <a:rPr lang="ru-RU" sz="2000" cap="none" dirty="0">
                <a:solidFill>
                  <a:schemeClr val="bg1"/>
                </a:solidFill>
              </a:rPr>
              <a:t>И именно так Сиддхартха жил 29 лет своей жизни, пребывая в полной иллюзии, что все люди счастливы, никто не страдает и у всех всё хорошо. Но затем с принцем произошла история, которая навсегда перевернула его жизнь.</a:t>
            </a:r>
          </a:p>
        </p:txBody>
      </p:sp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35525660-5059-4624-9017-9BE44863D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utubogda.com/wp-content/uploads/a390d-102.jpg">
            <a:extLst>
              <a:ext uri="{FF2B5EF4-FFF2-40B4-BE49-F238E27FC236}">
                <a16:creationId xmlns:a16="http://schemas.microsoft.com/office/drawing/2014/main" xmlns="" id="{F8B06F12-609D-4D67-B3F7-A4B19ABC8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615" y="1018415"/>
            <a:ext cx="6047961" cy="4106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6582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773" y="914399"/>
            <a:ext cx="5665365" cy="4794599"/>
          </a:xfrm>
        </p:spPr>
        <p:txBody>
          <a:bodyPr>
            <a:noAutofit/>
          </a:bodyPr>
          <a:lstStyle/>
          <a:p>
            <a:r>
              <a:rPr lang="ru-RU" sz="2000" cap="none" dirty="0" smtClean="0">
                <a:solidFill>
                  <a:schemeClr val="bg1"/>
                </a:solidFill>
              </a:rPr>
              <a:t>Только в возрасте 29 лет он обнаружил, что существует страдание. </a:t>
            </a:r>
            <a:br>
              <a:rPr lang="ru-RU" sz="2000" cap="none" dirty="0" smtClean="0">
                <a:solidFill>
                  <a:schemeClr val="bg1"/>
                </a:solidFill>
              </a:rPr>
            </a:br>
            <a:r>
              <a:rPr lang="ru-RU" sz="2000" cap="none" dirty="0" smtClean="0">
                <a:solidFill>
                  <a:schemeClr val="bg1"/>
                </a:solidFill>
              </a:rPr>
              <a:t>Однажды, в сопровождении слуги, он выехал из дворца. То, что он увидел за воротами, потрясло его. </a:t>
            </a:r>
            <a:br>
              <a:rPr lang="ru-RU" sz="2000" cap="none" dirty="0" smtClean="0">
                <a:solidFill>
                  <a:schemeClr val="bg1"/>
                </a:solidFill>
              </a:rPr>
            </a:br>
            <a:r>
              <a:rPr lang="ru-RU" sz="2000" cap="none" dirty="0" smtClean="0">
                <a:solidFill>
                  <a:schemeClr val="bg1"/>
                </a:solidFill>
              </a:rPr>
              <a:t>Сначала он встретил старика, затем больного – ничего подобного он раньше не встречал. </a:t>
            </a:r>
            <a:br>
              <a:rPr lang="ru-RU" sz="2000" cap="none" dirty="0" smtClean="0">
                <a:solidFill>
                  <a:schemeClr val="bg1"/>
                </a:solidFill>
              </a:rPr>
            </a:br>
            <a:r>
              <a:rPr lang="ru-RU" sz="2000" cap="none" dirty="0" smtClean="0">
                <a:solidFill>
                  <a:schemeClr val="bg1"/>
                </a:solidFill>
              </a:rPr>
              <a:t>Наконец, Сиддхартха увидел покойника, и слуга сказал ему: «это смерть, и она ожидает каждого».</a:t>
            </a:r>
            <a:br>
              <a:rPr lang="ru-RU" sz="2000" cap="none" dirty="0" smtClean="0">
                <a:solidFill>
                  <a:schemeClr val="bg1"/>
                </a:solidFill>
              </a:rPr>
            </a:br>
            <a:r>
              <a:rPr lang="ru-RU" sz="2000" cap="none" dirty="0" smtClean="0">
                <a:solidFill>
                  <a:schemeClr val="bg1"/>
                </a:solidFill>
              </a:rPr>
              <a:t>Это полностью перевернуло его представления о жизни: Сиддхартаха осознал, что в мире все непостоянно.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994D75B3-C75B-42FD-9715-980AB38B8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wellingtonbuddhistcentre.org/wp-content/uploads/2018/09/buddha-weekly-buddha-and-the-suffering-monk-buddhism.jpg">
            <a:extLst>
              <a:ext uri="{FF2B5EF4-FFF2-40B4-BE49-F238E27FC236}">
                <a16:creationId xmlns:a16="http://schemas.microsoft.com/office/drawing/2014/main" xmlns="" id="{A969556A-0583-4D2A-A456-CD8BB2B79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7977" y="410004"/>
            <a:ext cx="4738703" cy="5678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427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900" y="3342735"/>
            <a:ext cx="5984119" cy="2971801"/>
          </a:xfrm>
        </p:spPr>
        <p:txBody>
          <a:bodyPr>
            <a:noAutofit/>
          </a:bodyPr>
          <a:lstStyle/>
          <a:p>
            <a:r>
              <a:rPr lang="ru-RU" sz="1800" cap="none" dirty="0" smtClean="0">
                <a:solidFill>
                  <a:schemeClr val="bg1"/>
                </a:solidFill>
              </a:rPr>
              <a:t>Однако впереди принца ждала ещё одна судьбоносная встреча — четвёртая. </a:t>
            </a:r>
            <a:br>
              <a:rPr lang="ru-RU" sz="1800" cap="none" dirty="0" smtClean="0">
                <a:solidFill>
                  <a:schemeClr val="bg1"/>
                </a:solidFill>
              </a:rPr>
            </a:br>
            <a:r>
              <a:rPr lang="ru-RU" sz="1800" cap="none" dirty="0" smtClean="0">
                <a:solidFill>
                  <a:schemeClr val="bg1"/>
                </a:solidFill>
              </a:rPr>
              <a:t>Уже возвращаясь во дворец, принц встретил отшельника, который ходил в простой накидке, просил подаяния, а всю жизнь посвятил медитациям и поиску истины. </a:t>
            </a:r>
            <a:br>
              <a:rPr lang="ru-RU" sz="1800" cap="none" dirty="0" smtClean="0">
                <a:solidFill>
                  <a:schemeClr val="bg1"/>
                </a:solidFill>
              </a:rPr>
            </a:br>
            <a:r>
              <a:rPr lang="ru-RU" sz="1800" cap="none" dirty="0" smtClean="0">
                <a:solidFill>
                  <a:schemeClr val="bg1"/>
                </a:solidFill>
              </a:rPr>
              <a:t>Принц был настолько поражён умиротворённостью и спокойствием отшельника, а также его простым отношением к жизни, что впоследствии решил тоже достичь такого состояния. </a:t>
            </a:r>
            <a:br>
              <a:rPr lang="ru-RU" sz="1800" cap="none" dirty="0" smtClean="0">
                <a:solidFill>
                  <a:schemeClr val="bg1"/>
                </a:solidFill>
              </a:rPr>
            </a:br>
            <a:r>
              <a:rPr lang="ru-RU" sz="1800" cap="none" dirty="0" smtClean="0">
                <a:solidFill>
                  <a:schemeClr val="bg1"/>
                </a:solidFill>
              </a:rPr>
              <a:t>Вернувшись во дворец, Сиддхартха долго обдумывал увиденное и принял решение покинуть отцовский дворец, чтобы найти способ избавиться от страданий и, самое главное, потом рассказать об этом способе всем людям. </a:t>
            </a:r>
            <a:br>
              <a:rPr lang="ru-RU" sz="1800" cap="none" dirty="0" smtClean="0">
                <a:solidFill>
                  <a:schemeClr val="bg1"/>
                </a:solidFill>
              </a:rPr>
            </a:br>
            <a:r>
              <a:rPr lang="ru-RU" sz="1800" cap="none" dirty="0" smtClean="0">
                <a:solidFill>
                  <a:schemeClr val="bg1"/>
                </a:solidFill>
              </a:rPr>
              <a:t>Ночью принц в сопровождении своего слуги покинул отцовский дворец. Доехав до границы царства своего отца, он попрощался со слугой, облачился в одежду отшельника и отправился на поиски истины.</a:t>
            </a:r>
            <a:endParaRPr lang="ru-RU" sz="1800" cap="none" dirty="0">
              <a:solidFill>
                <a:schemeClr val="bg1"/>
              </a:solidFill>
            </a:endParaRPr>
          </a:p>
        </p:txBody>
      </p:sp>
      <p:pic>
        <p:nvPicPr>
          <p:cNvPr id="5" name="Picture 2" descr="https://upload.wikimedia.org/wikipedia/commons/thumb/0/0d/Dharma_Wheel_Rotating.svg/1200px-Dharma_Wheel_Rotating.svg.png">
            <a:extLst>
              <a:ext uri="{FF2B5EF4-FFF2-40B4-BE49-F238E27FC236}">
                <a16:creationId xmlns:a16="http://schemas.microsoft.com/office/drawing/2014/main" xmlns="" id="{770FF951-13CE-4A9F-81B5-E1A655B23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065565" y="0"/>
            <a:ext cx="1027042" cy="102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nirvanadhamma.com/media/2157/a16.jpg">
            <a:extLst>
              <a:ext uri="{FF2B5EF4-FFF2-40B4-BE49-F238E27FC236}">
                <a16:creationId xmlns:a16="http://schemas.microsoft.com/office/drawing/2014/main" xmlns="" id="{90E8930F-CCF4-4818-8699-E06371329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4574" y="1338470"/>
            <a:ext cx="5738033" cy="389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0826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194</TotalTime>
  <Words>740</Words>
  <Application>Microsoft Office PowerPoint</Application>
  <PresentationFormat>Произвольный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 ОДНКНР. 5 класс Урок №26 Культурные традиции буддизма</vt:lpstr>
      <vt:lpstr> Вопросы:  1. Знаешь ли ты, какие народы нашей страны исповедают буддизм?  2. Что ты знаешь о Будде?</vt:lpstr>
      <vt:lpstr>Буддизм —  одна из мировых религий</vt:lpstr>
      <vt:lpstr>Легенда о рождении Будды </vt:lpstr>
      <vt:lpstr>Легенда о рождении Будды </vt:lpstr>
      <vt:lpstr>Слайд 6</vt:lpstr>
      <vt:lpstr>Сказано — сделано. Царь Шуддходана велел выслать из города Капилавасту, в котором размещался его дворец, всех старых, больных, немощных и нищих людей. Царь с детства окружил сына только красивыми, молодыми и жизнерадостными людьми. По ночам слуги даже срезали в царском саду увядшие цветы, чтобы принц Сиддхартха был в полной иллюзии абсолютного совершенства мира.  И именно так Сиддхартха жил 29 лет своей жизни, пребывая в полной иллюзии, что все люди счастливы, никто не страдает и у всех всё хорошо. Но затем с принцем произошла история, которая навсегда перевернула его жизнь.</vt:lpstr>
      <vt:lpstr>Только в возрасте 29 лет он обнаружил, что существует страдание.  Однажды, в сопровождении слуги, он выехал из дворца. То, что он увидел за воротами, потрясло его.  Сначала он встретил старика, затем больного – ничего подобного он раньше не встречал.  Наконец, Сиддхартха увидел покойника, и слуга сказал ему: «это смерть, и она ожидает каждого». Это полностью перевернуло его представления о жизни: Сиддхартаха осознал, что в мире все непостоянно. </vt:lpstr>
      <vt:lpstr>Однако впереди принца ждала ещё одна судьбоносная встреча — четвёртая.  Уже возвращаясь во дворец, принц встретил отшельника, который ходил в простой накидке, просил подаяния, а всю жизнь посвятил медитациям и поиску истины.  Принц был настолько поражён умиротворённостью и спокойствием отшельника, а также его простым отношением к жизни, что впоследствии решил тоже достичь такого состояния.  Вернувшись во дворец, Сиддхартха долго обдумывал увиденное и принял решение покинуть отцовский дворец, чтобы найти способ избавиться от страданий и, самое главное, потом рассказать об этом способе всем людям.  Ночью принц в сопровождении своего слуги покинул отцовский дворец. Доехав до границы царства своего отца, он попрощался со слугой, облачился в одежду отшельника и отправился на поиски истины.</vt:lpstr>
      <vt:lpstr>Долгие семь лет Сиддхартха посвятил этим поискам — он обучался у различных учителей йоге и медитации. Сиддхартха сознательно подвергал себя различным лишениям и ограничениям: спал под открытым небом, ограничивал себя в пище. Он настолько истощил своё тело, что чуть не умер от голода, но добрая девушка Суджата, обнаружив его без сознания, накормила Сиддхартху рисом.  Тогда он понял, что излишнее самоистязание не ведёт ни к чему хорошему, и сел под деревом, принял намерение погрузиться в медитацию и не выходить из неё до тех пор, пока не постигнет истину. 49 дней и ночей Сиддхартха провёл в медитации.  Чтобы этому помешать, к нему приходил демон Мара, присылал своих дочерей и пытался напугать Сиддхартху своим войском из демонических существ.  Но Сиддхартха выдержал все испытания и на 35 году жизни, ровно в ночь своего рождения, достиг пробуждения и стал именоваться Буддой, то есть «пробудившимся».</vt:lpstr>
      <vt:lpstr>Слайд 11</vt:lpstr>
      <vt:lpstr>Слайд 12</vt:lpstr>
      <vt:lpstr>Колесо Дхармы – Дом солнца Самое раннее, по мнению историков и археологов, буддийское изображение, символизирующее Дхарму - Учение Будды.  </vt:lpstr>
      <vt:lpstr>Домашнее задание:  1. Прочитать учебник на с.120-121. 2. Подготовить небольшое сообщение об истории развития буддизма в одном из регионов России.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Буддизм</dc:title>
  <dc:creator>Student</dc:creator>
  <cp:lastModifiedBy>user</cp:lastModifiedBy>
  <cp:revision>24</cp:revision>
  <dcterms:created xsi:type="dcterms:W3CDTF">2017-12-13T12:07:38Z</dcterms:created>
  <dcterms:modified xsi:type="dcterms:W3CDTF">2020-04-13T13:45:38Z</dcterms:modified>
</cp:coreProperties>
</file>