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9" r:id="rId4"/>
    <p:sldId id="260" r:id="rId5"/>
    <p:sldId id="272" r:id="rId6"/>
    <p:sldId id="269" r:id="rId7"/>
    <p:sldId id="268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5576" y="1052736"/>
            <a:ext cx="7776864" cy="16561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en-US" sz="6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kumimoji="0" lang="ru-RU" sz="6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Возвратные</a:t>
            </a:r>
            <a:r>
              <a:rPr kumimoji="0" lang="ru-RU" sz="660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глаголы.</a:t>
            </a:r>
            <a:endParaRPr kumimoji="0" lang="ru-RU" sz="44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4293096"/>
            <a:ext cx="5000660" cy="1440755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Дидактические задачи: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268760"/>
            <a:ext cx="756084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Обеспечение осознания и усвоения понятия  возвратные глаголы.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 умения  обосновывать правильность написания слов с изученными орфограммами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Закрепление знаний о спряжении  глагола. 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Формирование УУД: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Познавательные УУД : самостоятельное выделение и формулирование познавательной цели; осознанное и произвольное построение речевого высказывания в устной и письменной  форме. Определение темы и главной мысли текста.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Регулятивные УУД: Составление плана    и последовательности действий,  сличение способа действий с его результата с заданным эталоном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Личностные УУД: нравственно-этическое оценивание усваиваемого содержания.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428604"/>
            <a:ext cx="5786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Проверка домашнего задания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857232"/>
            <a:ext cx="76438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 Как   определить спряжение глаголов? Расскажите алгоритм определения спряжения. Назовите глаголы </a:t>
            </a:r>
            <a:r>
              <a:rPr lang="en-US" sz="3600" b="1" dirty="0" smtClean="0">
                <a:solidFill>
                  <a:srgbClr val="FF0000"/>
                </a:solidFill>
              </a:rPr>
              <a:t>– </a:t>
            </a:r>
            <a:r>
              <a:rPr lang="ru-RU" sz="3600" b="1" dirty="0" smtClean="0">
                <a:solidFill>
                  <a:srgbClr val="FF0000"/>
                </a:solidFill>
              </a:rPr>
              <a:t>исключения</a:t>
            </a:r>
            <a:r>
              <a:rPr lang="en-US" sz="3600" b="1" dirty="0" smtClean="0">
                <a:solidFill>
                  <a:srgbClr val="FF0000"/>
                </a:solidFill>
              </a:rPr>
              <a:t>.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785786" y="3357562"/>
            <a:ext cx="81439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 Устно определи спряжение глаголов: </a:t>
            </a:r>
          </a:p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  сеять (…</a:t>
            </a:r>
            <a:r>
              <a:rPr lang="ru-RU" sz="2800" b="1" dirty="0" err="1" smtClean="0">
                <a:solidFill>
                  <a:srgbClr val="7030A0"/>
                </a:solidFill>
              </a:rPr>
              <a:t>спр</a:t>
            </a:r>
            <a:r>
              <a:rPr lang="ru-RU" sz="2800" b="1" dirty="0" smtClean="0">
                <a:solidFill>
                  <a:srgbClr val="7030A0"/>
                </a:solidFill>
              </a:rPr>
              <a:t>)- ты се…- мы се…;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Резать (…</a:t>
            </a:r>
            <a:r>
              <a:rPr lang="ru-RU" sz="2800" b="1" dirty="0" err="1" smtClean="0">
                <a:solidFill>
                  <a:srgbClr val="7030A0"/>
                </a:solidFill>
              </a:rPr>
              <a:t>спр</a:t>
            </a:r>
            <a:r>
              <a:rPr lang="ru-RU" sz="2800" b="1" dirty="0" smtClean="0">
                <a:solidFill>
                  <a:srgbClr val="7030A0"/>
                </a:solidFill>
              </a:rPr>
              <a:t>) ты </a:t>
            </a:r>
            <a:r>
              <a:rPr lang="ru-RU" sz="2800" b="1" dirty="0" err="1" smtClean="0">
                <a:solidFill>
                  <a:srgbClr val="7030A0"/>
                </a:solidFill>
              </a:rPr>
              <a:t>реж</a:t>
            </a:r>
            <a:r>
              <a:rPr lang="ru-RU" sz="2800" b="1" dirty="0" smtClean="0">
                <a:solidFill>
                  <a:srgbClr val="7030A0"/>
                </a:solidFill>
              </a:rPr>
              <a:t>…, - мы </a:t>
            </a:r>
            <a:r>
              <a:rPr lang="ru-RU" sz="2800" b="1" dirty="0" err="1" smtClean="0">
                <a:solidFill>
                  <a:srgbClr val="7030A0"/>
                </a:solidFill>
              </a:rPr>
              <a:t>реж</a:t>
            </a:r>
            <a:r>
              <a:rPr lang="ru-RU" sz="2800" b="1" dirty="0" smtClean="0">
                <a:solidFill>
                  <a:srgbClr val="7030A0"/>
                </a:solidFill>
              </a:rPr>
              <a:t>…;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Смотреть (…</a:t>
            </a:r>
            <a:r>
              <a:rPr lang="ru-RU" sz="2800" b="1" dirty="0" err="1" smtClean="0">
                <a:solidFill>
                  <a:srgbClr val="7030A0"/>
                </a:solidFill>
              </a:rPr>
              <a:t>спр</a:t>
            </a:r>
            <a:r>
              <a:rPr lang="ru-RU" sz="2800" b="1" dirty="0" smtClean="0">
                <a:solidFill>
                  <a:srgbClr val="7030A0"/>
                </a:solidFill>
              </a:rPr>
              <a:t>)-ты смотр… -мы смотр…;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Клеить –ты </a:t>
            </a:r>
            <a:r>
              <a:rPr lang="ru-RU" sz="2800" b="1" dirty="0" err="1" smtClean="0">
                <a:solidFill>
                  <a:srgbClr val="7030A0"/>
                </a:solidFill>
              </a:rPr>
              <a:t>кле</a:t>
            </a:r>
            <a:r>
              <a:rPr lang="ru-RU" sz="2800" b="1" dirty="0" smtClean="0">
                <a:solidFill>
                  <a:srgbClr val="7030A0"/>
                </a:solidFill>
              </a:rPr>
              <a:t>…,мы </a:t>
            </a:r>
            <a:r>
              <a:rPr lang="ru-RU" sz="2800" b="1" dirty="0" err="1" smtClean="0">
                <a:solidFill>
                  <a:srgbClr val="7030A0"/>
                </a:solidFill>
              </a:rPr>
              <a:t>кле</a:t>
            </a:r>
            <a:r>
              <a:rPr lang="ru-RU" sz="2800" b="1" dirty="0" smtClean="0">
                <a:solidFill>
                  <a:srgbClr val="7030A0"/>
                </a:solidFill>
              </a:rPr>
              <a:t>…;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Рыть (…</a:t>
            </a:r>
            <a:r>
              <a:rPr lang="ru-RU" sz="2800" b="1" dirty="0" err="1" smtClean="0">
                <a:solidFill>
                  <a:srgbClr val="7030A0"/>
                </a:solidFill>
              </a:rPr>
              <a:t>спр</a:t>
            </a:r>
            <a:r>
              <a:rPr lang="ru-RU" sz="2800" b="1" dirty="0" smtClean="0">
                <a:solidFill>
                  <a:srgbClr val="7030A0"/>
                </a:solidFill>
              </a:rPr>
              <a:t>)-ты </a:t>
            </a:r>
            <a:r>
              <a:rPr lang="ru-RU" sz="2800" b="1" dirty="0" err="1" smtClean="0">
                <a:solidFill>
                  <a:srgbClr val="7030A0"/>
                </a:solidFill>
              </a:rPr>
              <a:t>ро</a:t>
            </a:r>
            <a:r>
              <a:rPr lang="ru-RU" sz="2800" b="1" dirty="0" smtClean="0">
                <a:solidFill>
                  <a:srgbClr val="7030A0"/>
                </a:solidFill>
              </a:rPr>
              <a:t>…, мы </a:t>
            </a:r>
            <a:r>
              <a:rPr lang="ru-RU" sz="2800" b="1" dirty="0" err="1" smtClean="0">
                <a:solidFill>
                  <a:srgbClr val="7030A0"/>
                </a:solidFill>
              </a:rPr>
              <a:t>ро</a:t>
            </a:r>
            <a:r>
              <a:rPr lang="ru-RU" sz="2800" b="1" dirty="0" smtClean="0">
                <a:solidFill>
                  <a:srgbClr val="7030A0"/>
                </a:solidFill>
              </a:rPr>
              <a:t>…;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214290"/>
            <a:ext cx="742955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  Спишите, вставьте пропущенные окончания имён существительных</a:t>
            </a:r>
            <a:endParaRPr lang="ru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Дружить с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Игор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…, написать на забор…, сгорели в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печ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…, гнездо на берёз…, сел у ел…, в белой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шапочк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…, пошёл по алле.., прочитал в книг…,  поздороваться с к...м...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ндир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ru-RU" sz="4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71736" y="5143512"/>
            <a:ext cx="60722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Выделите окончания. Укажите падеж. 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836712"/>
            <a:ext cx="6912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Словарная работа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1544598"/>
            <a:ext cx="3873765" cy="25324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47664" y="4437112"/>
            <a:ext cx="6768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 </a:t>
            </a:r>
            <a:r>
              <a:rPr lang="ru-RU" sz="72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к</a:t>
            </a:r>
            <a:r>
              <a:rPr lang="ru-RU" sz="7200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о</a:t>
            </a:r>
            <a:r>
              <a:rPr lang="ru-RU" sz="72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м</a:t>
            </a:r>
            <a:r>
              <a:rPr lang="ru-RU" sz="7200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</a:t>
            </a:r>
            <a:r>
              <a:rPr lang="ru-RU" sz="72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ндир </a:t>
            </a:r>
            <a:endParaRPr lang="ru-RU" sz="72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flipH="1" flipV="1">
            <a:off x="6372200" y="4188132"/>
            <a:ext cx="216024" cy="497959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8064" y="1700808"/>
            <a:ext cx="34563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…Я </a:t>
            </a:r>
            <a:r>
              <a:rPr lang="ru-RU" dirty="0"/>
              <a:t>скажу как солдату солдат!</a:t>
            </a:r>
            <a:br>
              <a:rPr lang="ru-RU" dirty="0"/>
            </a:br>
            <a:r>
              <a:rPr lang="ru-RU" dirty="0"/>
              <a:t>К</a:t>
            </a:r>
            <a:r>
              <a:rPr lang="ru-RU" dirty="0">
                <a:solidFill>
                  <a:srgbClr val="FF0000"/>
                </a:solidFill>
              </a:rPr>
              <a:t>о</a:t>
            </a:r>
            <a:r>
              <a:rPr lang="ru-RU" dirty="0"/>
              <a:t>м</a:t>
            </a:r>
            <a:r>
              <a:rPr lang="ru-RU" dirty="0">
                <a:solidFill>
                  <a:srgbClr val="FF0000"/>
                </a:solidFill>
              </a:rPr>
              <a:t>а</a:t>
            </a:r>
            <a:r>
              <a:rPr lang="ru-RU" dirty="0"/>
              <a:t>ндир, послушай меня!</a:t>
            </a:r>
            <a:br>
              <a:rPr lang="ru-RU" dirty="0"/>
            </a:br>
            <a:r>
              <a:rPr lang="ru-RU" dirty="0"/>
              <a:t>Ты, по сути, мне старший Брат!</a:t>
            </a:r>
            <a:br>
              <a:rPr lang="ru-RU" dirty="0"/>
            </a:br>
            <a:r>
              <a:rPr lang="ru-RU" dirty="0"/>
              <a:t>По </a:t>
            </a:r>
            <a:r>
              <a:rPr lang="ru-RU" dirty="0" err="1"/>
              <a:t>Афгану</a:t>
            </a:r>
            <a:r>
              <a:rPr lang="ru-RU" dirty="0"/>
              <a:t> с тобой мы родня</a:t>
            </a:r>
            <a:r>
              <a:rPr lang="ru-RU" dirty="0" smtClean="0"/>
              <a:t>....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87218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500174"/>
            <a:ext cx="40719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r>
              <a:rPr lang="ru-RU" sz="2800" dirty="0" smtClean="0"/>
              <a:t>  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714876" y="1500174"/>
            <a:ext cx="40719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>
              <a:solidFill>
                <a:srgbClr val="7030A0"/>
              </a:solidFill>
            </a:endParaRPr>
          </a:p>
          <a:p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1643050"/>
            <a:ext cx="75724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4800" b="1" dirty="0" smtClean="0">
                <a:solidFill>
                  <a:srgbClr val="002060"/>
                </a:solidFill>
              </a:rPr>
              <a:t>умывает – умывается </a:t>
            </a:r>
          </a:p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одевает – одевается </a:t>
            </a:r>
          </a:p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моет - моется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571480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 Прочитайте глаголы, сравните их. 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00100" y="1397000"/>
          <a:ext cx="7358114" cy="195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8594"/>
                <a:gridCol w="3939520"/>
              </a:tblGrid>
              <a:tr h="40692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Что</a:t>
                      </a:r>
                      <a:r>
                        <a:rPr lang="ru-RU" sz="2800" b="1" baseline="0" dirty="0" smtClean="0">
                          <a:solidFill>
                            <a:srgbClr val="FF0000"/>
                          </a:solidFill>
                        </a:rPr>
                        <a:t> делать ?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  что сделать ?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125014">
                <a:tc>
                  <a:txBody>
                    <a:bodyPr/>
                    <a:lstStyle/>
                    <a:p>
                      <a:pPr algn="ctr"/>
                      <a:r>
                        <a:rPr lang="ru-RU" sz="4400" b="1" i="1" dirty="0" smtClean="0"/>
                        <a:t> </a:t>
                      </a:r>
                    </a:p>
                    <a:p>
                      <a:pPr algn="ctr"/>
                      <a:r>
                        <a:rPr lang="ru-RU" sz="4400" b="1" i="1" dirty="0" smtClean="0"/>
                        <a:t> -</a:t>
                      </a:r>
                      <a:r>
                        <a:rPr lang="ru-RU" sz="4400" b="1" i="1" dirty="0" err="1" smtClean="0"/>
                        <a:t>ться</a:t>
                      </a:r>
                      <a:r>
                        <a:rPr lang="ru-RU" sz="4400" b="1" i="1" dirty="0" smtClean="0"/>
                        <a:t> </a:t>
                      </a:r>
                      <a:endParaRPr lang="ru-RU" sz="4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400" b="1" i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i="1" dirty="0" smtClean="0">
                          <a:solidFill>
                            <a:schemeClr val="tx1"/>
                          </a:solidFill>
                        </a:rPr>
                        <a:t> -</a:t>
                      </a:r>
                      <a:r>
                        <a:rPr lang="ru-RU" sz="4400" b="1" i="1" dirty="0" err="1" smtClean="0">
                          <a:solidFill>
                            <a:schemeClr val="tx1"/>
                          </a:solidFill>
                        </a:rPr>
                        <a:t>ться</a:t>
                      </a:r>
                      <a:r>
                        <a:rPr lang="ru-RU" sz="4400" b="1" i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4400" b="1" i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357554" y="357166"/>
            <a:ext cx="29289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</a:rPr>
              <a:t>Упр. 210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3714752"/>
            <a:ext cx="764386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На кого направлено действие, обозначенное возвратным глаголом?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571480"/>
            <a:ext cx="735811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ctr"/>
            <a:r>
              <a:rPr lang="ru-RU" sz="4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Закончи предложение</a:t>
            </a:r>
            <a:endParaRPr lang="ru-RU" sz="4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уроке я узнал(а)….</a:t>
            </a:r>
          </a:p>
          <a:p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Я  научился …. </a:t>
            </a:r>
          </a:p>
          <a:p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повторил(а) ….</a:t>
            </a:r>
          </a:p>
          <a:p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Мне стало понятно….</a:t>
            </a:r>
            <a:endParaRPr lang="ru-RU" sz="4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0000"/>
      </a:hlink>
      <a:folHlink>
        <a:srgbClr val="FAC08F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296</Words>
  <Application>Microsoft Office PowerPoint</Application>
  <PresentationFormat>Экран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Дидактические задачи: 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Простоквашино</cp:lastModifiedBy>
  <cp:revision>24</cp:revision>
  <dcterms:created xsi:type="dcterms:W3CDTF">2013-08-18T07:43:00Z</dcterms:created>
  <dcterms:modified xsi:type="dcterms:W3CDTF">2020-04-13T15:16:01Z</dcterms:modified>
</cp:coreProperties>
</file>