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3CDB9FA-828F-4521-850F-452861504869}" type="datetimeFigureOut">
              <a:rPr lang="ru-RU" smtClean="0"/>
              <a:t>28.11.2013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50E5267-2AA4-4E1F-A6A7-21E32DCA9A5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Тема: Оплата труда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632848" cy="3960440"/>
          </a:xfrm>
        </p:spPr>
        <p:txBody>
          <a:bodyPr/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1.Понятие </a:t>
            </a:r>
            <a:r>
              <a:rPr lang="ru-RU" dirty="0">
                <a:solidFill>
                  <a:schemeClr val="tx1"/>
                </a:solidFill>
              </a:rPr>
              <a:t>и принципы оплаты труда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2.Тарифная </a:t>
            </a:r>
            <a:r>
              <a:rPr lang="ru-RU" dirty="0">
                <a:solidFill>
                  <a:schemeClr val="tx1"/>
                </a:solidFill>
              </a:rPr>
              <a:t>система и ее элементы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3.Формы </a:t>
            </a:r>
            <a:r>
              <a:rPr lang="ru-RU" dirty="0">
                <a:solidFill>
                  <a:schemeClr val="tx1"/>
                </a:solidFill>
              </a:rPr>
              <a:t>и системы оплаты труда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4.Планирование </a:t>
            </a:r>
            <a:r>
              <a:rPr lang="ru-RU" dirty="0">
                <a:solidFill>
                  <a:schemeClr val="tx1"/>
                </a:solidFill>
              </a:rPr>
              <a:t>фонда оплаты труда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983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8301038" cy="6423684"/>
          </a:xfrm>
        </p:spPr>
        <p:txBody>
          <a:bodyPr/>
          <a:lstStyle/>
          <a:p>
            <a:pPr algn="l"/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/>
              <a:t>            - Тарифная ставка первого разряда;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/>
              <a:t>         </a:t>
            </a:r>
            <a:r>
              <a:rPr lang="ru-RU" altLang="ru-RU" sz="3200" dirty="0" smtClean="0"/>
              <a:t>-  </a:t>
            </a:r>
            <a:r>
              <a:rPr lang="ru-RU" altLang="ru-RU" sz="3200" dirty="0" smtClean="0"/>
              <a:t>тарифный коэффициент </a:t>
            </a:r>
            <a:r>
              <a:rPr lang="en-US" altLang="ru-RU" sz="3200" dirty="0" err="1" smtClean="0"/>
              <a:t>i</a:t>
            </a:r>
            <a:r>
              <a:rPr lang="en-US" altLang="ru-RU" sz="3200" dirty="0" smtClean="0"/>
              <a:t>-</a:t>
            </a:r>
            <a:r>
              <a:rPr lang="ru-RU" altLang="ru-RU" sz="3200" dirty="0" err="1" smtClean="0"/>
              <a:t>го</a:t>
            </a:r>
            <a:r>
              <a:rPr lang="ru-RU" altLang="ru-RU" sz="3200" dirty="0" smtClean="0"/>
              <a:t> </a:t>
            </a:r>
            <a:r>
              <a:rPr lang="ru-RU" altLang="ru-RU" sz="3200" dirty="0" smtClean="0"/>
              <a:t>       разряда;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r>
              <a:rPr lang="ru-RU" altLang="ru-RU" sz="3200" dirty="0" smtClean="0"/>
              <a:t>               - норма времени;</a:t>
            </a:r>
            <a:br>
              <a:rPr lang="ru-RU" altLang="ru-RU" sz="3200" dirty="0" smtClean="0"/>
            </a:br>
            <a:r>
              <a:rPr lang="ru-RU" altLang="ru-RU" sz="3200" dirty="0" smtClean="0"/>
              <a:t>               - норма выработки.</a:t>
            </a:r>
          </a:p>
        </p:txBody>
      </p:sp>
      <p:pic>
        <p:nvPicPr>
          <p:cNvPr id="1024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58" y="3357563"/>
            <a:ext cx="571500" cy="571500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4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437112"/>
            <a:ext cx="432417" cy="540953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" y="5451811"/>
            <a:ext cx="1071562" cy="619125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4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" y="6101972"/>
            <a:ext cx="1071562" cy="64342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51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357188"/>
            <a:ext cx="5734050" cy="71437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  <p:sp>
        <p:nvSpPr>
          <p:cNvPr id="10252" name="Rectangle 9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>
              <a:latin typeface="Arial" charset="0"/>
            </a:endParaRPr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54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357313"/>
            <a:ext cx="2638425" cy="1266825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6572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ctrTitle"/>
          </p:nvPr>
        </p:nvSpPr>
        <p:spPr>
          <a:xfrm>
            <a:off x="468313" y="188913"/>
            <a:ext cx="77724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>
                <a:latin typeface="Arial" charset="0"/>
              </a:rPr>
              <a:t>Задача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subTitle" idx="1"/>
          </p:nvPr>
        </p:nvSpPr>
        <p:spPr>
          <a:xfrm>
            <a:off x="323850" y="981075"/>
            <a:ext cx="8569325" cy="5472113"/>
          </a:xfrm>
        </p:spPr>
        <p:txBody>
          <a:bodyPr>
            <a:normAutofit/>
          </a:bodyPr>
          <a:lstStyle/>
          <a:p>
            <a:pPr algn="l" eaLnBrk="1" hangingPunct="1">
              <a:buFontTx/>
              <a:buChar char="-"/>
            </a:pP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Норма времени  -12 мин;</a:t>
            </a:r>
          </a:p>
          <a:p>
            <a:pPr algn="l" eaLnBrk="1" hangingPunct="1">
              <a:buFontTx/>
              <a:buChar char="-"/>
            </a:pP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Часовая тарифная ставка при данной сложности работ – </a:t>
            </a: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50 </a:t>
            </a: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руб.;</a:t>
            </a:r>
          </a:p>
          <a:p>
            <a:pPr algn="l" eaLnBrk="1" hangingPunct="1">
              <a:buFontTx/>
              <a:buChar char="-"/>
            </a:pP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Число рабочих дней в месяце – 24;</a:t>
            </a:r>
          </a:p>
          <a:p>
            <a:pPr algn="l" eaLnBrk="1" hangingPunct="1">
              <a:buFontTx/>
              <a:buChar char="-"/>
            </a:pP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Продолжительность смены – 8 часов;</a:t>
            </a:r>
          </a:p>
          <a:p>
            <a:pPr algn="l" eaLnBrk="1" hangingPunct="1">
              <a:buFontTx/>
              <a:buChar char="-"/>
            </a:pPr>
            <a:r>
              <a:rPr lang="ru-RU" altLang="ru-RU" sz="3600" dirty="0" smtClean="0">
                <a:solidFill>
                  <a:schemeClr val="tx1"/>
                </a:solidFill>
                <a:latin typeface="Arial" charset="0"/>
              </a:rPr>
              <a:t>Количество изделий изготовленных за месяц – 1008 штук.</a:t>
            </a:r>
          </a:p>
          <a:p>
            <a:pPr algn="l" eaLnBrk="1" hangingPunct="1">
              <a:buFontTx/>
              <a:buChar char="-"/>
            </a:pPr>
            <a:endParaRPr lang="ru-RU" altLang="ru-RU" sz="3600" dirty="0" smtClean="0">
              <a:solidFill>
                <a:schemeClr val="tx1"/>
              </a:solidFill>
              <a:latin typeface="Arial" charset="0"/>
            </a:endParaRPr>
          </a:p>
          <a:p>
            <a:pPr algn="l" eaLnBrk="1" hangingPunct="1">
              <a:buFontTx/>
              <a:buChar char="-"/>
            </a:pPr>
            <a:endParaRPr lang="ru-RU" altLang="ru-RU" sz="3600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1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/>
          </p:cNvSpPr>
          <p:nvPr>
            <p:ph type="ctrTitle"/>
          </p:nvPr>
        </p:nvSpPr>
        <p:spPr>
          <a:xfrm>
            <a:off x="827088" y="3333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Arial" charset="0"/>
              </a:rPr>
              <a:t>Определить</a:t>
            </a:r>
          </a:p>
        </p:txBody>
      </p:sp>
      <p:sp>
        <p:nvSpPr>
          <p:cNvPr id="11267" name="Rectangle 6"/>
          <p:cNvSpPr>
            <a:spLocks noGrp="1"/>
          </p:cNvSpPr>
          <p:nvPr>
            <p:ph type="subTitle" idx="1"/>
          </p:nvPr>
        </p:nvSpPr>
        <p:spPr>
          <a:xfrm>
            <a:off x="250825" y="1628775"/>
            <a:ext cx="8713788" cy="4895850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altLang="ru-RU" smtClean="0">
                <a:solidFill>
                  <a:schemeClr val="tx1"/>
                </a:solidFill>
                <a:latin typeface="Arial" charset="0"/>
              </a:rPr>
              <a:t>1. </a:t>
            </a:r>
            <a:r>
              <a:rPr lang="ru-RU" altLang="ru-RU" sz="3600" smtClean="0">
                <a:solidFill>
                  <a:schemeClr val="tx1"/>
                </a:solidFill>
                <a:latin typeface="Arial" charset="0"/>
              </a:rPr>
              <a:t>Норму выработки в месяц;</a:t>
            </a:r>
          </a:p>
          <a:p>
            <a:pPr algn="l" eaLnBrk="1" hangingPunct="1"/>
            <a:r>
              <a:rPr lang="ru-RU" altLang="ru-RU" sz="3600" smtClean="0">
                <a:solidFill>
                  <a:schemeClr val="tx1"/>
                </a:solidFill>
                <a:latin typeface="Arial" charset="0"/>
              </a:rPr>
              <a:t>2. Сдельную расценку за изделие;</a:t>
            </a:r>
          </a:p>
          <a:p>
            <a:pPr algn="l" eaLnBrk="1" hangingPunct="1"/>
            <a:r>
              <a:rPr lang="ru-RU" altLang="ru-RU" sz="3600" smtClean="0">
                <a:solidFill>
                  <a:schemeClr val="tx1"/>
                </a:solidFill>
                <a:latin typeface="Arial" charset="0"/>
              </a:rPr>
              <a:t>3. Сумму сдельной зарплаты в месяц, если за каждый процент перевыполнения нормы выработки выплачивается премия в размере 1,5% прямого сдельного заработка.</a:t>
            </a:r>
          </a:p>
          <a:p>
            <a:pPr algn="l" eaLnBrk="1" hangingPunct="1"/>
            <a:endParaRPr lang="ru-RU" altLang="ru-RU" sz="360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7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/>
          </p:cNvSpPr>
          <p:nvPr>
            <p:ph type="title"/>
          </p:nvPr>
        </p:nvSpPr>
        <p:spPr>
          <a:xfrm>
            <a:off x="467544" y="260649"/>
            <a:ext cx="7546032" cy="72008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Arial" charset="0"/>
              </a:rPr>
              <a:t>Решение:</a:t>
            </a:r>
          </a:p>
        </p:txBody>
      </p:sp>
      <p:sp>
        <p:nvSpPr>
          <p:cNvPr id="1028" name="Rectangle 5"/>
          <p:cNvSpPr>
            <a:spLocks noGrp="1"/>
          </p:cNvSpPr>
          <p:nvPr>
            <p:ph type="subTitle" idx="4294967295"/>
          </p:nvPr>
        </p:nvSpPr>
        <p:spPr>
          <a:xfrm>
            <a:off x="395537" y="908721"/>
            <a:ext cx="8748464" cy="5328568"/>
          </a:xfrm>
        </p:spPr>
        <p:txBody>
          <a:bodyPr/>
          <a:lstStyle/>
          <a:p>
            <a:pPr marL="609600" indent="-609600" eaLnBrk="1" hangingPunct="1">
              <a:buFont typeface="Arial" charset="0"/>
              <a:buAutoNum type="arabicPeriod"/>
            </a:pPr>
            <a:endParaRPr lang="ru-RU" altLang="ru-RU" dirty="0" smtClean="0">
              <a:latin typeface="Arial" charset="0"/>
            </a:endParaRPr>
          </a:p>
          <a:p>
            <a:pPr marL="609600" indent="-609600" eaLnBrk="1" hangingPunct="1">
              <a:buFont typeface="Arial" charset="0"/>
              <a:buAutoNum type="arabicPeriod"/>
            </a:pPr>
            <a:endParaRPr lang="ru-RU" altLang="ru-RU" dirty="0">
              <a:latin typeface="Arial" charset="0"/>
            </a:endParaRP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altLang="ru-RU" sz="3200" dirty="0" smtClean="0">
                <a:latin typeface="Arial" charset="0"/>
              </a:rPr>
              <a:t>Норма </a:t>
            </a:r>
            <a:r>
              <a:rPr lang="ru-RU" altLang="ru-RU" sz="3200" dirty="0" smtClean="0">
                <a:latin typeface="Arial" charset="0"/>
              </a:rPr>
              <a:t>выработки</a:t>
            </a:r>
          </a:p>
          <a:p>
            <a:pPr marL="609600" indent="-609600" eaLnBrk="1" hangingPunct="1">
              <a:buFont typeface="Arial" charset="0"/>
              <a:buNone/>
            </a:pPr>
            <a:endParaRPr lang="ru-RU" altLang="ru-RU" dirty="0" smtClean="0">
              <a:latin typeface="Arial" charset="0"/>
            </a:endParaRPr>
          </a:p>
          <a:p>
            <a:pPr marL="609600" indent="-609600" eaLnBrk="1" hangingPunct="1">
              <a:buFont typeface="Arial" charset="0"/>
              <a:buNone/>
            </a:pPr>
            <a:endParaRPr lang="ru-RU" altLang="ru-RU" dirty="0" smtClean="0">
              <a:latin typeface="Arial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880768"/>
              </p:ext>
            </p:extLst>
          </p:nvPr>
        </p:nvGraphicFramePr>
        <p:xfrm>
          <a:off x="539750" y="2852936"/>
          <a:ext cx="8064500" cy="168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3" imgW="1892300" imgH="393700" progId="Equation.3">
                  <p:embed/>
                </p:oleObj>
              </mc:Choice>
              <mc:Fallback>
                <p:oleObj name="Формула" r:id="rId3" imgW="18923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852936"/>
                        <a:ext cx="8064500" cy="16891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69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714202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dirty="0" smtClean="0">
                <a:latin typeface="Arial" charset="0"/>
              </a:rPr>
              <a:t>2. Сдельная расценка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/>
            </a:r>
            <a:br>
              <a:rPr lang="ru-RU" altLang="ru-RU" dirty="0" smtClean="0">
                <a:latin typeface="Arial" charset="0"/>
              </a:rPr>
            </a:br>
            <a:endParaRPr lang="ru-RU" altLang="ru-RU" dirty="0" smtClean="0">
              <a:latin typeface="Arial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0" y="2866424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057325"/>
              </p:ext>
            </p:extLst>
          </p:nvPr>
        </p:nvGraphicFramePr>
        <p:xfrm>
          <a:off x="395536" y="1916832"/>
          <a:ext cx="7654925" cy="278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3" imgW="1091880" imgH="393480" progId="Equation.3">
                  <p:embed/>
                </p:oleObj>
              </mc:Choice>
              <mc:Fallback>
                <p:oleObj name="Формула" r:id="rId3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916832"/>
                        <a:ext cx="7654925" cy="27828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55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/>
          </p:cNvSpPr>
          <p:nvPr>
            <p:ph type="title"/>
          </p:nvPr>
        </p:nvSpPr>
        <p:spPr>
          <a:xfrm>
            <a:off x="179512" y="274639"/>
            <a:ext cx="8507288" cy="1930226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Arial" charset="0"/>
              </a:rPr>
              <a:t>Сумма прямой сдельной заработной платы</a:t>
            </a:r>
            <a:br>
              <a:rPr lang="ru-RU" altLang="ru-RU" dirty="0" smtClean="0">
                <a:latin typeface="Arial" charset="0"/>
              </a:rPr>
            </a:br>
            <a:endParaRPr lang="ru-RU" altLang="ru-RU" dirty="0" smtClean="0">
              <a:latin typeface="Arial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25237"/>
              </p:ext>
            </p:extLst>
          </p:nvPr>
        </p:nvGraphicFramePr>
        <p:xfrm>
          <a:off x="395536" y="3573016"/>
          <a:ext cx="819467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3" imgW="1790640" imgH="203040" progId="Equation.3">
                  <p:embed/>
                </p:oleObj>
              </mc:Choice>
              <mc:Fallback>
                <p:oleObj name="Формула" r:id="rId3" imgW="17906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573016"/>
                        <a:ext cx="8194675" cy="7920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912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95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Arial" charset="0"/>
              </a:rPr>
              <a:t>Процент выполнения нормы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>выработки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>960штук – 100%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>1008 штук – х%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>105% </a:t>
            </a:r>
          </a:p>
        </p:txBody>
      </p:sp>
    </p:spTree>
    <p:extLst>
      <p:ext uri="{BB962C8B-B14F-4D97-AF65-F5344CB8AC3E}">
        <p14:creationId xmlns:p14="http://schemas.microsoft.com/office/powerpoint/2010/main" val="118293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85821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latin typeface="Arial" charset="0"/>
              </a:rPr>
              <a:t>Сумма премии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/>
            </a:r>
            <a:br>
              <a:rPr lang="ru-RU" altLang="ru-RU" dirty="0" smtClean="0">
                <a:latin typeface="Arial" charset="0"/>
              </a:rPr>
            </a:br>
            <a:endParaRPr lang="ru-RU" altLang="ru-RU" dirty="0" smtClean="0">
              <a:latin typeface="Arial" charset="0"/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36136"/>
              </p:ext>
            </p:extLst>
          </p:nvPr>
        </p:nvGraphicFramePr>
        <p:xfrm>
          <a:off x="749300" y="2852738"/>
          <a:ext cx="7718425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3" imgW="1866600" imgH="393480" progId="Equation.3">
                  <p:embed/>
                </p:oleObj>
              </mc:Choice>
              <mc:Fallback>
                <p:oleObj name="Формула" r:id="rId3" imgW="1866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2852738"/>
                        <a:ext cx="7718425" cy="16256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840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525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Arial" charset="0"/>
              </a:rPr>
              <a:t>Сдельно-премиальный заработок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>10080 </a:t>
            </a:r>
            <a:r>
              <a:rPr lang="ru-RU" altLang="ru-RU" dirty="0" smtClean="0">
                <a:latin typeface="Arial" charset="0"/>
              </a:rPr>
              <a:t>+ </a:t>
            </a:r>
            <a:r>
              <a:rPr lang="ru-RU" altLang="ru-RU" dirty="0" smtClean="0">
                <a:latin typeface="Arial" charset="0"/>
              </a:rPr>
              <a:t>756 </a:t>
            </a:r>
            <a:r>
              <a:rPr lang="ru-RU" altLang="ru-RU" dirty="0" smtClean="0">
                <a:latin typeface="Arial" charset="0"/>
              </a:rPr>
              <a:t>= </a:t>
            </a:r>
            <a:r>
              <a:rPr lang="ru-RU" altLang="ru-RU" dirty="0" smtClean="0">
                <a:latin typeface="Arial" charset="0"/>
              </a:rPr>
              <a:t>11592руб</a:t>
            </a:r>
            <a:r>
              <a:rPr lang="ru-RU" altLang="ru-RU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78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/>
              <a:t>Повременной называется такая форма оплаты труда, при которой заработная плата работникам начисляется по установленной тарифной ставке или окладу за фактически отработанное на производстве время</a:t>
            </a:r>
            <a:r>
              <a:rPr lang="ru-RU" altLang="ru-RU" sz="3600" dirty="0" smtClean="0"/>
              <a:t>. 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100" dirty="0" smtClean="0"/>
              <a:t>Заработная плата рассчитывается по формуле: ЗП = ТС х </a:t>
            </a:r>
            <a:r>
              <a:rPr lang="ru-RU" altLang="ru-RU" sz="3100" dirty="0" err="1" smtClean="0"/>
              <a:t>Вфакт</a:t>
            </a:r>
            <a:r>
              <a:rPr lang="ru-RU" altLang="ru-RU" sz="3100" dirty="0" smtClean="0"/>
              <a:t> </a:t>
            </a:r>
            <a:br>
              <a:rPr lang="ru-RU" altLang="ru-RU" sz="3100" dirty="0" smtClean="0"/>
            </a:br>
            <a:r>
              <a:rPr lang="ru-RU" altLang="ru-RU" sz="3100" dirty="0" smtClean="0"/>
              <a:t>где ЗП – заработная плата; </a:t>
            </a:r>
            <a:br>
              <a:rPr lang="ru-RU" altLang="ru-RU" sz="3100" dirty="0" smtClean="0"/>
            </a:br>
            <a:r>
              <a:rPr lang="ru-RU" altLang="ru-RU" sz="3100" dirty="0" smtClean="0"/>
              <a:t>ТС – тарифная ставка, присвоенного рабочему квалификационного разряда; </a:t>
            </a:r>
            <a:br>
              <a:rPr lang="ru-RU" altLang="ru-RU" sz="3100" dirty="0" smtClean="0"/>
            </a:br>
            <a:r>
              <a:rPr lang="ru-RU" altLang="ru-RU" sz="3100" dirty="0" err="1" smtClean="0"/>
              <a:t>Вфакт</a:t>
            </a:r>
            <a:r>
              <a:rPr lang="ru-RU" altLang="ru-RU" sz="3100" dirty="0" smtClean="0"/>
              <a:t> – фактически отработанное время. </a:t>
            </a:r>
            <a:br>
              <a:rPr lang="ru-RU" altLang="ru-RU" sz="3100" dirty="0" smtClean="0"/>
            </a:br>
            <a:endParaRPr lang="ru-RU" altLang="ru-RU" sz="3100" dirty="0" smtClean="0"/>
          </a:p>
        </p:txBody>
      </p:sp>
    </p:spTree>
    <p:extLst>
      <p:ext uri="{BB962C8B-B14F-4D97-AF65-F5344CB8AC3E}">
        <p14:creationId xmlns:p14="http://schemas.microsoft.com/office/powerpoint/2010/main" val="3458944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dirty="0"/>
              <a:t>Заработная плата – это выраженная в денежной форме стоимость рабочей силы за соответствующее количество и качество труда, включенная в себестоимость продукции.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477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14375" y="3571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ru-RU" sz="3200" smtClean="0"/>
              <a:t>Для повременной формы оплаты труда характерны две основные системы заработной платы: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75" y="2643188"/>
            <a:ext cx="7043738" cy="1752600"/>
          </a:xfrm>
        </p:spPr>
        <p:txBody>
          <a:bodyPr>
            <a:normAutofit/>
          </a:bodyPr>
          <a:lstStyle/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-простая повременная; </a:t>
            </a:r>
          </a:p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- повременно-премиальная</a:t>
            </a:r>
          </a:p>
        </p:txBody>
      </p:sp>
    </p:spTree>
    <p:extLst>
      <p:ext uri="{BB962C8B-B14F-4D97-AF65-F5344CB8AC3E}">
        <p14:creationId xmlns:p14="http://schemas.microsoft.com/office/powerpoint/2010/main" val="8027410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62"/>
          </a:xfrm>
        </p:spPr>
        <p:txBody>
          <a:bodyPr/>
          <a:lstStyle/>
          <a:p>
            <a:r>
              <a:rPr lang="ru-RU" altLang="ru-RU" sz="2700" b="1" smtClean="0"/>
              <a:t>Простая повременная система оплаты труда. </a:t>
            </a:r>
            <a:r>
              <a:rPr lang="en-US" altLang="ru-RU" sz="2700" b="1" smtClean="0"/>
              <a:t/>
            </a:r>
            <a:br>
              <a:rPr lang="en-US" altLang="ru-RU" sz="2700" b="1" smtClean="0"/>
            </a:br>
            <a:r>
              <a:rPr lang="ru-RU" altLang="ru-RU" sz="2700" smtClean="0"/>
              <a:t/>
            </a:r>
            <a:br>
              <a:rPr lang="ru-RU" altLang="ru-RU" sz="2700" smtClean="0"/>
            </a:br>
            <a:r>
              <a:rPr lang="ru-RU" altLang="ru-RU" sz="2700" smtClean="0"/>
              <a:t>Заработная плата работника (ЗПпп) рассчитывается как: ЗПпп = </a:t>
            </a:r>
            <a:r>
              <a:rPr lang="en-US" altLang="ru-RU" sz="2700" smtClean="0"/>
              <a:t>m</a:t>
            </a:r>
            <a:r>
              <a:rPr lang="ru-RU" altLang="ru-RU" sz="2700" smtClean="0"/>
              <a:t> хT </a:t>
            </a:r>
            <a:br>
              <a:rPr lang="ru-RU" altLang="ru-RU" sz="2700" smtClean="0"/>
            </a:br>
            <a:r>
              <a:rPr lang="ru-RU" altLang="ru-RU" sz="2700" smtClean="0"/>
              <a:t>где </a:t>
            </a:r>
            <a:r>
              <a:rPr lang="en-US" altLang="ru-RU" sz="2700" smtClean="0"/>
              <a:t>m</a:t>
            </a:r>
            <a:r>
              <a:rPr lang="ru-RU" altLang="ru-RU" sz="2700" smtClean="0"/>
              <a:t> – часовая (дневная) тарифная ставка рабочего соответствующего разряда</a:t>
            </a:r>
            <a:r>
              <a:rPr lang="ru-RU" altLang="ru-RU" smtClean="0"/>
              <a:t>, </a:t>
            </a:r>
            <a:r>
              <a:rPr lang="ru-RU" altLang="ru-RU" sz="2700" smtClean="0"/>
              <a:t>руб; </a:t>
            </a:r>
            <a:br>
              <a:rPr lang="ru-RU" altLang="ru-RU" sz="2700" smtClean="0"/>
            </a:br>
            <a:r>
              <a:rPr lang="ru-RU" altLang="ru-RU" sz="2700" smtClean="0"/>
              <a:t>Т – фактически отработанное на производстве время, ч. (дни). </a:t>
            </a:r>
            <a:r>
              <a:rPr lang="en-US" altLang="ru-RU" sz="2700" smtClean="0"/>
              <a:t/>
            </a:r>
            <a:br>
              <a:rPr lang="en-US" altLang="ru-RU" sz="2700" smtClean="0"/>
            </a:br>
            <a:endParaRPr lang="ru-RU" altLang="ru-RU" sz="2700" smtClean="0"/>
          </a:p>
        </p:txBody>
      </p:sp>
    </p:spTree>
    <p:extLst>
      <p:ext uri="{BB962C8B-B14F-4D97-AF65-F5344CB8AC3E}">
        <p14:creationId xmlns:p14="http://schemas.microsoft.com/office/powerpoint/2010/main" val="4190983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</p:spPr>
        <p:txBody>
          <a:bodyPr>
            <a:normAutofit/>
          </a:bodyPr>
          <a:lstStyle/>
          <a:p>
            <a:r>
              <a:rPr lang="ru-RU" altLang="ru-RU" sz="3100" b="1" smtClean="0"/>
              <a:t>Повременно – премиальная система. </a:t>
            </a:r>
            <a:r>
              <a:rPr lang="en-US" altLang="ru-RU" sz="3100" b="1" smtClean="0"/>
              <a:t/>
            </a:r>
            <a:br>
              <a:rPr lang="en-US" altLang="ru-RU" sz="3100" b="1" smtClean="0"/>
            </a:br>
            <a:r>
              <a:rPr lang="en-US" altLang="ru-RU" sz="3100" smtClean="0"/>
              <a:t/>
            </a:r>
            <a:br>
              <a:rPr lang="en-US" altLang="ru-RU" sz="3100" smtClean="0"/>
            </a:br>
            <a:r>
              <a:rPr lang="ru-RU" altLang="ru-RU" sz="3100" smtClean="0"/>
              <a:t>Это такая система оплаты труда, когда рабочий получает не только заработок за количество отработанного времени, но и премию за выполнение определенных показателей. Эти показатели премирования должны точно учитываться и отражать особенности работы тех или иных рабочих. По каждому показателю в отдельности устанавливается размер премии в зависимости от его назначения. </a:t>
            </a:r>
          </a:p>
        </p:txBody>
      </p:sp>
    </p:spTree>
    <p:extLst>
      <p:ext uri="{BB962C8B-B14F-4D97-AF65-F5344CB8AC3E}">
        <p14:creationId xmlns:p14="http://schemas.microsoft.com/office/powerpoint/2010/main" val="205272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08912" cy="1470025"/>
          </a:xfrm>
        </p:spPr>
        <p:txBody>
          <a:bodyPr>
            <a:normAutofit/>
          </a:bodyPr>
          <a:lstStyle/>
          <a:p>
            <a:r>
              <a:rPr lang="ru-RU" sz="3600" dirty="0"/>
              <a:t>Необходимо </a:t>
            </a:r>
            <a:r>
              <a:rPr lang="ru-RU" sz="3600" dirty="0" smtClean="0"/>
              <a:t>различать </a:t>
            </a:r>
            <a:r>
              <a:rPr lang="ru-RU" sz="3600" dirty="0"/>
              <a:t>номинальную и реальную заработную плату.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416824" cy="3816424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Номинальная заработная плата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- выражает </a:t>
            </a:r>
            <a:r>
              <a:rPr lang="ru-RU" dirty="0">
                <a:solidFill>
                  <a:schemeClr val="tx1"/>
                </a:solidFill>
              </a:rPr>
              <a:t>общую сумму денег, полученных работником за свой затраченный труд, выполненную работу, оказанную услугу или отработанное время.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Реальная заработная плата</a:t>
            </a:r>
            <a:r>
              <a:rPr lang="ru-RU" dirty="0">
                <a:solidFill>
                  <a:schemeClr val="tx1"/>
                </a:solidFill>
              </a:rPr>
              <a:t> – это количество товаров и услуг, которое можно приобрести на номинальную зарплату.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054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Принципы оплаты труда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208912" cy="3888432"/>
          </a:xfrm>
        </p:spPr>
        <p:txBody>
          <a:bodyPr>
            <a:normAutofit/>
          </a:bodyPr>
          <a:lstStyle/>
          <a:p>
            <a:pPr marL="514350" indent="-514350" algn="l">
              <a:buAutoNum type="arabicParenR"/>
            </a:pPr>
            <a:r>
              <a:rPr lang="ru-RU" dirty="0" smtClean="0">
                <a:solidFill>
                  <a:schemeClr val="tx1"/>
                </a:solidFill>
              </a:rPr>
              <a:t>Справедливость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2) Принцип учета количества и качества труда.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3) Принцип учета сложности труда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4) Принцип учета условий труда.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5) Принцип опережающего роста производительности труда по сравнению с ростом заработной платы.</a:t>
            </a:r>
          </a:p>
          <a:p>
            <a:endParaRPr lang="ru-RU" dirty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59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568952" cy="1470025"/>
          </a:xfrm>
        </p:spPr>
        <p:txBody>
          <a:bodyPr>
            <a:noAutofit/>
          </a:bodyPr>
          <a:lstStyle/>
          <a:p>
            <a:r>
              <a:rPr lang="ru-RU" sz="3600" dirty="0"/>
              <a:t>Основными элементами организации оплаты труда являются: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344816" cy="3024336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- тарифная система;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- нормы труда;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- формы и системы оплаты труда;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- учет и контроль за мерой труда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876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/>
              <a:t>2.Тарифная система и ее элементы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8208912" cy="352839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Тарифная система представляет собой совокупность нор­мативных материалов, регулирующих уровень основной заработной платы в зависимости от квалификации, условий труда, должности работника, размеров предприятия</a:t>
            </a:r>
          </a:p>
        </p:txBody>
      </p:sp>
    </p:spTree>
    <p:extLst>
      <p:ext uri="{BB962C8B-B14F-4D97-AF65-F5344CB8AC3E}">
        <p14:creationId xmlns:p14="http://schemas.microsoft.com/office/powerpoint/2010/main" val="2017153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640960" cy="1686049"/>
          </a:xfrm>
        </p:spPr>
        <p:txBody>
          <a:bodyPr>
            <a:noAutofit/>
          </a:bodyPr>
          <a:lstStyle/>
          <a:p>
            <a:r>
              <a:rPr lang="ru-RU" sz="4000" dirty="0"/>
              <a:t>Тарифная система включает следующие элементы: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992888" cy="3816424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/>
              <a:t>- </a:t>
            </a:r>
            <a:r>
              <a:rPr lang="ru-RU" sz="3200" dirty="0">
                <a:solidFill>
                  <a:schemeClr val="tx1"/>
                </a:solidFill>
              </a:rPr>
              <a:t>тарифно-квалификационный справочник;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- тарифная сетка;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- тарифная ставка;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- районные коэффициенты к заработной плате;</a:t>
            </a:r>
          </a:p>
          <a:p>
            <a:pPr algn="l"/>
            <a:r>
              <a:rPr lang="ru-RU" sz="3200" dirty="0">
                <a:solidFill>
                  <a:schemeClr val="tx1"/>
                </a:solidFill>
              </a:rPr>
              <a:t>- схема должностных окладов.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028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352928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Системы сдельной формы оплаты труда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6976864" cy="38884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Прямая сдельная 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Сдельно-премиальная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Сдельно-прогрессивная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Косвенно-сдельная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Аккордная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49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250706"/>
              </a:xfrm>
              <a:solidFill>
                <a:schemeClr val="bg1"/>
              </a:solidFill>
            </p:spPr>
            <p:txBody>
              <a:bodyPr>
                <a:normAutofit fontScale="90000"/>
              </a:bodyPr>
              <a:lstStyle/>
              <a:p>
                <a:r>
                  <a:rPr lang="ru-RU" sz="4000" dirty="0" smtClean="0"/>
                  <a:t>Заработная плата при прямой сдельной системе </a:t>
                </a:r>
                <a:r>
                  <a:rPr lang="ru-RU" sz="4000" dirty="0"/>
                  <a:t>определя­ется умножением сдельной расценки на количество произведен­ной продукции (выполненных операций</a:t>
                </a:r>
                <a:r>
                  <a:rPr lang="ru-RU" sz="4000" dirty="0" smtClean="0"/>
                  <a:t>).</a:t>
                </a:r>
                <a:br>
                  <a:rPr lang="ru-RU" sz="4000" dirty="0" smtClean="0"/>
                </a:br>
                <a:r>
                  <a:rPr lang="ru-RU" dirty="0"/>
                  <a:t/>
                </a:r>
                <a:br>
                  <a:rPr lang="ru-RU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/>
                        </a:rPr>
                        <m:t>Зсд=</m:t>
                      </m:r>
                      <m:sSub>
                        <m:sSubPr>
                          <m:ctrlPr>
                            <a:rPr lang="ru-RU" sz="3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3600" b="0" i="1" smtClean="0">
                              <a:latin typeface="Cambria Math"/>
                            </a:rPr>
                            <m:t>Р</m:t>
                          </m:r>
                        </m:e>
                        <m:sub>
                          <m:r>
                            <a:rPr lang="ru-RU" sz="3600" b="0" i="1" smtClean="0">
                              <a:latin typeface="Cambria Math"/>
                            </a:rPr>
                            <m:t>С</m:t>
                          </m:r>
                        </m:sub>
                      </m:sSub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ru-RU" sz="3600" b="0" i="0" smtClean="0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r>
                  <a:rPr lang="ru-RU" sz="3600" dirty="0" smtClean="0"/>
                  <a:t/>
                </a:r>
                <a:br>
                  <a:rPr lang="ru-RU" sz="3600" dirty="0" smtClean="0"/>
                </a:br>
                <a:r>
                  <a:rPr lang="ru-RU" sz="3600" dirty="0" smtClean="0"/>
                  <a:t>где </a:t>
                </a:r>
                <a:r>
                  <a:rPr lang="ru-RU" sz="3600" dirty="0" err="1" smtClean="0"/>
                  <a:t>Рс</a:t>
                </a:r>
                <a:r>
                  <a:rPr lang="ru-RU" sz="3600" dirty="0" smtClean="0"/>
                  <a:t> –сдельная расценка;</a:t>
                </a:r>
                <a:br>
                  <a:rPr lang="ru-RU" sz="3600" dirty="0" smtClean="0"/>
                </a:br>
                <a:r>
                  <a:rPr lang="en-US" sz="3600" dirty="0" smtClean="0"/>
                  <a:t>Q – </a:t>
                </a:r>
                <a:r>
                  <a:rPr lang="ru-RU" sz="3600" dirty="0" smtClean="0"/>
                  <a:t>количество произведенной продукции</a:t>
                </a:r>
                <a:r>
                  <a:rPr lang="ru-RU" sz="3600" dirty="0"/>
                  <a:t/>
                </a:r>
                <a:br>
                  <a:rPr lang="ru-RU" sz="3600" dirty="0"/>
                </a:br>
                <a:endParaRPr lang="ru-RU" sz="3600" dirty="0"/>
              </a:p>
            </p:txBody>
          </p:sp>
        </mc:Choice>
        <mc:Fallback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250706"/>
              </a:xfrm>
              <a:blipFill rotWithShape="1">
                <a:blip r:embed="rId2"/>
                <a:stretch>
                  <a:fillRect l="-2222" r="-7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1706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77</TotalTime>
  <Words>374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Перспектива</vt:lpstr>
      <vt:lpstr>Microsoft Equation 3.0</vt:lpstr>
      <vt:lpstr>Тема: Оплата труда </vt:lpstr>
      <vt:lpstr>Заработная плата – это выраженная в денежной форме стоимость рабочей силы за соответствующее количество и качество труда, включенная в себестоимость продукции.  </vt:lpstr>
      <vt:lpstr>Необходимо различать номинальную и реальную заработную плату.</vt:lpstr>
      <vt:lpstr>Принципы оплаты труда</vt:lpstr>
      <vt:lpstr>Основными элементами организации оплаты труда являются: </vt:lpstr>
      <vt:lpstr>2.Тарифная система и ее элементы </vt:lpstr>
      <vt:lpstr>Тарифная система включает следующие элементы: </vt:lpstr>
      <vt:lpstr>Системы сдельной формы оплаты труда</vt:lpstr>
      <vt:lpstr>Заработная плата при прямой сдельной системе определя­ется умножением сдельной расценки на количество произведен­ной продукции (выполненных операций).  Зсд=Р_С×Q, где Рс –сдельная расценка; Q – количество произведенной продукции </vt:lpstr>
      <vt:lpstr>              - Тарифная ставка первого разряда;          -  тарифный коэффициент i-го        разряда;                - норма времени;                - норма выработки.</vt:lpstr>
      <vt:lpstr>Задача</vt:lpstr>
      <vt:lpstr>Определить</vt:lpstr>
      <vt:lpstr>Решение:</vt:lpstr>
      <vt:lpstr>2. Сдельная расценка  </vt:lpstr>
      <vt:lpstr>Сумма прямой сдельной заработной платы </vt:lpstr>
      <vt:lpstr>Процент выполнения нормы выработки 960штук – 100% 1008 штук – х% 105% </vt:lpstr>
      <vt:lpstr>Сумма премии  </vt:lpstr>
      <vt:lpstr>Сдельно-премиальный заработок 10080 + 756 = 11592руб.</vt:lpstr>
      <vt:lpstr>Повременной называется такая форма оплаты труда, при которой заработная плата работникам начисляется по установленной тарифной ставке или окладу за фактически отработанное на производстве время.   Заработная плата рассчитывается по формуле: ЗП = ТС х Вфакт  где ЗП – заработная плата;  ТС – тарифная ставка, присвоенного рабочему квалификационного разряда;  Вфакт – фактически отработанное время.  </vt:lpstr>
      <vt:lpstr>Для повременной формы оплаты труда характерны две основные системы заработной платы:</vt:lpstr>
      <vt:lpstr>Простая повременная система оплаты труда.   Заработная плата работника (ЗПпп) рассчитывается как: ЗПпп = m хT  где m – часовая (дневная) тарифная ставка рабочего соответствующего разряда, руб;  Т – фактически отработанное на производстве время, ч. (дни).  </vt:lpstr>
      <vt:lpstr>Повременно – премиальная система.   Это такая система оплаты труда, когда рабочий получает не только заработок за количество отработанного времени, но и премию за выполнение определенных показателей. Эти показатели премирования должны точно учитываться и отражать особенности работы тех или иных рабочих. По каждому показателю в отдельности устанавливается размер премии в зависимости от его назначения.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Оплата труда</dc:title>
  <dc:creator>Эля</dc:creator>
  <cp:lastModifiedBy>Эля</cp:lastModifiedBy>
  <cp:revision>6</cp:revision>
  <dcterms:created xsi:type="dcterms:W3CDTF">2013-11-26T13:20:23Z</dcterms:created>
  <dcterms:modified xsi:type="dcterms:W3CDTF">2013-11-28T13:03:27Z</dcterms:modified>
</cp:coreProperties>
</file>