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89" r:id="rId3"/>
    <p:sldId id="282" r:id="rId4"/>
    <p:sldId id="279" r:id="rId5"/>
    <p:sldId id="280" r:id="rId6"/>
    <p:sldId id="257" r:id="rId7"/>
    <p:sldId id="260" r:id="rId8"/>
    <p:sldId id="261" r:id="rId9"/>
    <p:sldId id="290" r:id="rId10"/>
    <p:sldId id="271" r:id="rId11"/>
    <p:sldId id="277" r:id="rId12"/>
    <p:sldId id="270" r:id="rId13"/>
    <p:sldId id="291" r:id="rId14"/>
    <p:sldId id="283" r:id="rId15"/>
    <p:sldId id="285" r:id="rId16"/>
    <p:sldId id="292" r:id="rId17"/>
    <p:sldId id="274" r:id="rId18"/>
    <p:sldId id="275" r:id="rId19"/>
    <p:sldId id="286" r:id="rId20"/>
    <p:sldId id="269" r:id="rId21"/>
    <p:sldId id="272" r:id="rId22"/>
    <p:sldId id="287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2047875" cy="6858000"/>
            <a:chOff x="0" y="0"/>
            <a:chExt cx="1290" cy="4320"/>
          </a:xfrm>
        </p:grpSpPr>
        <p:sp>
          <p:nvSpPr>
            <p:cNvPr id="2050" name="Rectangle 2"/>
            <p:cNvSpPr>
              <a:spLocks noChangeArrowheads="1"/>
            </p:cNvSpPr>
            <p:nvPr/>
          </p:nvSpPr>
          <p:spPr bwMode="ltGray">
            <a:xfrm>
              <a:off x="1050" y="0"/>
              <a:ext cx="240" cy="43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051" name="Picture 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ltGray">
            <a:xfrm>
              <a:off x="0" y="0"/>
              <a:ext cx="10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05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21336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3886200"/>
            <a:ext cx="6400800" cy="1752600"/>
          </a:xfrm>
        </p:spPr>
        <p:txBody>
          <a:bodyPr/>
          <a:lstStyle>
            <a:lvl1pPr marL="0" indent="0" algn="ctr">
              <a:buFont typeface="Monotype Sorts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43D28FD-38E2-4C74-B91F-113E58BEB0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0EEC9-51E9-46F1-82BF-A7A6D7EFD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009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16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06A0F-C97A-424B-B275-6D76982309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2B0CF-7E83-42D9-BD21-28EF3181A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3005C-75B6-43E1-A71C-CD569151F5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16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E9FB7-BFDB-4106-94C6-D566656B3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E4236-C211-4800-9E1A-971BCB9F2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1ACA9-E938-4F6B-A47E-0B4F69DFEB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CCA1C-AE22-4037-B9FE-73ECBFCD4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5BCFF-9444-4389-96F1-32B8AA7780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3ED8-8CD1-4120-B498-996E11C0F3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2047875" cy="6858000"/>
            <a:chOff x="0" y="0"/>
            <a:chExt cx="1290" cy="4320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1050" y="0"/>
              <a:ext cx="240" cy="43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27" name="Picture 3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ltGray">
            <a:xfrm>
              <a:off x="0" y="0"/>
              <a:ext cx="10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hlink"/>
                </a:solidFill>
              </a:defRPr>
            </a:lvl1pPr>
          </a:lstStyle>
          <a:p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6D05132-2F2D-4E38-B899-3B91963722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Monotype Sorts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hyperlink" Target="http://images.yandex.ru/yandsearch?source=wiz&amp;fp=7&amp;img_url=http://i010.radikal.ru/0904/f7/7d3fbc6e7981t.jpg&amp;p=7&amp;text=%D1%81%D0%BA%D0%B0%D1%87%D0%B0%D1%82%D1%8C%20%D0%BA%D0%B0%D1%80%D1%82%D0%B8%D0%BD%D0%BA%D1%83%20%D0%B1%D1%83%D0%BA%D0%B2%D1%8B&amp;noreask=1&amp;pos=211&amp;lr=39&amp;rpt=simage&amp;nojs=1" TargetMode="Externa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hyperlink" Target="http://images.yandex.ru/yandsearch?fp=9&amp;img_url=http://best-host.ru/uploads/posts/2012-10/1350818749_4ihtexgkbpv59lm.jpeg&amp;iorient=&amp;ih=&amp;icolor=&amp;nojs=1&amp;p=9&amp;site=&amp;text=%D1%81%D0%BA%D0%B0%D1%87%D0%B0%D1%82%D1%8C%20%D0%BA%D0%B0%D1%80%D1%82%D0%B8%D0%BD%D0%BA%D1%83%20%D0%B1%D1%83%D0%BA%D0%B2%D1%8B%20%D1%80%D1%83%D1%81%D1%81%D0%BA%D0%B8%D0%B5&amp;wp=&amp;iw=&amp;pos=280&amp;type=&amp;recent=&amp;isize=&amp;rpt=simage&amp;itype=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jpe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1.png"/><Relationship Id="rId5" Type="http://schemas.openxmlformats.org/officeDocument/2006/relationships/slide" Target="slide6.xml"/><Relationship Id="rId4" Type="http://schemas.openxmlformats.org/officeDocument/2006/relationships/image" Target="../media/image20.jpe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jpeg"/><Relationship Id="rId7" Type="http://schemas.openxmlformats.org/officeDocument/2006/relationships/image" Target="../media/image30.png"/><Relationship Id="rId2" Type="http://schemas.openxmlformats.org/officeDocument/2006/relationships/hyperlink" Target="http://images.yandex.ru/yandsearch?fp=1&amp;img_url=http://us.cdn4.123rf.com/168nwm/justinb/justinb1011/justinb101100049/8321490-factory-chimneys-smoke-in-the-background-of-blue-sky.jpg&amp;iorient=&amp;ih=&amp;icolor=&amp;p=1&amp;site=&amp;text=%D1%81%D0%BA%D0%B0%D1%87%D0%B0%D1%82%D1%8C%20%D0%BA%D0%B0%D1%80%D1%82%D0%B8%D0%BD%D0%BA%D1%83%20%D0%B4%D1%8B%D0%BC%20%D0%B8%D0%B7%20%D1%82%D1%80%D1%83%D0%B1%D1%8B&amp;iw=&amp;wp=&amp;pos=55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hyperlink" Target="http://images.yandex.ru/yandsearch?source=wiz&amp;fp=1&amp;img_url=http://static.leonardo.it/wp-content/uploads/sites/10/2013/01/19.png&amp;p=1&amp;text=%D1%81%D0%BA%D0%B0%D1%87%D0%B0%D1%82%D1%8C%20%D0%BA%D0%B0%D1%80%D1%82%D0%B8%D0%BD%D0%BA%D1%83%20%D0%B1%D1%8B%D0%BA%D0%B0&amp;noreask=1&amp;pos=34&amp;lr=39&amp;rpt=simage&amp;nojs=1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hyperlink" Target="http://images.yandex.ru/yandsearch?fp=1&amp;img_url=http://sp2all.ru/images/products/403322_panamka.jpg&amp;iorient=&amp;ih=&amp;icolor=&amp;p=1&amp;site=&amp;text=%D1%81%D0%BA%D0%B0%D1%87%D0%B0%D1%82%D1%8C%20%D0%BA%D0%B0%D1%80%D1%82%D0%B8%D0%BD%D0%BA%D1%83%20%D0%BF%D0%B0%D0%BD%D0%B0%D0%BC%D0%BA%D0%B0&amp;iw=&amp;wp=&amp;pos=44&amp;recent=&amp;type=&amp;isize=&amp;rpt=simage&amp;itype=&amp;nojs=1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6.jpeg"/><Relationship Id="rId7" Type="http://schemas.openxmlformats.org/officeDocument/2006/relationships/image" Target="../media/image48.jpeg"/><Relationship Id="rId12" Type="http://schemas.openxmlformats.org/officeDocument/2006/relationships/image" Target="../media/image51.jpeg"/><Relationship Id="rId2" Type="http://schemas.openxmlformats.org/officeDocument/2006/relationships/hyperlink" Target="http://images.yandex.ru/yandsearch?fp=0&amp;img_url=http://f2.mylove.ru/9nGwmNoRKe.jpg&amp;iorient=&amp;ih=&amp;icolor=&amp;site=&amp;text=%D1%81%D0%BA%D0%B0%D1%87%D0%B0%D1%82%D1%8C%20%D0%BA%D0%B0%D1%80%D1%82%D0%B8%D0%BD%D0%BA%D1%83%20%D0%B4%D1%8B%D0%BD%D1%8F&amp;iw=&amp;wp=&amp;pos=1&amp;recent=&amp;type=&amp;isize=&amp;rpt=simage&amp;itype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fp=0&amp;img_url=http://s42.radikal.ru/i097/1110/61/5afc135b1955.jpg&amp;iorient=&amp;ih=&amp;icolor=&amp;site=&amp;text=%D1%81%D0%BA%D0%B0%D1%87%D0%B0%D1%82%D1%8C%20%D0%BA%D0%B0%D1%80%D1%82%D0%B8%D0%BD%D0%BA%D1%83%20%D1%8F%D0%B3%D0%BE%D0%B4%D1%8B&amp;iw=&amp;wp=&amp;pos=20&amp;recent=&amp;type=&amp;isize=&amp;rpt=simage&amp;itype=&amp;nojs=1" TargetMode="External"/><Relationship Id="rId11" Type="http://schemas.openxmlformats.org/officeDocument/2006/relationships/hyperlink" Target="http://images.yandex.ru/yandsearch?fp=1&amp;img_url=http://www.vsyaanimaciya.ru/_ph/17/2/203669000.gif&amp;iorient=&amp;ih=&amp;icolor=&amp;p=1&amp;site=&amp;text=%D1%81%D0%BA%D0%B0%D1%87%D0%B0%D1%82%D1%8C%20%D0%BA%D0%B0%D1%80%D1%82%D0%B8%D0%BD%D0%BA%D1%83%20%D0%B3%D1%83%D0%B1%D1%8B&amp;iw=&amp;wp=&amp;pos=46&amp;recent=&amp;type=&amp;isize=&amp;rpt=simage&amp;itype=&amp;nojs=1" TargetMode="External"/><Relationship Id="rId5" Type="http://schemas.openxmlformats.org/officeDocument/2006/relationships/image" Target="../media/image47.jpeg"/><Relationship Id="rId10" Type="http://schemas.openxmlformats.org/officeDocument/2006/relationships/image" Target="../media/image50.jpeg"/><Relationship Id="rId4" Type="http://schemas.openxmlformats.org/officeDocument/2006/relationships/hyperlink" Target="http://images.yandex.ru/yandsearch?fp=0&amp;img_url=http://grandwallpapers.net/photo/bolshie-tikvi-800x600.jpg&amp;iorient=&amp;ih=&amp;icolor=&amp;site=&amp;text=%D1%81%D0%BA%D0%B0%D1%87%D0%B0%D1%82%D1%8C%20%D0%BA%D0%B0%D1%80%D1%82%D0%B8%D0%BD%D0%BA%D1%83%20%D1%82%D1%8B%D0%BA%D0%B2%D1%8B&amp;iw=&amp;wp=&amp;pos=20&amp;recent=&amp;type=&amp;isize=&amp;rpt=simage&amp;itype=&amp;nojs=1" TargetMode="External"/><Relationship Id="rId9" Type="http://schemas.openxmlformats.org/officeDocument/2006/relationships/hyperlink" Target="http://images.yandex.ru/yandsearch?fp=0&amp;img_url=http://www.look.com.ua/mini/201210/53751.jpg&amp;iorient=&amp;ih=&amp;icolor=&amp;site=&amp;text=%D1%81%D0%BA%D0%B0%D1%87%D0%B0%D1%82%D1%8C%20%D0%BA%D0%B0%D1%80%D1%82%D0%B8%D0%BD%D0%BA%D1%83%20%D0%BB%D0%B8%D0%BC%D0%BE%D0%BD%D1%8B&amp;iw=&amp;wp=&amp;pos=5&amp;recent=&amp;type=&amp;isize=&amp;rpt=simage&amp;itype=&amp;nojs=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hyperlink" Target="http://images.yandex.ru/yandsearch?fp=2&amp;img_url=http://media.li.ru/c/3/flv/3/37743/3774323_Kartinuy_loshadey_Horse_are_in_painting.jpg&amp;iorient=&amp;ih=&amp;icolor=&amp;p=2&amp;site=&amp;text=%D1%81%D0%BA%D0%B0%D1%87%D0%B0%D1%82%D1%8C%20%D0%BA%D0%B0%D1%80%D1%82%D0%B8%D0%BD%D0%BA%D1%83%20%D1%81%D0%BA%D0%B0%D0%BA%D1%83%D0%BD%D0%B0&amp;iw=&amp;wp=&amp;pos=79&amp;recent=&amp;type=&amp;isize=&amp;rpt=simage&amp;itype=&amp;nojs=1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hyperlink" Target="http://images.yandex.ru/yandsearch?source=wiz&amp;fp=1&amp;img_url=http://bestgif.su/_ph/26/2/726587133.gif&amp;p=1&amp;text=%D0%B0%D0%BD%D0%B8%D0%BC%D0%B0%D1%86%D0%B8%D0%BE%D0%BD%D0%BD%D1%8B%D0%B5%20%D0%BA%D0%B0%D1%80%D1%82%D0%B8%D0%BD%D0%BA%D0%B8%20%D1%81%D0%BF%D0%B0%D1%81%D0%B8%D0%B1%D0%BE%20%D0%B7%D0%B0%20%D0%B2%D0%BD%D0%B8%D0%BC%D0%B0%D0%BD%D0%B8%D0%B5&amp;noreask=1&amp;pos=51&amp;lr=39&amp;rpt=simage&amp;nojs=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428604"/>
            <a:ext cx="5929354" cy="171451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chemeClr val="accent6">
                    <a:lumMod val="90000"/>
                    <a:lumOff val="10000"/>
                  </a:schemeClr>
                </a:solidFill>
              </a:rPr>
              <a:t>Звук, буква Ы</a:t>
            </a:r>
            <a:endParaRPr lang="ru-RU" dirty="0">
              <a:solidFill>
                <a:schemeClr val="accent6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25604" name="Picture 4" descr="http://im3-tub-ru.yandex.net/i?id=184329618-32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285992"/>
            <a:ext cx="3000396" cy="2214578"/>
          </a:xfrm>
          <a:prstGeom prst="rect">
            <a:avLst/>
          </a:prstGeom>
          <a:noFill/>
        </p:spPr>
      </p:pic>
      <p:pic>
        <p:nvPicPr>
          <p:cNvPr id="25606" name="Picture 6" descr="http://im4-tub-ru.yandex.net/i?id=220909767-52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2786058"/>
            <a:ext cx="1619250" cy="1428750"/>
          </a:xfrm>
          <a:prstGeom prst="rect">
            <a:avLst/>
          </a:prstGeom>
          <a:noFill/>
        </p:spPr>
      </p:pic>
      <p:pic>
        <p:nvPicPr>
          <p:cNvPr id="7" name="Picture 6" descr="http://im4-tub-ru.yandex.net/i?id=220909767-52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2643182"/>
            <a:ext cx="1619250" cy="1428750"/>
          </a:xfrm>
          <a:prstGeom prst="rect">
            <a:avLst/>
          </a:prstGeom>
          <a:noFill/>
        </p:spPr>
      </p:pic>
      <p:graphicFrame>
        <p:nvGraphicFramePr>
          <p:cNvPr id="5" name="Объект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9746150"/>
              </p:ext>
            </p:extLst>
          </p:nvPr>
        </p:nvGraphicFramePr>
        <p:xfrm>
          <a:off x="2173288" y="1981200"/>
          <a:ext cx="6167437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Диаграмма" r:id="rId7" imgW="6096130" imgH="4067251" progId="MSGraph.Chart.8">
                  <p:embed followColorScheme="full"/>
                </p:oleObj>
              </mc:Choice>
              <mc:Fallback>
                <p:oleObj name="Диаграмма" r:id="rId7" imgW="6096130" imgH="4067251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173288" y="1981200"/>
                        <a:ext cx="6167437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18" y="214290"/>
            <a:ext cx="7143800" cy="107157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    </a:t>
            </a:r>
            <a:r>
              <a:rPr lang="ru-RU" dirty="0" smtClean="0">
                <a:solidFill>
                  <a:schemeClr val="bg1"/>
                </a:solidFill>
              </a:rPr>
              <a:t>Буква  Ы.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000232" y="1643050"/>
            <a:ext cx="6929486" cy="500066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</a:t>
            </a:r>
          </a:p>
          <a:p>
            <a:endParaRPr lang="ru-RU" dirty="0"/>
          </a:p>
          <a:p>
            <a:pPr>
              <a:buNone/>
            </a:pPr>
            <a:r>
              <a:rPr lang="ru-RU" sz="9600" dirty="0" smtClean="0"/>
              <a:t>   </a:t>
            </a:r>
            <a:r>
              <a:rPr lang="ru-RU" sz="9600" dirty="0" smtClean="0">
                <a:solidFill>
                  <a:schemeClr val="bg1"/>
                </a:solidFill>
              </a:rPr>
              <a:t>Ы</a:t>
            </a:r>
            <a:endParaRPr lang="ru-RU" sz="9600" dirty="0">
              <a:solidFill>
                <a:schemeClr val="bg1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14488"/>
            <a:ext cx="3557593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4f4d5353f51ab9766bf31df148d827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928794" y="428604"/>
            <a:ext cx="2614626" cy="2597195"/>
          </a:xfrm>
          <a:prstGeom prst="rect">
            <a:avLst/>
          </a:prstGeom>
        </p:spPr>
      </p:pic>
      <p:pic>
        <p:nvPicPr>
          <p:cNvPr id="3" name="Рисунок 2" descr="Рисунок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429000"/>
            <a:ext cx="4062415" cy="30468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" name="Рисунок 3" descr="ButtonCrysTR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072462" y="5857892"/>
            <a:ext cx="571504" cy="571504"/>
          </a:xfrm>
          <a:prstGeom prst="rect">
            <a:avLst/>
          </a:prstGeom>
        </p:spPr>
      </p:pic>
      <p:pic>
        <p:nvPicPr>
          <p:cNvPr id="5" name="Рисунок 4" descr="4f8880777b9f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214942" y="2071678"/>
            <a:ext cx="2008564" cy="1147752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8" cstate="email"/>
          <a:stretch>
            <a:fillRect/>
          </a:stretch>
        </p:blipFill>
        <p:spPr>
          <a:xfrm>
            <a:off x="7000892" y="1785926"/>
            <a:ext cx="276225" cy="276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72264" y="500042"/>
            <a:ext cx="1233030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6000" b="1" dirty="0" smtClean="0"/>
              <a:t>[</a:t>
            </a:r>
            <a:r>
              <a:rPr lang="ru-RU" sz="6000" b="1" dirty="0" err="1" smtClean="0"/>
              <a:t>ы</a:t>
            </a:r>
            <a:r>
              <a:rPr lang="en-US" sz="6000" b="1" dirty="0" smtClean="0"/>
              <a:t>]</a:t>
            </a:r>
            <a:endParaRPr lang="ru-RU" sz="6000" b="1" dirty="0"/>
          </a:p>
        </p:txBody>
      </p:sp>
      <p:pic>
        <p:nvPicPr>
          <p:cNvPr id="8" name="Рисунок 7" descr="89acaeaac413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1857356" y="3643314"/>
            <a:ext cx="2524036" cy="2928934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57356" y="214290"/>
            <a:ext cx="7286644" cy="114300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chemeClr val="bg1"/>
                </a:solidFill>
              </a:rPr>
              <a:t>Найди букву Ы.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28794" y="1857364"/>
            <a:ext cx="6929486" cy="464347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22530" name="Picture 2" descr="C:\WINDOWS\Temp\Rar$DIa0.610\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2214554"/>
            <a:ext cx="6072230" cy="38713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85728"/>
            <a:ext cx="6858048" cy="1143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          Звуковой анализ слогов.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857496"/>
            <a:ext cx="10972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5286388"/>
            <a:ext cx="10972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3000372"/>
            <a:ext cx="109728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5357826"/>
            <a:ext cx="10972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571737" y="2071678"/>
            <a:ext cx="1785949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dirty="0" smtClean="0"/>
              <a:t>   ПЫ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2143116"/>
            <a:ext cx="1643074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dirty="0" smtClean="0"/>
              <a:t>   КЫ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86051" y="4572008"/>
            <a:ext cx="1643073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dirty="0" smtClean="0"/>
              <a:t>   ХЫ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43702" y="4500570"/>
            <a:ext cx="1714512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dirty="0" smtClean="0"/>
              <a:t>    ТЫ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8794" y="142852"/>
            <a:ext cx="7072362" cy="114300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  Звуковой анализ слов.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43042" y="1981200"/>
            <a:ext cx="7500958" cy="473394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6" name="Picture 2" descr="http://im3-tub-ru.yandex.net/i?id=204896404-0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143116"/>
            <a:ext cx="1857388" cy="1780380"/>
          </a:xfrm>
          <a:prstGeom prst="rect">
            <a:avLst/>
          </a:prstGeom>
          <a:noFill/>
        </p:spPr>
      </p:pic>
      <p:pic>
        <p:nvPicPr>
          <p:cNvPr id="7" name="Picture 4" descr="http://im2-tub-ru.yandex.net/i?id=355223286-3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2071678"/>
            <a:ext cx="1857388" cy="1832948"/>
          </a:xfrm>
          <a:prstGeom prst="rect">
            <a:avLst/>
          </a:prstGeom>
          <a:ln w="38100" cap="flat" cmpd="sng" algn="ctr">
            <a:solidFill>
              <a:schemeClr val="lt1"/>
            </a:solidFill>
            <a:prstDash val="solid"/>
            <a:miter lim="800000"/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8" name="Рисунок 7" descr="89acaeaac413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786182" y="4143380"/>
            <a:ext cx="2000264" cy="2321140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85918" y="4000504"/>
            <a:ext cx="174307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15206" y="4071942"/>
            <a:ext cx="1643074" cy="90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8" y="5786454"/>
            <a:ext cx="1571636" cy="867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14290"/>
            <a:ext cx="7358082" cy="150019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Игра «Один-много».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Образование именительного падежа  множественного числа.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214686"/>
            <a:ext cx="1857388" cy="229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071942"/>
            <a:ext cx="1958833" cy="241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643182"/>
            <a:ext cx="1857388" cy="2292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457200"/>
            <a:ext cx="6929486" cy="1143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        Один-много.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500306"/>
            <a:ext cx="239527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143248"/>
            <a:ext cx="189100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214818"/>
            <a:ext cx="204230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18" y="457200"/>
            <a:ext cx="7143800" cy="1143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chemeClr val="bg1"/>
                </a:solidFill>
              </a:rPr>
              <a:t>Один-много.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5" y="4214818"/>
            <a:ext cx="20002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4500570"/>
            <a:ext cx="2143140" cy="1994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071678"/>
            <a:ext cx="1857388" cy="1934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928802"/>
            <a:ext cx="1785950" cy="201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2285992"/>
            <a:ext cx="1785950" cy="201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4643446"/>
            <a:ext cx="2143140" cy="1994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18" y="457200"/>
            <a:ext cx="7143800" cy="1143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chemeClr val="bg1"/>
                </a:solidFill>
              </a:rPr>
              <a:t>Один-много.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2285992"/>
            <a:ext cx="2214578" cy="1286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3357563"/>
            <a:ext cx="2071702" cy="1203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6" name="Picture 2" descr="http://im5-tub-ru.yandex.net/i?id=392215039-3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08" y="4643446"/>
            <a:ext cx="1714512" cy="1428750"/>
          </a:xfrm>
          <a:prstGeom prst="rect">
            <a:avLst/>
          </a:prstGeom>
          <a:noFill/>
        </p:spPr>
      </p:pic>
      <p:pic>
        <p:nvPicPr>
          <p:cNvPr id="10" name="Picture 2" descr="http://im5-tub-ru.yandex.net/i?id=392215039-3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5429250"/>
            <a:ext cx="1643074" cy="1428750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2214554"/>
            <a:ext cx="2071702" cy="1203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http://im5-tub-ru.yandex.net/i?id=392215039-36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4929198"/>
            <a:ext cx="1643074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57356" y="214290"/>
            <a:ext cx="7072362" cy="928694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  Определи где находится звук Ы в слове.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3116"/>
            <a:ext cx="1614491" cy="215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5000636"/>
            <a:ext cx="27908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68" y="1928802"/>
            <a:ext cx="1609728" cy="2252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5143512"/>
            <a:ext cx="2286016" cy="122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500562" y="1714488"/>
            <a:ext cx="2214578" cy="115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4" y="3143248"/>
            <a:ext cx="218355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29322" y="2214554"/>
            <a:ext cx="285752" cy="36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V="1">
            <a:off x="5214942" y="3714752"/>
            <a:ext cx="285751" cy="36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480" y="142852"/>
            <a:ext cx="7429520" cy="114300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bg1"/>
                </a:solidFill>
              </a:rPr>
              <a:t>Вспомним гласные звуки.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85918" y="1428736"/>
            <a:ext cx="7143800" cy="507209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6" name="Picture 2" descr="C:\WINDOWS\Temp\Rar$DIa0.035\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38" y="1714488"/>
            <a:ext cx="6786642" cy="45589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7429520" cy="128588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/>
              <a:t>  </a:t>
            </a:r>
            <a:r>
              <a:rPr lang="ru-RU" sz="3200" dirty="0" smtClean="0">
                <a:solidFill>
                  <a:schemeClr val="bg1"/>
                </a:solidFill>
              </a:rPr>
              <a:t>Составление предложений о маме, папе,    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       </a:t>
            </a:r>
            <a:r>
              <a:rPr lang="ru-RU" sz="3200" err="1" smtClean="0">
                <a:solidFill>
                  <a:schemeClr val="bg1"/>
                </a:solidFill>
              </a:rPr>
              <a:t>Диме</a:t>
            </a:r>
            <a:r>
              <a:rPr lang="ru-RU" sz="3200" smtClean="0">
                <a:solidFill>
                  <a:schemeClr val="bg1"/>
                </a:solidFill>
              </a:rPr>
              <a:t>,  Лене  </a:t>
            </a:r>
            <a:r>
              <a:rPr lang="ru-RU" sz="3200" dirty="0" smtClean="0">
                <a:solidFill>
                  <a:schemeClr val="bg1"/>
                </a:solidFill>
              </a:rPr>
              <a:t>с предлогом  У.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24578" name="Picture 2" descr="http://im3-tub-ru.yandex.net/i?id=317320936-64-72&amp;n=2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71669" y="1928802"/>
            <a:ext cx="2012785" cy="1571636"/>
          </a:xfrm>
          <a:prstGeom prst="rect">
            <a:avLst/>
          </a:prstGeom>
          <a:noFill/>
        </p:spPr>
      </p:pic>
      <p:pic>
        <p:nvPicPr>
          <p:cNvPr id="24580" name="Picture 4" descr="http://im0-tub-ru.yandex.net/i?id=425324366-4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2000240"/>
            <a:ext cx="2020266" cy="1500198"/>
          </a:xfrm>
          <a:prstGeom prst="rect">
            <a:avLst/>
          </a:prstGeom>
          <a:noFill/>
        </p:spPr>
      </p:pic>
      <p:pic>
        <p:nvPicPr>
          <p:cNvPr id="24582" name="Picture 6" descr="http://im1-tub-ru.yandex.net/i?id=181367673-33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4857760"/>
            <a:ext cx="2071702" cy="1673297"/>
          </a:xfrm>
          <a:prstGeom prst="rect">
            <a:avLst/>
          </a:prstGeom>
          <a:noFill/>
        </p:spPr>
      </p:pic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928794" y="4857760"/>
            <a:ext cx="1928826" cy="17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9" name="Picture 13" descr="http://im3-tub-ru.yandex.net/i?id=487903677-37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43702" y="1857364"/>
            <a:ext cx="2286000" cy="1714502"/>
          </a:xfrm>
          <a:prstGeom prst="rect">
            <a:avLst/>
          </a:prstGeom>
          <a:noFill/>
        </p:spPr>
      </p:pic>
      <p:pic>
        <p:nvPicPr>
          <p:cNvPr id="24591" name="Picture 15" descr="http://im0-tub-ru.yandex.net/i?id=156508625-56-72&amp;n=21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000892" y="5000636"/>
            <a:ext cx="1857388" cy="15001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28794" y="214290"/>
            <a:ext cx="7000924" cy="92869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</a:t>
            </a:r>
            <a:r>
              <a:rPr lang="ru-RU" sz="3600" dirty="0" smtClean="0">
                <a:solidFill>
                  <a:schemeClr val="bg1"/>
                </a:solidFill>
              </a:rPr>
              <a:t>Заучивание скороговорки: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28794" y="1571612"/>
            <a:ext cx="7000924" cy="507209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2000232" y="1857364"/>
            <a:ext cx="6929486" cy="78581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От топота копыт  пыль по полю летит.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.</a:t>
            </a:r>
          </a:p>
        </p:txBody>
      </p:sp>
      <p:pic>
        <p:nvPicPr>
          <p:cNvPr id="30722" name="Picture 2" descr="http://im0-tub-ru.yandex.net/i?id=29835597-6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857496"/>
            <a:ext cx="4071966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2-tub-ru.yandex.net/i?id=168669831-1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714356"/>
            <a:ext cx="6913293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142852"/>
            <a:ext cx="7772400" cy="640081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098" name="Picture 2" descr="C:\WINDOWS\Temp\Rar$DIa0.223\у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214290"/>
            <a:ext cx="7358114" cy="635854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0"/>
            <a:ext cx="7772400" cy="657227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2050" name="Picture 2" descr="C:\WINDOWS\Temp\Rar$DIa0.514\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0"/>
            <a:ext cx="7395884" cy="650083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14290"/>
            <a:ext cx="7558118" cy="642942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3074" name="Picture 2" descr="C:\WINDOWS\Temp\Rar$DIa0.896\о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214290"/>
            <a:ext cx="7215238" cy="62702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14290"/>
            <a:ext cx="6929486" cy="114300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 </a:t>
            </a:r>
            <a:r>
              <a:rPr lang="ru-RU" sz="3200" dirty="0" smtClean="0">
                <a:solidFill>
                  <a:schemeClr val="bg1"/>
                </a:solidFill>
              </a:rPr>
              <a:t>Проговаривание слов по картинкам.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             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f581c73a114a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2071678"/>
            <a:ext cx="2214578" cy="1252188"/>
          </a:xfrm>
          <a:prstGeom prst="rect">
            <a:avLst/>
          </a:prstGeom>
        </p:spPr>
      </p:pic>
      <p:pic>
        <p:nvPicPr>
          <p:cNvPr id="5" name="Содержимое 4" descr="7222384b5185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39" y="2000240"/>
            <a:ext cx="1761393" cy="1714512"/>
          </a:xfrm>
          <a:prstGeom prst="rect">
            <a:avLst/>
          </a:prstGeom>
        </p:spPr>
      </p:pic>
      <p:pic>
        <p:nvPicPr>
          <p:cNvPr id="6" name="Рисунок 5" descr="a7d0493987e5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2263" y="4286256"/>
            <a:ext cx="2146395" cy="1785950"/>
          </a:xfrm>
          <a:prstGeom prst="rect">
            <a:avLst/>
          </a:prstGeom>
        </p:spPr>
      </p:pic>
      <p:pic>
        <p:nvPicPr>
          <p:cNvPr id="7" name="Рисунок 6" descr="ecd10c8a9d53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4214818"/>
            <a:ext cx="3149423" cy="15716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18" y="457200"/>
            <a:ext cx="71438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/>
              <a:t> </a:t>
            </a:r>
            <a:r>
              <a:rPr lang="ru-RU" sz="3200" dirty="0" smtClean="0"/>
              <a:t>Выделение звука Ы  на слух из слов: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857356" y="1981200"/>
            <a:ext cx="7072362" cy="473394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2000232" y="2214554"/>
            <a:ext cx="2428892" cy="150019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мыть </a:t>
            </a:r>
          </a:p>
          <a:p>
            <a:endParaRPr lang="ru-RU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 bwMode="auto">
          <a:xfrm>
            <a:off x="6572264" y="4357694"/>
            <a:ext cx="2286016" cy="142876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пыль</a:t>
            </a:r>
          </a:p>
        </p:txBody>
      </p:sp>
      <p:sp>
        <p:nvSpPr>
          <p:cNvPr id="8" name="Овал 7"/>
          <p:cNvSpPr/>
          <p:nvPr/>
        </p:nvSpPr>
        <p:spPr bwMode="auto">
          <a:xfrm>
            <a:off x="1857356" y="4143380"/>
            <a:ext cx="2357454" cy="164307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сыт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 bwMode="auto">
          <a:xfrm>
            <a:off x="6357950" y="2214554"/>
            <a:ext cx="2428892" cy="150019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быть</a:t>
            </a:r>
          </a:p>
        </p:txBody>
      </p:sp>
      <p:sp>
        <p:nvSpPr>
          <p:cNvPr id="10" name="Овал 9"/>
          <p:cNvSpPr/>
          <p:nvPr/>
        </p:nvSpPr>
        <p:spPr bwMode="auto">
          <a:xfrm>
            <a:off x="4000496" y="5286388"/>
            <a:ext cx="2428892" cy="128588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львы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85918" y="0"/>
            <a:ext cx="7143768" cy="1000108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 Характеристика звука Ы.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428736"/>
            <a:ext cx="321467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 descr="C:\Users\Админ\Desktop\File01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1214422"/>
            <a:ext cx="2428892" cy="2566975"/>
          </a:xfrm>
          <a:prstGeom prst="rect">
            <a:avLst/>
          </a:prstGeom>
          <a:noFill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7620" y="4071942"/>
            <a:ext cx="178595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56" y="4071942"/>
            <a:ext cx="192882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14290"/>
            <a:ext cx="7072362" cy="121444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 </a:t>
            </a:r>
            <a:r>
              <a:rPr lang="ru-RU" sz="3600" dirty="0" smtClean="0"/>
              <a:t>Воспроизведение слоговых рядов.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714464"/>
            <a:ext cx="6858048" cy="4643494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ПЫ-ТЫ-КЫ-ХЫ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ТЫ-КЫ-ХЫ-ПЫ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КЫ-ХЫ-ПЫ-ТЫ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       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                  ЫП-ЫК-ЫХ-ЫТ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                  ЫХ-ЫТ-ЫК-ЫП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                               ЫК-ЫП-ЫТ-ЫХ                                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928802"/>
            <a:ext cx="17335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LEBRAT">
  <a:themeElements>
    <a:clrScheme name="Тема Office 1">
      <a:dk1>
        <a:srgbClr val="4E0035"/>
      </a:dk1>
      <a:lt1>
        <a:srgbClr val="FFFFCC"/>
      </a:lt1>
      <a:dk2>
        <a:srgbClr val="990066"/>
      </a:dk2>
      <a:lt2>
        <a:srgbClr val="FFCC00"/>
      </a:lt2>
      <a:accent1>
        <a:srgbClr val="FF9900"/>
      </a:accent1>
      <a:accent2>
        <a:srgbClr val="660066"/>
      </a:accent2>
      <a:accent3>
        <a:srgbClr val="CAAAB8"/>
      </a:accent3>
      <a:accent4>
        <a:srgbClr val="DADAAE"/>
      </a:accent4>
      <a:accent5>
        <a:srgbClr val="FFCAAA"/>
      </a:accent5>
      <a:accent6>
        <a:srgbClr val="5C005C"/>
      </a:accent6>
      <a:hlink>
        <a:srgbClr val="FF99CC"/>
      </a:hlink>
      <a:folHlink>
        <a:srgbClr val="FF3399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4E0035"/>
        </a:dk1>
        <a:lt1>
          <a:srgbClr val="FFFFCC"/>
        </a:lt1>
        <a:dk2>
          <a:srgbClr val="990066"/>
        </a:dk2>
        <a:lt2>
          <a:srgbClr val="FFCC00"/>
        </a:lt2>
        <a:accent1>
          <a:srgbClr val="FF9900"/>
        </a:accent1>
        <a:accent2>
          <a:srgbClr val="660066"/>
        </a:accent2>
        <a:accent3>
          <a:srgbClr val="CAAAB8"/>
        </a:accent3>
        <a:accent4>
          <a:srgbClr val="DADAAE"/>
        </a:accent4>
        <a:accent5>
          <a:srgbClr val="FFCAAA"/>
        </a:accent5>
        <a:accent6>
          <a:srgbClr val="5C005C"/>
        </a:accent6>
        <a:hlink>
          <a:srgbClr val="FF99CC"/>
        </a:hlink>
        <a:folHlink>
          <a:srgbClr val="FF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660066"/>
        </a:dk1>
        <a:lt1>
          <a:srgbClr val="FFFFE6"/>
        </a:lt1>
        <a:dk2>
          <a:srgbClr val="CC0099"/>
        </a:dk2>
        <a:lt2>
          <a:srgbClr val="BFA6BC"/>
        </a:lt2>
        <a:accent1>
          <a:srgbClr val="FF9900"/>
        </a:accent1>
        <a:accent2>
          <a:srgbClr val="660066"/>
        </a:accent2>
        <a:accent3>
          <a:srgbClr val="FFFFF0"/>
        </a:accent3>
        <a:accent4>
          <a:srgbClr val="560056"/>
        </a:accent4>
        <a:accent5>
          <a:srgbClr val="FFCAAA"/>
        </a:accent5>
        <a:accent6>
          <a:srgbClr val="5C005C"/>
        </a:accent6>
        <a:hlink>
          <a:srgbClr val="FFCC00"/>
        </a:hlink>
        <a:folHlink>
          <a:srgbClr val="FF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990066"/>
        </a:dk2>
        <a:lt2>
          <a:srgbClr val="4E0035"/>
        </a:lt2>
        <a:accent1>
          <a:srgbClr val="FF33CC"/>
        </a:accent1>
        <a:accent2>
          <a:srgbClr val="990099"/>
        </a:accent2>
        <a:accent3>
          <a:srgbClr val="FFE2AA"/>
        </a:accent3>
        <a:accent4>
          <a:srgbClr val="000000"/>
        </a:accent4>
        <a:accent5>
          <a:srgbClr val="FFADE2"/>
        </a:accent5>
        <a:accent6>
          <a:srgbClr val="8A008A"/>
        </a:accent6>
        <a:hlink>
          <a:srgbClr val="FF99CC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4E0035"/>
        </a:dk1>
        <a:lt1>
          <a:srgbClr val="FFFFCC"/>
        </a:lt1>
        <a:dk2>
          <a:srgbClr val="6600CC"/>
        </a:dk2>
        <a:lt2>
          <a:srgbClr val="FFCC00"/>
        </a:lt2>
        <a:accent1>
          <a:srgbClr val="CC9900"/>
        </a:accent1>
        <a:accent2>
          <a:srgbClr val="990099"/>
        </a:accent2>
        <a:accent3>
          <a:srgbClr val="B8AAE2"/>
        </a:accent3>
        <a:accent4>
          <a:srgbClr val="DADAAE"/>
        </a:accent4>
        <a:accent5>
          <a:srgbClr val="E2CAAA"/>
        </a:accent5>
        <a:accent6>
          <a:srgbClr val="8A008A"/>
        </a:accent6>
        <a:hlink>
          <a:srgbClr val="FF99CC"/>
        </a:hlink>
        <a:folHlink>
          <a:srgbClr val="99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4E0035"/>
        </a:dk1>
        <a:lt1>
          <a:srgbClr val="FFFFCC"/>
        </a:lt1>
        <a:dk2>
          <a:srgbClr val="996633"/>
        </a:dk2>
        <a:lt2>
          <a:srgbClr val="FFCC00"/>
        </a:lt2>
        <a:accent1>
          <a:srgbClr val="669900"/>
        </a:accent1>
        <a:accent2>
          <a:srgbClr val="990099"/>
        </a:accent2>
        <a:accent3>
          <a:srgbClr val="CAB8AD"/>
        </a:accent3>
        <a:accent4>
          <a:srgbClr val="DADAAE"/>
        </a:accent4>
        <a:accent5>
          <a:srgbClr val="B8CAAA"/>
        </a:accent5>
        <a:accent6>
          <a:srgbClr val="8A008A"/>
        </a:accent6>
        <a:hlink>
          <a:srgbClr val="FF99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4E0035"/>
        </a:dk1>
        <a:lt1>
          <a:srgbClr val="FFFFCC"/>
        </a:lt1>
        <a:dk2>
          <a:srgbClr val="336633"/>
        </a:dk2>
        <a:lt2>
          <a:srgbClr val="FFCC00"/>
        </a:lt2>
        <a:accent1>
          <a:srgbClr val="009900"/>
        </a:accent1>
        <a:accent2>
          <a:srgbClr val="990099"/>
        </a:accent2>
        <a:accent3>
          <a:srgbClr val="ADB8AD"/>
        </a:accent3>
        <a:accent4>
          <a:srgbClr val="DADAAE"/>
        </a:accent4>
        <a:accent5>
          <a:srgbClr val="AACAAA"/>
        </a:accent5>
        <a:accent6>
          <a:srgbClr val="8A008A"/>
        </a:accent6>
        <a:hlink>
          <a:srgbClr val="FF99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4E0035"/>
        </a:dk1>
        <a:lt1>
          <a:srgbClr val="FFFFCC"/>
        </a:lt1>
        <a:dk2>
          <a:srgbClr val="0000CC"/>
        </a:dk2>
        <a:lt2>
          <a:srgbClr val="FFCC00"/>
        </a:lt2>
        <a:accent1>
          <a:srgbClr val="FF33CC"/>
        </a:accent1>
        <a:accent2>
          <a:srgbClr val="990099"/>
        </a:accent2>
        <a:accent3>
          <a:srgbClr val="AAAAE2"/>
        </a:accent3>
        <a:accent4>
          <a:srgbClr val="DADAAE"/>
        </a:accent4>
        <a:accent5>
          <a:srgbClr val="FFADE2"/>
        </a:accent5>
        <a:accent6>
          <a:srgbClr val="8A008A"/>
        </a:accent6>
        <a:hlink>
          <a:srgbClr val="FF99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CELEBRAT</Template>
  <TotalTime>288</TotalTime>
  <Words>129</Words>
  <Application>Microsoft Office PowerPoint</Application>
  <PresentationFormat>Экран (4:3)</PresentationFormat>
  <Paragraphs>38</Paragraphs>
  <Slides>22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CELEBRAT</vt:lpstr>
      <vt:lpstr>Диаграмма Microsoft Graph</vt:lpstr>
      <vt:lpstr>       Звук, буква Ы</vt:lpstr>
      <vt:lpstr>  Вспомним гласные звуки. </vt:lpstr>
      <vt:lpstr>Презентация PowerPoint</vt:lpstr>
      <vt:lpstr>Презентация PowerPoint</vt:lpstr>
      <vt:lpstr>Презентация PowerPoint</vt:lpstr>
      <vt:lpstr>   Проговаривание слов по картинкам.               </vt:lpstr>
      <vt:lpstr> Выделение звука Ы  на слух из слов:</vt:lpstr>
      <vt:lpstr>  Характеристика звука Ы.</vt:lpstr>
      <vt:lpstr> Воспроизведение слоговых рядов.</vt:lpstr>
      <vt:lpstr>               Буква  Ы.</vt:lpstr>
      <vt:lpstr>Презентация PowerPoint</vt:lpstr>
      <vt:lpstr>       Найди букву Ы.</vt:lpstr>
      <vt:lpstr>          Звуковой анализ слогов.</vt:lpstr>
      <vt:lpstr>    Звуковой анализ слов.</vt:lpstr>
      <vt:lpstr>        Игра «Один-много».   Образование именительного падежа  множественного числа.</vt:lpstr>
      <vt:lpstr>          Один-много.</vt:lpstr>
      <vt:lpstr>        Один-много.</vt:lpstr>
      <vt:lpstr>           Один-много.</vt:lpstr>
      <vt:lpstr>  Определи где находится звук Ы в слове.</vt:lpstr>
      <vt:lpstr>  Составление предложений о маме, папе,             Диме,  Лене  с предлогом  У.</vt:lpstr>
      <vt:lpstr>     Заучивание скороговорки: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Ы</dc:title>
  <dc:creator>Админ</dc:creator>
  <cp:lastModifiedBy>Uzer</cp:lastModifiedBy>
  <cp:revision>77</cp:revision>
  <cp:lastPrinted>1601-01-01T00:00:00Z</cp:lastPrinted>
  <dcterms:created xsi:type="dcterms:W3CDTF">2014-03-21T18:14:30Z</dcterms:created>
  <dcterms:modified xsi:type="dcterms:W3CDTF">2020-04-13T14:04:43Z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