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92" r:id="rId2"/>
    <p:sldId id="390" r:id="rId3"/>
    <p:sldId id="366" r:id="rId4"/>
    <p:sldId id="385" r:id="rId5"/>
    <p:sldId id="399" r:id="rId6"/>
    <p:sldId id="397" r:id="rId7"/>
    <p:sldId id="393" r:id="rId8"/>
    <p:sldId id="304" r:id="rId9"/>
    <p:sldId id="386" r:id="rId10"/>
    <p:sldId id="394" r:id="rId11"/>
    <p:sldId id="395" r:id="rId12"/>
    <p:sldId id="305" r:id="rId13"/>
    <p:sldId id="38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66"/>
    <a:srgbClr val="99CCFF"/>
    <a:srgbClr val="3399FF"/>
    <a:srgbClr val="FFFFCC"/>
    <a:srgbClr val="6699FF"/>
    <a:srgbClr val="993300"/>
    <a:srgbClr val="800080"/>
    <a:srgbClr val="FFCC99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5" autoAdjust="0"/>
    <p:restoredTop sz="90967" autoAdjust="0"/>
  </p:normalViewPr>
  <p:slideViewPr>
    <p:cSldViewPr>
      <p:cViewPr varScale="1">
        <p:scale>
          <a:sx n="67" d="100"/>
          <a:sy n="67" d="100"/>
        </p:scale>
        <p:origin x="-16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F8EFA4-2EA3-4B1B-A7A2-1E8526432A7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ED5A18-3D36-4277-97AF-9A604E523422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>
          <a:solidFill>
            <a:srgbClr val="C00000"/>
          </a:solidFill>
        </a:ln>
      </dgm:spPr>
      <dgm:t>
        <a:bodyPr/>
        <a:lstStyle/>
        <a:p>
          <a:endParaRPr lang="ru-RU" dirty="0"/>
        </a:p>
      </dgm:t>
    </dgm:pt>
    <dgm:pt modelId="{2475C259-FE42-4355-9FC8-139C6DD61687}" type="parTrans" cxnId="{D739D777-70D1-4154-838B-A1C30B073187}">
      <dgm:prSet/>
      <dgm:spPr/>
      <dgm:t>
        <a:bodyPr/>
        <a:lstStyle/>
        <a:p>
          <a:endParaRPr lang="ru-RU"/>
        </a:p>
      </dgm:t>
    </dgm:pt>
    <dgm:pt modelId="{E0D853F2-5087-4438-BA59-BFC29FBDB4FD}" type="sibTrans" cxnId="{D739D777-70D1-4154-838B-A1C30B073187}">
      <dgm:prSet/>
      <dgm:spPr/>
      <dgm:t>
        <a:bodyPr/>
        <a:lstStyle/>
        <a:p>
          <a:endParaRPr lang="ru-RU"/>
        </a:p>
      </dgm:t>
    </dgm:pt>
    <dgm:pt modelId="{F1565D8F-ECDA-4B4D-9CC8-A82C10195C3D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>
          <a:solidFill>
            <a:srgbClr val="FF0000"/>
          </a:solidFill>
        </a:ln>
      </dgm:spPr>
      <dgm:t>
        <a:bodyPr/>
        <a:lstStyle/>
        <a:p>
          <a:endParaRPr lang="ru-RU" dirty="0"/>
        </a:p>
      </dgm:t>
    </dgm:pt>
    <dgm:pt modelId="{E3486698-CA4F-4520-8BCE-557373DBE6E9}" type="parTrans" cxnId="{1D207B9F-6145-478D-AC30-7BD8D4FA4E33}">
      <dgm:prSet/>
      <dgm:spPr/>
      <dgm:t>
        <a:bodyPr/>
        <a:lstStyle/>
        <a:p>
          <a:endParaRPr lang="ru-RU"/>
        </a:p>
      </dgm:t>
    </dgm:pt>
    <dgm:pt modelId="{13F65EBE-9529-419C-A1A7-B5E800ED7577}" type="sibTrans" cxnId="{1D207B9F-6145-478D-AC30-7BD8D4FA4E33}">
      <dgm:prSet/>
      <dgm:spPr/>
      <dgm:t>
        <a:bodyPr/>
        <a:lstStyle/>
        <a:p>
          <a:endParaRPr lang="ru-RU"/>
        </a:p>
      </dgm:t>
    </dgm:pt>
    <dgm:pt modelId="{5BDE27A9-B0BE-434E-AEC7-AB7B765C1BC3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>
          <a:solidFill>
            <a:srgbClr val="C00000"/>
          </a:solidFill>
        </a:ln>
      </dgm:spPr>
      <dgm:t>
        <a:bodyPr/>
        <a:lstStyle/>
        <a:p>
          <a:endParaRPr lang="ru-RU" dirty="0"/>
        </a:p>
      </dgm:t>
    </dgm:pt>
    <dgm:pt modelId="{3734B794-68B8-4884-BE90-B4CE92E07049}" type="parTrans" cxnId="{C5D8557A-6733-44C8-87D6-F080A96CD387}">
      <dgm:prSet/>
      <dgm:spPr/>
      <dgm:t>
        <a:bodyPr/>
        <a:lstStyle/>
        <a:p>
          <a:endParaRPr lang="ru-RU"/>
        </a:p>
      </dgm:t>
    </dgm:pt>
    <dgm:pt modelId="{560A4468-D65C-47CB-BB54-833E6519D3FB}" type="sibTrans" cxnId="{C5D8557A-6733-44C8-87D6-F080A96CD387}">
      <dgm:prSet/>
      <dgm:spPr/>
      <dgm:t>
        <a:bodyPr/>
        <a:lstStyle/>
        <a:p>
          <a:endParaRPr lang="ru-RU"/>
        </a:p>
      </dgm:t>
    </dgm:pt>
    <dgm:pt modelId="{9FBF55AB-9FE2-4C50-8198-D19B3356CB1E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>
          <a:solidFill>
            <a:srgbClr val="C00000"/>
          </a:solidFill>
        </a:ln>
      </dgm:spPr>
      <dgm:t>
        <a:bodyPr/>
        <a:lstStyle/>
        <a:p>
          <a:r>
            <a:rPr lang="ru-RU" sz="3600" b="1" u="none" dirty="0" smtClean="0">
              <a:solidFill>
                <a:schemeClr val="accent6">
                  <a:lumMod val="75000"/>
                </a:schemeClr>
              </a:solidFill>
            </a:rPr>
            <a:t>Личностные</a:t>
          </a:r>
          <a:endParaRPr lang="ru-RU" sz="3600" b="1" u="none" dirty="0">
            <a:solidFill>
              <a:schemeClr val="accent6">
                <a:lumMod val="75000"/>
              </a:schemeClr>
            </a:solidFill>
          </a:endParaRPr>
        </a:p>
      </dgm:t>
    </dgm:pt>
    <dgm:pt modelId="{64A9D7AC-CDE2-4DF8-B86B-148D474B0807}" type="parTrans" cxnId="{5ABC0845-EB9A-4881-B39C-39C90807ABA6}">
      <dgm:prSet/>
      <dgm:spPr/>
      <dgm:t>
        <a:bodyPr/>
        <a:lstStyle/>
        <a:p>
          <a:endParaRPr lang="ru-RU"/>
        </a:p>
      </dgm:t>
    </dgm:pt>
    <dgm:pt modelId="{FBD40089-5EF7-45EC-9580-863291809B9E}" type="sibTrans" cxnId="{5ABC0845-EB9A-4881-B39C-39C90807ABA6}">
      <dgm:prSet/>
      <dgm:spPr/>
      <dgm:t>
        <a:bodyPr/>
        <a:lstStyle/>
        <a:p>
          <a:endParaRPr lang="ru-RU"/>
        </a:p>
      </dgm:t>
    </dgm:pt>
    <dgm:pt modelId="{49F32F99-5C28-4270-9FA1-7C640C1C1A9D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>
          <a:solidFill>
            <a:srgbClr val="FF0000"/>
          </a:solidFill>
        </a:ln>
      </dgm:spPr>
      <dgm:t>
        <a:bodyPr/>
        <a:lstStyle/>
        <a:p>
          <a:pPr algn="l"/>
          <a:r>
            <a:rPr lang="ru-RU" sz="3600" b="1" u="none" dirty="0" smtClean="0">
              <a:solidFill>
                <a:schemeClr val="accent6">
                  <a:lumMod val="75000"/>
                </a:schemeClr>
              </a:solidFill>
            </a:rPr>
            <a:t>Регулятивные</a:t>
          </a:r>
          <a:endParaRPr lang="ru-RU" sz="3600" b="1" u="none" dirty="0"/>
        </a:p>
      </dgm:t>
    </dgm:pt>
    <dgm:pt modelId="{1DF1B911-AB44-468D-9EA2-74791A5F4B36}" type="sibTrans" cxnId="{CBF4531B-ED27-4684-80D8-F2920A024226}">
      <dgm:prSet/>
      <dgm:spPr/>
      <dgm:t>
        <a:bodyPr/>
        <a:lstStyle/>
        <a:p>
          <a:endParaRPr lang="ru-RU"/>
        </a:p>
      </dgm:t>
    </dgm:pt>
    <dgm:pt modelId="{3228AA06-F9CC-4876-B0EB-385FE8AECE39}" type="parTrans" cxnId="{CBF4531B-ED27-4684-80D8-F2920A024226}">
      <dgm:prSet/>
      <dgm:spPr/>
      <dgm:t>
        <a:bodyPr/>
        <a:lstStyle/>
        <a:p>
          <a:endParaRPr lang="ru-RU"/>
        </a:p>
      </dgm:t>
    </dgm:pt>
    <dgm:pt modelId="{57AEC249-3DA4-42C9-997A-7C9F19903196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>
          <a:solidFill>
            <a:srgbClr val="C00000"/>
          </a:solidFill>
        </a:ln>
      </dgm:spPr>
      <dgm:t>
        <a:bodyPr/>
        <a:lstStyle/>
        <a:p>
          <a:endParaRPr lang="ru-RU" dirty="0"/>
        </a:p>
      </dgm:t>
    </dgm:pt>
    <dgm:pt modelId="{446D1BC5-DE42-4909-A9BE-1E2A433215AC}" type="sibTrans" cxnId="{57E88512-6D1A-43BC-9937-4CA5170FAC59}">
      <dgm:prSet/>
      <dgm:spPr/>
      <dgm:t>
        <a:bodyPr/>
        <a:lstStyle/>
        <a:p>
          <a:endParaRPr lang="ru-RU"/>
        </a:p>
      </dgm:t>
    </dgm:pt>
    <dgm:pt modelId="{AA9EBCCB-FBF0-424A-9312-9A1B685D0F57}" type="parTrans" cxnId="{57E88512-6D1A-43BC-9937-4CA5170FAC59}">
      <dgm:prSet/>
      <dgm:spPr/>
      <dgm:t>
        <a:bodyPr/>
        <a:lstStyle/>
        <a:p>
          <a:endParaRPr lang="ru-RU"/>
        </a:p>
      </dgm:t>
    </dgm:pt>
    <dgm:pt modelId="{4A7C3E09-D263-46CD-990A-286182E571B2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ln>
          <a:solidFill>
            <a:srgbClr val="FF0000"/>
          </a:solidFill>
        </a:ln>
      </dgm:spPr>
      <dgm:t>
        <a:bodyPr/>
        <a:lstStyle/>
        <a:p>
          <a:r>
            <a:rPr lang="ru-RU" sz="3600" b="1" u="none" dirty="0" smtClean="0">
              <a:solidFill>
                <a:schemeClr val="accent2">
                  <a:lumMod val="75000"/>
                </a:schemeClr>
              </a:solidFill>
            </a:rPr>
            <a:t>Познавательные</a:t>
          </a:r>
          <a:endParaRPr lang="ru-RU" sz="3600" b="1" u="none" dirty="0"/>
        </a:p>
      </dgm:t>
    </dgm:pt>
    <dgm:pt modelId="{01194BC7-D7A8-4FE7-8A2B-62FD9AAC3707}" type="sibTrans" cxnId="{4C0FF93E-54BF-4558-9F80-E15661557C38}">
      <dgm:prSet/>
      <dgm:spPr/>
      <dgm:t>
        <a:bodyPr/>
        <a:lstStyle/>
        <a:p>
          <a:endParaRPr lang="ru-RU"/>
        </a:p>
      </dgm:t>
    </dgm:pt>
    <dgm:pt modelId="{0F75C471-23DE-4440-B5F2-042A1171475A}" type="parTrans" cxnId="{4C0FF93E-54BF-4558-9F80-E15661557C38}">
      <dgm:prSet/>
      <dgm:spPr/>
      <dgm:t>
        <a:bodyPr/>
        <a:lstStyle/>
        <a:p>
          <a:endParaRPr lang="ru-RU"/>
        </a:p>
      </dgm:t>
    </dgm:pt>
    <dgm:pt modelId="{3C2B0F69-DDA7-464A-92E9-8BCE368747E6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>
          <a:solidFill>
            <a:srgbClr val="C00000"/>
          </a:solidFill>
        </a:ln>
      </dgm:spPr>
      <dgm:t>
        <a:bodyPr/>
        <a:lstStyle/>
        <a:p>
          <a:r>
            <a:rPr lang="ru-RU" sz="3600" b="1" u="none" dirty="0" smtClean="0">
              <a:solidFill>
                <a:schemeClr val="accent2">
                  <a:lumMod val="75000"/>
                </a:schemeClr>
              </a:solidFill>
            </a:rPr>
            <a:t>Коммуникативные</a:t>
          </a:r>
          <a:endParaRPr lang="ru-RU" sz="3600" b="1" u="none" dirty="0"/>
        </a:p>
      </dgm:t>
    </dgm:pt>
    <dgm:pt modelId="{0B2D090A-8EDD-4709-9CC7-950B9F7C67FD}" type="parTrans" cxnId="{82AC77DD-3F0C-40C7-8212-8009BB1DDC35}">
      <dgm:prSet/>
      <dgm:spPr/>
      <dgm:t>
        <a:bodyPr/>
        <a:lstStyle/>
        <a:p>
          <a:endParaRPr lang="ru-RU"/>
        </a:p>
      </dgm:t>
    </dgm:pt>
    <dgm:pt modelId="{06A40D45-1E64-4F46-A119-B8DA027E5984}" type="sibTrans" cxnId="{82AC77DD-3F0C-40C7-8212-8009BB1DDC35}">
      <dgm:prSet/>
      <dgm:spPr/>
      <dgm:t>
        <a:bodyPr/>
        <a:lstStyle/>
        <a:p>
          <a:endParaRPr lang="ru-RU"/>
        </a:p>
      </dgm:t>
    </dgm:pt>
    <dgm:pt modelId="{D762EEA2-BF82-4FEB-8843-8072FFC8F8D4}" type="pres">
      <dgm:prSet presAssocID="{D5F8EFA4-2EA3-4B1B-A7A2-1E8526432A7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047110-1F32-4B21-8297-AC750107CC9B}" type="pres">
      <dgm:prSet presAssocID="{A4ED5A18-3D36-4277-97AF-9A604E523422}" presName="composite" presStyleCnt="0"/>
      <dgm:spPr/>
    </dgm:pt>
    <dgm:pt modelId="{9CDE2E4F-75BD-430D-90A6-A0E297AD9F55}" type="pres">
      <dgm:prSet presAssocID="{A4ED5A18-3D36-4277-97AF-9A604E523422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DA0ABF-9D06-4228-B51C-371D2B3F0516}" type="pres">
      <dgm:prSet presAssocID="{A4ED5A18-3D36-4277-97AF-9A604E523422}" presName="descendantText" presStyleLbl="alignAcc1" presStyleIdx="0" presStyleCnt="4" custLinFactNeighborX="44" custLinFactNeighborY="-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096B4B-CE3A-4C00-BE02-347EA09EEECD}" type="pres">
      <dgm:prSet presAssocID="{E0D853F2-5087-4438-BA59-BFC29FBDB4FD}" presName="sp" presStyleCnt="0"/>
      <dgm:spPr/>
    </dgm:pt>
    <dgm:pt modelId="{169DCA02-3294-4363-AD1A-DBC9B2A07337}" type="pres">
      <dgm:prSet presAssocID="{F1565D8F-ECDA-4B4D-9CC8-A82C10195C3D}" presName="composite" presStyleCnt="0"/>
      <dgm:spPr/>
    </dgm:pt>
    <dgm:pt modelId="{DC38CB66-480D-483E-931E-9F654BBBAC16}" type="pres">
      <dgm:prSet presAssocID="{F1565D8F-ECDA-4B4D-9CC8-A82C10195C3D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C226AF-D71C-4930-A149-8F4265E888C0}" type="pres">
      <dgm:prSet presAssocID="{F1565D8F-ECDA-4B4D-9CC8-A82C10195C3D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06FD40-9984-4261-8733-776C454B47BF}" type="pres">
      <dgm:prSet presAssocID="{13F65EBE-9529-419C-A1A7-B5E800ED7577}" presName="sp" presStyleCnt="0"/>
      <dgm:spPr/>
    </dgm:pt>
    <dgm:pt modelId="{5C9BFEEA-93CB-45CC-8F20-8034E788354A}" type="pres">
      <dgm:prSet presAssocID="{57AEC249-3DA4-42C9-997A-7C9F19903196}" presName="composite" presStyleCnt="0"/>
      <dgm:spPr/>
    </dgm:pt>
    <dgm:pt modelId="{29ABAB07-C0AC-4660-ADB5-1AB41A10CCDE}" type="pres">
      <dgm:prSet presAssocID="{57AEC249-3DA4-42C9-997A-7C9F19903196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3FF51E-143D-41EC-9B42-7E7FC44D1F52}" type="pres">
      <dgm:prSet presAssocID="{57AEC249-3DA4-42C9-997A-7C9F19903196}" presName="descendantText" presStyleLbl="alignAcc1" presStyleIdx="2" presStyleCnt="4" custLinFactNeighborX="-143" custLinFactNeighborY="-44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541708-CE69-4524-B416-D97550F0F734}" type="pres">
      <dgm:prSet presAssocID="{446D1BC5-DE42-4909-A9BE-1E2A433215AC}" presName="sp" presStyleCnt="0"/>
      <dgm:spPr/>
    </dgm:pt>
    <dgm:pt modelId="{E96DE492-2A9E-4508-A276-A79ACC5579EA}" type="pres">
      <dgm:prSet presAssocID="{5BDE27A9-B0BE-434E-AEC7-AB7B765C1BC3}" presName="composite" presStyleCnt="0"/>
      <dgm:spPr/>
    </dgm:pt>
    <dgm:pt modelId="{9C65EA10-F3DA-479E-8680-74A3E39561FD}" type="pres">
      <dgm:prSet presAssocID="{5BDE27A9-B0BE-434E-AEC7-AB7B765C1BC3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710FAE-DB37-4E73-9990-2C9A869213EA}" type="pres">
      <dgm:prSet presAssocID="{5BDE27A9-B0BE-434E-AEC7-AB7B765C1BC3}" presName="descendantText" presStyleLbl="alignAcc1" presStyleIdx="3" presStyleCnt="4" custLinFactNeighborX="44" custLinFactNeighborY="21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928D4C6-BC79-4099-951C-CC8A78D5F6CA}" type="presOf" srcId="{49F32F99-5C28-4270-9FA1-7C640C1C1A9D}" destId="{48C226AF-D71C-4930-A149-8F4265E888C0}" srcOrd="0" destOrd="0" presId="urn:microsoft.com/office/officeart/2005/8/layout/chevron2"/>
    <dgm:cxn modelId="{9AA0A107-D723-41F7-BEAA-E115F341C286}" type="presOf" srcId="{9FBF55AB-9FE2-4C50-8198-D19B3356CB1E}" destId="{2FDA0ABF-9D06-4228-B51C-371D2B3F0516}" srcOrd="0" destOrd="0" presId="urn:microsoft.com/office/officeart/2005/8/layout/chevron2"/>
    <dgm:cxn modelId="{CBF4531B-ED27-4684-80D8-F2920A024226}" srcId="{F1565D8F-ECDA-4B4D-9CC8-A82C10195C3D}" destId="{49F32F99-5C28-4270-9FA1-7C640C1C1A9D}" srcOrd="0" destOrd="0" parTransId="{3228AA06-F9CC-4876-B0EB-385FE8AECE39}" sibTransId="{1DF1B911-AB44-468D-9EA2-74791A5F4B36}"/>
    <dgm:cxn modelId="{1D207B9F-6145-478D-AC30-7BD8D4FA4E33}" srcId="{D5F8EFA4-2EA3-4B1B-A7A2-1E8526432A77}" destId="{F1565D8F-ECDA-4B4D-9CC8-A82C10195C3D}" srcOrd="1" destOrd="0" parTransId="{E3486698-CA4F-4520-8BCE-557373DBE6E9}" sibTransId="{13F65EBE-9529-419C-A1A7-B5E800ED7577}"/>
    <dgm:cxn modelId="{996030D8-BC82-43DF-867C-1183D3233A69}" type="presOf" srcId="{3C2B0F69-DDA7-464A-92E9-8BCE368747E6}" destId="{1F710FAE-DB37-4E73-9990-2C9A869213EA}" srcOrd="0" destOrd="0" presId="urn:microsoft.com/office/officeart/2005/8/layout/chevron2"/>
    <dgm:cxn modelId="{DC3E6029-8980-4E80-B7FE-791AAEB11592}" type="presOf" srcId="{A4ED5A18-3D36-4277-97AF-9A604E523422}" destId="{9CDE2E4F-75BD-430D-90A6-A0E297AD9F55}" srcOrd="0" destOrd="0" presId="urn:microsoft.com/office/officeart/2005/8/layout/chevron2"/>
    <dgm:cxn modelId="{C5D8557A-6733-44C8-87D6-F080A96CD387}" srcId="{D5F8EFA4-2EA3-4B1B-A7A2-1E8526432A77}" destId="{5BDE27A9-B0BE-434E-AEC7-AB7B765C1BC3}" srcOrd="3" destOrd="0" parTransId="{3734B794-68B8-4884-BE90-B4CE92E07049}" sibTransId="{560A4468-D65C-47CB-BB54-833E6519D3FB}"/>
    <dgm:cxn modelId="{5ABC0845-EB9A-4881-B39C-39C90807ABA6}" srcId="{A4ED5A18-3D36-4277-97AF-9A604E523422}" destId="{9FBF55AB-9FE2-4C50-8198-D19B3356CB1E}" srcOrd="0" destOrd="0" parTransId="{64A9D7AC-CDE2-4DF8-B86B-148D474B0807}" sibTransId="{FBD40089-5EF7-45EC-9580-863291809B9E}"/>
    <dgm:cxn modelId="{45817395-6FA5-4C82-8E01-CFF62BAED03B}" type="presOf" srcId="{4A7C3E09-D263-46CD-990A-286182E571B2}" destId="{A93FF51E-143D-41EC-9B42-7E7FC44D1F52}" srcOrd="0" destOrd="0" presId="urn:microsoft.com/office/officeart/2005/8/layout/chevron2"/>
    <dgm:cxn modelId="{4C0FF93E-54BF-4558-9F80-E15661557C38}" srcId="{57AEC249-3DA4-42C9-997A-7C9F19903196}" destId="{4A7C3E09-D263-46CD-990A-286182E571B2}" srcOrd="0" destOrd="0" parTransId="{0F75C471-23DE-4440-B5F2-042A1171475A}" sibTransId="{01194BC7-D7A8-4FE7-8A2B-62FD9AAC3707}"/>
    <dgm:cxn modelId="{4B438C4F-CE81-430F-881D-664836D399E0}" type="presOf" srcId="{57AEC249-3DA4-42C9-997A-7C9F19903196}" destId="{29ABAB07-C0AC-4660-ADB5-1AB41A10CCDE}" srcOrd="0" destOrd="0" presId="urn:microsoft.com/office/officeart/2005/8/layout/chevron2"/>
    <dgm:cxn modelId="{D739D777-70D1-4154-838B-A1C30B073187}" srcId="{D5F8EFA4-2EA3-4B1B-A7A2-1E8526432A77}" destId="{A4ED5A18-3D36-4277-97AF-9A604E523422}" srcOrd="0" destOrd="0" parTransId="{2475C259-FE42-4355-9FC8-139C6DD61687}" sibTransId="{E0D853F2-5087-4438-BA59-BFC29FBDB4FD}"/>
    <dgm:cxn modelId="{57E88512-6D1A-43BC-9937-4CA5170FAC59}" srcId="{D5F8EFA4-2EA3-4B1B-A7A2-1E8526432A77}" destId="{57AEC249-3DA4-42C9-997A-7C9F19903196}" srcOrd="2" destOrd="0" parTransId="{AA9EBCCB-FBF0-424A-9312-9A1B685D0F57}" sibTransId="{446D1BC5-DE42-4909-A9BE-1E2A433215AC}"/>
    <dgm:cxn modelId="{C7F97F66-BC24-465C-9E01-B78148A3D06C}" type="presOf" srcId="{F1565D8F-ECDA-4B4D-9CC8-A82C10195C3D}" destId="{DC38CB66-480D-483E-931E-9F654BBBAC16}" srcOrd="0" destOrd="0" presId="urn:microsoft.com/office/officeart/2005/8/layout/chevron2"/>
    <dgm:cxn modelId="{82AC77DD-3F0C-40C7-8212-8009BB1DDC35}" srcId="{5BDE27A9-B0BE-434E-AEC7-AB7B765C1BC3}" destId="{3C2B0F69-DDA7-464A-92E9-8BCE368747E6}" srcOrd="0" destOrd="0" parTransId="{0B2D090A-8EDD-4709-9CC7-950B9F7C67FD}" sibTransId="{06A40D45-1E64-4F46-A119-B8DA027E5984}"/>
    <dgm:cxn modelId="{D8936228-24FA-49BA-9008-DE310B2E187E}" type="presOf" srcId="{5BDE27A9-B0BE-434E-AEC7-AB7B765C1BC3}" destId="{9C65EA10-F3DA-479E-8680-74A3E39561FD}" srcOrd="0" destOrd="0" presId="urn:microsoft.com/office/officeart/2005/8/layout/chevron2"/>
    <dgm:cxn modelId="{8940CEB1-B99B-4327-921A-4FE8720C4122}" type="presOf" srcId="{D5F8EFA4-2EA3-4B1B-A7A2-1E8526432A77}" destId="{D762EEA2-BF82-4FEB-8843-8072FFC8F8D4}" srcOrd="0" destOrd="0" presId="urn:microsoft.com/office/officeart/2005/8/layout/chevron2"/>
    <dgm:cxn modelId="{D3DB0ACE-8CB8-40E1-97F6-4A9C1283BB37}" type="presParOf" srcId="{D762EEA2-BF82-4FEB-8843-8072FFC8F8D4}" destId="{54047110-1F32-4B21-8297-AC750107CC9B}" srcOrd="0" destOrd="0" presId="urn:microsoft.com/office/officeart/2005/8/layout/chevron2"/>
    <dgm:cxn modelId="{6F91BD87-79B8-4BF2-8AA6-93B6DF4130FE}" type="presParOf" srcId="{54047110-1F32-4B21-8297-AC750107CC9B}" destId="{9CDE2E4F-75BD-430D-90A6-A0E297AD9F55}" srcOrd="0" destOrd="0" presId="urn:microsoft.com/office/officeart/2005/8/layout/chevron2"/>
    <dgm:cxn modelId="{BB73F9DD-129B-4BFF-BCB9-E7C0B8CF0303}" type="presParOf" srcId="{54047110-1F32-4B21-8297-AC750107CC9B}" destId="{2FDA0ABF-9D06-4228-B51C-371D2B3F0516}" srcOrd="1" destOrd="0" presId="urn:microsoft.com/office/officeart/2005/8/layout/chevron2"/>
    <dgm:cxn modelId="{A0BC1EE1-CA48-481C-93B9-9D2B4C738A7D}" type="presParOf" srcId="{D762EEA2-BF82-4FEB-8843-8072FFC8F8D4}" destId="{F5096B4B-CE3A-4C00-BE02-347EA09EEECD}" srcOrd="1" destOrd="0" presId="urn:microsoft.com/office/officeart/2005/8/layout/chevron2"/>
    <dgm:cxn modelId="{43615569-3786-4406-8127-1D5CF875CDCD}" type="presParOf" srcId="{D762EEA2-BF82-4FEB-8843-8072FFC8F8D4}" destId="{169DCA02-3294-4363-AD1A-DBC9B2A07337}" srcOrd="2" destOrd="0" presId="urn:microsoft.com/office/officeart/2005/8/layout/chevron2"/>
    <dgm:cxn modelId="{901FDA04-89B8-414A-96EB-5A614A63A0C9}" type="presParOf" srcId="{169DCA02-3294-4363-AD1A-DBC9B2A07337}" destId="{DC38CB66-480D-483E-931E-9F654BBBAC16}" srcOrd="0" destOrd="0" presId="urn:microsoft.com/office/officeart/2005/8/layout/chevron2"/>
    <dgm:cxn modelId="{255CA93A-9932-4C87-9B7D-BE30E140AD0F}" type="presParOf" srcId="{169DCA02-3294-4363-AD1A-DBC9B2A07337}" destId="{48C226AF-D71C-4930-A149-8F4265E888C0}" srcOrd="1" destOrd="0" presId="urn:microsoft.com/office/officeart/2005/8/layout/chevron2"/>
    <dgm:cxn modelId="{CBFC8C89-626A-4194-9202-99A991E8AE3F}" type="presParOf" srcId="{D762EEA2-BF82-4FEB-8843-8072FFC8F8D4}" destId="{2106FD40-9984-4261-8733-776C454B47BF}" srcOrd="3" destOrd="0" presId="urn:microsoft.com/office/officeart/2005/8/layout/chevron2"/>
    <dgm:cxn modelId="{5FA5E51A-009B-4F79-AD5E-7768D2CD893E}" type="presParOf" srcId="{D762EEA2-BF82-4FEB-8843-8072FFC8F8D4}" destId="{5C9BFEEA-93CB-45CC-8F20-8034E788354A}" srcOrd="4" destOrd="0" presId="urn:microsoft.com/office/officeart/2005/8/layout/chevron2"/>
    <dgm:cxn modelId="{F367A460-4075-4096-B5E5-86BF532EBE68}" type="presParOf" srcId="{5C9BFEEA-93CB-45CC-8F20-8034E788354A}" destId="{29ABAB07-C0AC-4660-ADB5-1AB41A10CCDE}" srcOrd="0" destOrd="0" presId="urn:microsoft.com/office/officeart/2005/8/layout/chevron2"/>
    <dgm:cxn modelId="{048489A7-4801-46E0-9859-04640FA765C1}" type="presParOf" srcId="{5C9BFEEA-93CB-45CC-8F20-8034E788354A}" destId="{A93FF51E-143D-41EC-9B42-7E7FC44D1F52}" srcOrd="1" destOrd="0" presId="urn:microsoft.com/office/officeart/2005/8/layout/chevron2"/>
    <dgm:cxn modelId="{ACEA2487-744F-4DFF-B8C0-C8531C2073AF}" type="presParOf" srcId="{D762EEA2-BF82-4FEB-8843-8072FFC8F8D4}" destId="{C7541708-CE69-4524-B416-D97550F0F734}" srcOrd="5" destOrd="0" presId="urn:microsoft.com/office/officeart/2005/8/layout/chevron2"/>
    <dgm:cxn modelId="{BA5A2F1E-37BF-42D4-9A7A-705A80DA4493}" type="presParOf" srcId="{D762EEA2-BF82-4FEB-8843-8072FFC8F8D4}" destId="{E96DE492-2A9E-4508-A276-A79ACC5579EA}" srcOrd="6" destOrd="0" presId="urn:microsoft.com/office/officeart/2005/8/layout/chevron2"/>
    <dgm:cxn modelId="{D90C1550-564F-4B26-AABC-E8D140A00B0F}" type="presParOf" srcId="{E96DE492-2A9E-4508-A276-A79ACC5579EA}" destId="{9C65EA10-F3DA-479E-8680-74A3E39561FD}" srcOrd="0" destOrd="0" presId="urn:microsoft.com/office/officeart/2005/8/layout/chevron2"/>
    <dgm:cxn modelId="{B3FE76C1-63E7-47CB-88F7-B1097562F175}" type="presParOf" srcId="{E96DE492-2A9E-4508-A276-A79ACC5579EA}" destId="{1F710FAE-DB37-4E73-9990-2C9A869213E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DE2E4F-75BD-430D-90A6-A0E297AD9F55}">
      <dsp:nvSpPr>
        <dsp:cNvPr id="0" name=""/>
        <dsp:cNvSpPr/>
      </dsp:nvSpPr>
      <dsp:spPr>
        <a:xfrm rot="5400000">
          <a:off x="-178472" y="180355"/>
          <a:ext cx="1189819" cy="832873"/>
        </a:xfrm>
        <a:prstGeom prst="chevron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C0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-5400000">
        <a:off x="2" y="418319"/>
        <a:ext cx="832873" cy="356946"/>
      </dsp:txXfrm>
    </dsp:sp>
    <dsp:sp modelId="{2FDA0ABF-9D06-4228-B51C-371D2B3F0516}">
      <dsp:nvSpPr>
        <dsp:cNvPr id="0" name=""/>
        <dsp:cNvSpPr/>
      </dsp:nvSpPr>
      <dsp:spPr>
        <a:xfrm rot="5400000">
          <a:off x="3918177" y="-3084055"/>
          <a:ext cx="773382" cy="6943990"/>
        </a:xfrm>
        <a:prstGeom prst="round2Same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C0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b="1" u="none" kern="1200" dirty="0" smtClean="0">
              <a:solidFill>
                <a:schemeClr val="accent6">
                  <a:lumMod val="75000"/>
                </a:schemeClr>
              </a:solidFill>
            </a:rPr>
            <a:t>Личностные</a:t>
          </a:r>
          <a:endParaRPr lang="ru-RU" sz="3600" b="1" u="none" kern="1200" dirty="0">
            <a:solidFill>
              <a:schemeClr val="accent6">
                <a:lumMod val="75000"/>
              </a:schemeClr>
            </a:solidFill>
          </a:endParaRPr>
        </a:p>
      </dsp:txBody>
      <dsp:txXfrm rot="-5400000">
        <a:off x="832874" y="39001"/>
        <a:ext cx="6906237" cy="697876"/>
      </dsp:txXfrm>
    </dsp:sp>
    <dsp:sp modelId="{DC38CB66-480D-483E-931E-9F654BBBAC16}">
      <dsp:nvSpPr>
        <dsp:cNvPr id="0" name=""/>
        <dsp:cNvSpPr/>
      </dsp:nvSpPr>
      <dsp:spPr>
        <a:xfrm rot="5400000">
          <a:off x="-178472" y="1222653"/>
          <a:ext cx="1189819" cy="832873"/>
        </a:xfrm>
        <a:prstGeom prst="chevron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FF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-5400000">
        <a:off x="2" y="1460617"/>
        <a:ext cx="832873" cy="356946"/>
      </dsp:txXfrm>
    </dsp:sp>
    <dsp:sp modelId="{48C226AF-D71C-4930-A149-8F4265E888C0}">
      <dsp:nvSpPr>
        <dsp:cNvPr id="0" name=""/>
        <dsp:cNvSpPr/>
      </dsp:nvSpPr>
      <dsp:spPr>
        <a:xfrm rot="5400000">
          <a:off x="3918177" y="-2041122"/>
          <a:ext cx="773382" cy="6943990"/>
        </a:xfrm>
        <a:prstGeom prst="round2Same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FF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b="1" u="none" kern="1200" dirty="0" smtClean="0">
              <a:solidFill>
                <a:schemeClr val="accent6">
                  <a:lumMod val="75000"/>
                </a:schemeClr>
              </a:solidFill>
            </a:rPr>
            <a:t>Регулятивные</a:t>
          </a:r>
          <a:endParaRPr lang="ru-RU" sz="3600" b="1" u="none" kern="1200" dirty="0"/>
        </a:p>
      </dsp:txBody>
      <dsp:txXfrm rot="-5400000">
        <a:off x="832874" y="1081934"/>
        <a:ext cx="6906237" cy="697876"/>
      </dsp:txXfrm>
    </dsp:sp>
    <dsp:sp modelId="{29ABAB07-C0AC-4660-ADB5-1AB41A10CCDE}">
      <dsp:nvSpPr>
        <dsp:cNvPr id="0" name=""/>
        <dsp:cNvSpPr/>
      </dsp:nvSpPr>
      <dsp:spPr>
        <a:xfrm rot="5400000">
          <a:off x="-178472" y="2264952"/>
          <a:ext cx="1189819" cy="832873"/>
        </a:xfrm>
        <a:prstGeom prst="chevron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C0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-5400000">
        <a:off x="2" y="2502916"/>
        <a:ext cx="832873" cy="356946"/>
      </dsp:txXfrm>
    </dsp:sp>
    <dsp:sp modelId="{A93FF51E-143D-41EC-9B42-7E7FC44D1F52}">
      <dsp:nvSpPr>
        <dsp:cNvPr id="0" name=""/>
        <dsp:cNvSpPr/>
      </dsp:nvSpPr>
      <dsp:spPr>
        <a:xfrm rot="5400000">
          <a:off x="3908247" y="-1032853"/>
          <a:ext cx="773382" cy="6943990"/>
        </a:xfrm>
        <a:prstGeom prst="round2Same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FF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b="1" u="none" kern="1200" dirty="0" smtClean="0">
              <a:solidFill>
                <a:schemeClr val="accent2">
                  <a:lumMod val="75000"/>
                </a:schemeClr>
              </a:solidFill>
            </a:rPr>
            <a:t>Познавательные</a:t>
          </a:r>
          <a:endParaRPr lang="ru-RU" sz="3600" b="1" u="none" kern="1200" dirty="0"/>
        </a:p>
      </dsp:txBody>
      <dsp:txXfrm rot="-5400000">
        <a:off x="822944" y="2090203"/>
        <a:ext cx="6906237" cy="697876"/>
      </dsp:txXfrm>
    </dsp:sp>
    <dsp:sp modelId="{9C65EA10-F3DA-479E-8680-74A3E39561FD}">
      <dsp:nvSpPr>
        <dsp:cNvPr id="0" name=""/>
        <dsp:cNvSpPr/>
      </dsp:nvSpPr>
      <dsp:spPr>
        <a:xfrm rot="5400000">
          <a:off x="-178472" y="3307250"/>
          <a:ext cx="1189819" cy="832873"/>
        </a:xfrm>
        <a:prstGeom prst="chevron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C0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-5400000">
        <a:off x="2" y="3545214"/>
        <a:ext cx="832873" cy="356946"/>
      </dsp:txXfrm>
    </dsp:sp>
    <dsp:sp modelId="{1F710FAE-DB37-4E73-9990-2C9A869213EA}">
      <dsp:nvSpPr>
        <dsp:cNvPr id="0" name=""/>
        <dsp:cNvSpPr/>
      </dsp:nvSpPr>
      <dsp:spPr>
        <a:xfrm rot="5400000">
          <a:off x="3918177" y="60418"/>
          <a:ext cx="773382" cy="6943990"/>
        </a:xfrm>
        <a:prstGeom prst="round2Same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C0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b="1" u="none" kern="1200" dirty="0" smtClean="0">
              <a:solidFill>
                <a:schemeClr val="accent2">
                  <a:lumMod val="75000"/>
                </a:schemeClr>
              </a:solidFill>
            </a:rPr>
            <a:t>Коммуникативные</a:t>
          </a:r>
          <a:endParaRPr lang="ru-RU" sz="3600" b="1" u="none" kern="1200" dirty="0"/>
        </a:p>
      </dsp:txBody>
      <dsp:txXfrm rot="-5400000">
        <a:off x="832874" y="3183475"/>
        <a:ext cx="6906237" cy="6978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A5B0C-7891-4110-B07A-EB176B39A717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ADC65-A63D-4F5B-8450-5EED3A498E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941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B4DFD-6A8F-4544-BEA9-62E702BF586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838BE6-D0E0-4755-AB82-7563DAA190E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5B68D-CD28-4F48-AB81-A1CBFA10370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BE0345-66B8-4D52-A665-2DA86DC42EF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7DA60C-8EC3-4B9E-A106-65357A0F125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AEDE09-114F-4111-80E7-5FB1115A1C2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2C543A-42CA-4C4D-8D68-0E40F6AFDE2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D3DDF-EDDF-453D-93D0-2A9732D863D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6108BC-E223-4430-A113-5F27E5856A4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25E5F-28A4-4A60-B011-5DE3B09BE48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D577C1-F3BD-4163-8D62-0AD9ADF7C09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DA5A12E-8E45-4521-AA8A-C0E2CED3D9DA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i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i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i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23728" y="2780928"/>
            <a:ext cx="7772400" cy="2448273"/>
          </a:xfrm>
        </p:spPr>
        <p:txBody>
          <a:bodyPr/>
          <a:lstStyle/>
          <a:p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Проектная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1800" b="1" i="0" dirty="0">
              <a:solidFill>
                <a:srgbClr val="96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92434" y="6237312"/>
            <a:ext cx="4572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kumimoji="1"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 Когалым, 2017</a:t>
            </a:r>
          </a:p>
          <a:p>
            <a:pPr algn="ctr" eaLnBrk="0" hangingPunct="0"/>
            <a:r>
              <a:rPr kumimoji="1" lang="ru-RU" dirty="0" smtClean="0"/>
              <a:t>   </a:t>
            </a:r>
            <a:endParaRPr kumimoji="1" lang="ru-RU" dirty="0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691680" y="805206"/>
            <a:ext cx="52565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Мастер-класс на тему: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57057" y="4457343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 </a:t>
            </a:r>
            <a:endParaRPr lang="ru-RU" sz="20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Благинина Вероника Евгеньевна, учитель биологии МАОУ СОШ №1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37510"/>
            <a:ext cx="2573337" cy="165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2493963" cy="37433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707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820891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332656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Лист самооценки </a:t>
            </a:r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деятельности </a:t>
            </a: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учащихся</a:t>
            </a:r>
          </a:p>
        </p:txBody>
      </p:sp>
      <p:graphicFrame>
        <p:nvGraphicFramePr>
          <p:cNvPr id="4" name="Содержимое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3466789"/>
              </p:ext>
            </p:extLst>
          </p:nvPr>
        </p:nvGraphicFramePr>
        <p:xfrm>
          <a:off x="854410" y="1412776"/>
          <a:ext cx="7686700" cy="4006850"/>
        </p:xfrm>
        <a:graphic>
          <a:graphicData uri="http://schemas.openxmlformats.org/drawingml/2006/table">
            <a:tbl>
              <a:tblPr firstRow="1" bandRow="1"/>
              <a:tblGrid>
                <a:gridCol w="60436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430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Arial Unicode MS"/>
                        </a:rPr>
                        <a:t>Критерии</a:t>
                      </a:r>
                      <a:endParaRPr lang="ru-RU" sz="18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 anchor="ctr">
                    <a:lnL w="9525" cap="flat" cmpd="sng" algn="ctr">
                      <a:solidFill>
                        <a:srgbClr val="C0504D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C0504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5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Arial Unicode MS"/>
                        </a:rPr>
                        <a:t>Баллы</a:t>
                      </a:r>
                      <a:endParaRPr lang="ru-RU" sz="1800" kern="5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 anchor="ctr">
                    <a:lnL>
                      <a:noFill/>
                    </a:lnL>
                    <a:lnR w="9525" cap="flat" cmpd="sng" algn="ctr">
                      <a:solidFill>
                        <a:srgbClr val="C0504D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C0504D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Arial Unicode MS"/>
                        </a:rPr>
                        <a:t>Я выполнил свое задание полностью </a:t>
                      </a:r>
                      <a:r>
                        <a:rPr lang="ru-RU" sz="2000" kern="5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Arial Unicode MS"/>
                        </a:rPr>
                        <a:t>- 3б</a:t>
                      </a:r>
                      <a:endParaRPr lang="ru-RU" sz="18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Arial Unicode MS"/>
                        </a:rPr>
                        <a:t>Я  выполнил  свое задание частично </a:t>
                      </a:r>
                      <a:r>
                        <a:rPr lang="ru-RU" sz="2000" kern="5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Arial Unicode MS"/>
                        </a:rPr>
                        <a:t>- 2 б</a:t>
                      </a:r>
                      <a:endParaRPr lang="ru-RU" sz="18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Arial Unicode MS"/>
                        </a:rPr>
                        <a:t>Я затруднялся в выполнении своего задания </a:t>
                      </a:r>
                      <a:r>
                        <a:rPr lang="ru-RU" sz="2000" kern="5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Arial Unicode MS"/>
                        </a:rPr>
                        <a:t>-1б</a:t>
                      </a:r>
                      <a:endParaRPr lang="ru-RU" sz="18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20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Arial Unicode MS"/>
                        </a:rPr>
                        <a:t>Я несколько раз помогал  товарищам выполнить задание -3б</a:t>
                      </a:r>
                      <a:endParaRPr lang="ru-RU" sz="18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Arial Unicode MS"/>
                        </a:rPr>
                        <a:t>Я один раз помогал товарищам выполнить задание </a:t>
                      </a:r>
                      <a:r>
                        <a:rPr lang="ru-RU" sz="2000" kern="5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Arial Unicode MS"/>
                        </a:rPr>
                        <a:t>-2б</a:t>
                      </a:r>
                      <a:endParaRPr lang="ru-RU" sz="18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Arial Unicode MS"/>
                        </a:rPr>
                        <a:t>Я не помогал товарищам выполнять задания -1б</a:t>
                      </a:r>
                      <a:endParaRPr lang="ru-RU" sz="18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2000" kern="5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Arial Unicode MS"/>
                        </a:rPr>
                        <a:t>Я вместе  с группой представлял работу   группы одноклассникам </a:t>
                      </a:r>
                      <a:r>
                        <a:rPr lang="ru-RU" sz="2000" kern="5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Arial Unicode MS"/>
                        </a:rPr>
                        <a:t>- </a:t>
                      </a:r>
                      <a:r>
                        <a:rPr lang="ru-RU" sz="2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Arial Unicode MS"/>
                        </a:rPr>
                        <a:t>2б</a:t>
                      </a:r>
                      <a:endParaRPr lang="ru-RU" sz="18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Arial Unicode MS"/>
                        </a:rPr>
                        <a:t>Я  не участвовал в представлении  работы </a:t>
                      </a:r>
                      <a:r>
                        <a:rPr lang="ru-RU" sz="2000" kern="5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Arial Unicode MS"/>
                        </a:rPr>
                        <a:t>группы - </a:t>
                      </a:r>
                      <a:r>
                        <a:rPr lang="ru-RU" sz="2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Arial Unicode MS"/>
                        </a:rPr>
                        <a:t>1б</a:t>
                      </a:r>
                      <a:endParaRPr lang="ru-RU" sz="18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20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Arial Unicode MS"/>
                        </a:rPr>
                        <a:t>Всего баллов</a:t>
                      </a:r>
                      <a:endParaRPr lang="ru-RU" sz="18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20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99592" y="56612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1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</a:rPr>
              <a:t>7- 8  баллов — отметка «5»</a:t>
            </a:r>
            <a:endParaRPr lang="ru-RU" sz="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</a:rPr>
              <a:t>6  </a:t>
            </a:r>
            <a:r>
              <a:rPr lang="ru-RU" sz="1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</a:rPr>
              <a:t>баллов — отметка «4»</a:t>
            </a:r>
            <a:endParaRPr lang="ru-RU" sz="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</a:rPr>
              <a:t>4-5   баллов – отметка «3»</a:t>
            </a:r>
            <a:endParaRPr lang="ru-RU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Картинки по запросу человечки для презентации скачать бесплатн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4571999"/>
            <a:ext cx="1962150" cy="2286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68505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0"/>
            <a:ext cx="8892480" cy="908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5614" y="77723"/>
            <a:ext cx="88683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Экспертный лист  оценивания выполнения проектной задачи </a:t>
            </a:r>
          </a:p>
        </p:txBody>
      </p:sp>
      <p:graphicFrame>
        <p:nvGraphicFramePr>
          <p:cNvPr id="4" name="Содержимое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7751701"/>
              </p:ext>
            </p:extLst>
          </p:nvPr>
        </p:nvGraphicFramePr>
        <p:xfrm>
          <a:off x="279264" y="570776"/>
          <a:ext cx="8643998" cy="6139078"/>
        </p:xfrm>
        <a:graphic>
          <a:graphicData uri="http://schemas.openxmlformats.org/drawingml/2006/table">
            <a:tbl>
              <a:tblPr firstRow="1" bandRow="1"/>
              <a:tblGrid>
                <a:gridCol w="1901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7773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495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51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510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7009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324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УУД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254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Показатели, критерии оценивания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254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254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kern="5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1200" kern="5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254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254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254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700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Принятие от учителя и  самостоятельная постановка учебной задачи;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254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0б -не включается в работу группы, отстранен.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1б- принимается за решение проектной задачи в группе, формулирует собственное понимание задание, не удерживает задачу до конца, выполняет часть заданий 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 б- проявляет лидерство, распределяет задания между участниками группы, координирует работу группы, удерживает задачу до конца.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254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254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 dirty="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254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 dirty="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254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254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700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Построение и решение системы частных задач (творческого, поискового, </a:t>
                      </a:r>
                      <a:r>
                        <a:rPr lang="ru-RU" sz="1000" kern="5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проектно</a:t>
                      </a: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- исследовательского характера), решаемых общим способом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 б- не участвует в решении проектной задачи, не задает вопросов, не фиксирует результаты.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1б - решает проектную задачу, обращается за помощью к участникам группы в случае затруднений, переспрашивает.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 б- решает проектную задачу самостоятельно, руководит в группе решением проектной задачи, помогает другим.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106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Использует речевые средства и технологии групповой и парной работы для решения разных задач</a:t>
                      </a:r>
                      <a:endParaRPr lang="ru-RU" sz="1200" kern="5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0б – не слушает, перебивает, не учитывает мнение партнера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1б – иногда прислушивается к партнеру, иногда игнорирует его мнение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2б – внимательно выслушивает партнера, с уважением относится к его позиции, старается ее учесть, если считает веской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51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Презентация работы</a:t>
                      </a:r>
                      <a:endParaRPr lang="ru-RU" sz="1200" kern="5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0б -не участвовал в презентации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1б – участие в презентации незначительное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2б – участие в презентации значительное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1888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Контроль и взаимоконтроль за выполнением действий.</a:t>
                      </a:r>
                      <a:endParaRPr lang="ru-RU" sz="1200" kern="5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0б – не следит за временем выполнения работы, не вносит необходимые изменения в собственную работу, не контролирует результаты других групп.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1б-следит за временем выполнения работы частично, иногда показывает и выражает свое отношение к результатам решения проектной задачи другими группами.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2б-следит за временем выполнения работы, сличает свою работу с работой других, показывает и выражает свое отношение к результатам решения проектной задачи другими группами, вносит адекватные изменения в свою работу. 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1888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Оценка и самооценка усвоения общего способа как результата решения данной учебной задачи</a:t>
                      </a:r>
                      <a:endParaRPr lang="ru-RU" sz="1200" kern="5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0б – не оценивает собственную работу по заданным критериям, не включается в оценку результатов групповой работы, не выделяет собственных трудностей и ошибок.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1б - оценивает собственную работу по заданным критериям, завышая или занижая,  включается в оценку результатов групповой работы несодержательно, выделяет собственные трудности  и ошибки частично.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2б – адекватно оценивает собственную работу по заданным критериям,  включается в оценку результатов групповой работы содержательно, выделяет собственные трудности  и ошибки.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ru-RU" sz="1000" kern="50" dirty="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6020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Итого  10-12 баллов – высокий уровень </a:t>
                      </a:r>
                      <a:r>
                        <a:rPr lang="ru-RU" sz="1000" kern="5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сформированности</a:t>
                      </a: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УУД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6-9 баллов – базовый  уровень </a:t>
                      </a:r>
                      <a:r>
                        <a:rPr lang="ru-RU" sz="1000" kern="5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сформированности</a:t>
                      </a: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УУД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0-5 балла – низкий уровень </a:t>
                      </a:r>
                      <a:r>
                        <a:rPr lang="ru-RU" sz="1000" kern="5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сформированности</a:t>
                      </a:r>
                      <a:r>
                        <a:rPr lang="ru-RU" sz="1000" kern="5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УУД</a:t>
                      </a:r>
                      <a:endParaRPr lang="ru-RU" sz="1200" kern="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kern="50" dirty="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ru-RU"/>
                    </a:p>
                  </a:txBody>
                  <a:tcPr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ru-RU"/>
                    </a:p>
                  </a:txBody>
                  <a:tcPr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ru-RU"/>
                    </a:p>
                  </a:txBody>
                  <a:tcPr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rgbClr val="C0504D"/>
                      </a:solidFill>
                    </a:lnL>
                    <a:lnR w="12700" cmpd="sng">
                      <a:solidFill>
                        <a:srgbClr val="C0504D"/>
                      </a:solidFill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8156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3"/>
          <p:cNvSpPr txBox="1">
            <a:spLocks/>
          </p:cNvSpPr>
          <p:nvPr/>
        </p:nvSpPr>
        <p:spPr bwMode="auto">
          <a:xfrm>
            <a:off x="1043608" y="260648"/>
            <a:ext cx="7632848" cy="936104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4400" b="0" i="1" u="none" strike="noStrike" kern="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gray">
          <a:xfrm>
            <a:off x="1035291" y="188640"/>
            <a:ext cx="80648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Плюсы и минусы данного метода</a:t>
            </a:r>
            <a:endParaRPr lang="ru-RU" i="1" dirty="0" smtClean="0">
              <a:solidFill>
                <a:srgbClr val="C00000"/>
              </a:solidFill>
            </a:endParaRPr>
          </a:p>
          <a:p>
            <a:pPr algn="ctr" eaLnBrk="0" hangingPunct="0"/>
            <a:endParaRPr lang="en-US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197733"/>
              </p:ext>
            </p:extLst>
          </p:nvPr>
        </p:nvGraphicFramePr>
        <p:xfrm>
          <a:off x="1035291" y="1388969"/>
          <a:ext cx="7641165" cy="502720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7722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689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91677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«+»</a:t>
                      </a:r>
                      <a:endParaRPr lang="ru-RU" sz="28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3055" marR="13055" marT="13055" marB="1305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«-»</a:t>
                      </a:r>
                      <a:endParaRPr lang="ru-RU" sz="28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3055" marR="13055" marT="13055" marB="1305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74557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Формирование </a:t>
                      </a:r>
                      <a:r>
                        <a:rPr kumimoji="0" lang="ru-RU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метапредметных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навыков;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Интерес, рост мотивации;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Получение предметных результатов;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Инструкции составляются в соответствии с возрастными и психолого-педагогическими особенностями учащихся;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Возможность выхода на другие предметы</a:t>
                      </a:r>
                    </a:p>
                    <a:p>
                      <a:pPr algn="ctr"/>
                      <a:endParaRPr lang="ru-RU" sz="24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13055" marR="13055" marT="13055" marB="13055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Трудоемкость в подготовке материалов</a:t>
                      </a:r>
                    </a:p>
                    <a:p>
                      <a:pPr algn="l"/>
                      <a:endParaRPr lang="ru-RU" sz="2400" b="1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13055" marR="13055" marT="13055" marB="13055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5" name="Picture 8" descr="Картинки по запросу белые человечки для презентации деньг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483006"/>
            <a:ext cx="2448272" cy="2754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268760"/>
            <a:ext cx="7416824" cy="50879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3"/>
          <p:cNvSpPr txBox="1">
            <a:spLocks/>
          </p:cNvSpPr>
          <p:nvPr/>
        </p:nvSpPr>
        <p:spPr bwMode="auto">
          <a:xfrm>
            <a:off x="1043608" y="260648"/>
            <a:ext cx="7632848" cy="720080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4400" b="0" i="1" u="none" strike="noStrike" kern="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Box 20"/>
          <p:cNvSpPr txBox="1">
            <a:spLocks noChangeArrowheads="1"/>
          </p:cNvSpPr>
          <p:nvPr/>
        </p:nvSpPr>
        <p:spPr bwMode="gray">
          <a:xfrm>
            <a:off x="1035291" y="188641"/>
            <a:ext cx="80648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 следует…….</a:t>
            </a:r>
            <a:endParaRPr lang="ru-RU" i="1" dirty="0" smtClean="0">
              <a:solidFill>
                <a:srgbClr val="C00000"/>
              </a:solidFill>
            </a:endParaRPr>
          </a:p>
          <a:p>
            <a:pPr algn="ctr" eaLnBrk="0" hangingPunct="0"/>
            <a:endParaRPr lang="en-US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Картинки по запросу человечки для презентации скачать бесплатн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221088"/>
            <a:ext cx="2016224" cy="2016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90476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8250996" cy="124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42294"/>
            <a:ext cx="828092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Проектная задача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прообраз </a:t>
            </a:r>
            <a:b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3648" y="1844824"/>
            <a:ext cx="6914670" cy="46434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978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827584" y="473985"/>
            <a:ext cx="8197552" cy="26776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Проектная задача 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– это задача, в которой через</a:t>
            </a:r>
            <a:r>
              <a:rPr kumimoji="0" lang="ru-RU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систему или набор заданий целенаправленно стимулируется система действий, направленных на получение еще никогда не существовавшего в практике ребенка результата («продукта»), в ходе решения которой происходит качественное </a:t>
            </a:r>
            <a:r>
              <a:rPr kumimoji="0" lang="ru-RU" i="1" u="none" strike="noStrike" cap="none" normalizeH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самоизменение</a:t>
            </a:r>
            <a:r>
              <a:rPr kumimoji="0" lang="ru-RU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группы детей.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Групповой характер.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145" name="AutoShape 17" descr="Картинки по запросу человеч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47" name="AutoShape 19" descr="Картинки по запросу человеч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49" name="AutoShape 21" descr="Картинки по запросу человеч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" name="Рисунок 17" descr="temp(1).png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7544" y="3395735"/>
            <a:ext cx="3851920" cy="346226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356992"/>
            <a:ext cx="4932040" cy="32880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96527"/>
            <a:ext cx="7015051" cy="103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724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проектной задачи: 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«Всемогущее яйцо»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 descr="temp.png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6266" y="0"/>
            <a:ext cx="2427734" cy="190777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6" descr="https://www.sunhome.ru/i/cards/175/kurochka-ryaba.orig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556792"/>
            <a:ext cx="7128792" cy="50436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7771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96527"/>
            <a:ext cx="7015051" cy="103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724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проектной задачи: 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«Всемогущее яйцо»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0505" y="1186833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  <a:r>
              <a:rPr lang="ru-RU" dirty="0">
                <a:solidFill>
                  <a:schemeClr val="accent6"/>
                </a:solidFill>
              </a:rPr>
              <a:t>Изучение строения и свойств яйца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928371"/>
              </p:ext>
            </p:extLst>
          </p:nvPr>
        </p:nvGraphicFramePr>
        <p:xfrm>
          <a:off x="755577" y="1772816"/>
          <a:ext cx="8208912" cy="316861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5202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293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592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6932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группа</a:t>
                      </a:r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3055" marR="13055" marT="13055" marB="1305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 группа </a:t>
                      </a:r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3055" marR="13055" marT="13055" marB="1305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группа</a:t>
                      </a:r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3055" marR="13055" marT="13055" marB="1305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08112">
                <a:tc>
                  <a:txBody>
                    <a:bodyPr/>
                    <a:lstStyle/>
                    <a:p>
                      <a:pPr algn="ctr"/>
                      <a:r>
                        <a:rPr lang="ru-RU" sz="2400" b="1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«Исследователи»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2400" b="1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3055" marR="13055" marT="13055" marB="13055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«Диетологи»</a:t>
                      </a:r>
                      <a:endParaRPr lang="ru-RU" sz="24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3055" marR="13055" marT="13055" marB="13055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«Творцы»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</a:rPr>
                        <a:t> </a:t>
                      </a:r>
                    </a:p>
                  </a:txBody>
                  <a:tcPr marL="13055" marR="13055" marT="13055" marB="13055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9117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Цель</a:t>
                      </a:r>
                      <a:r>
                        <a:rPr lang="ru-RU" sz="2000" b="1" dirty="0" smtClean="0">
                          <a:solidFill>
                            <a:schemeClr val="accent6"/>
                          </a:solidFill>
                        </a:rPr>
                        <a:t>: изучение строения</a:t>
                      </a:r>
                      <a:r>
                        <a:rPr lang="ru-RU" sz="2000" b="1" baseline="0" dirty="0" smtClean="0">
                          <a:solidFill>
                            <a:schemeClr val="accent6"/>
                          </a:solidFill>
                        </a:rPr>
                        <a:t> яйца и функций его частей</a:t>
                      </a:r>
                      <a:endParaRPr lang="ru-RU" sz="2000" b="1" dirty="0">
                        <a:solidFill>
                          <a:schemeClr val="accent6"/>
                        </a:solidFill>
                      </a:endParaRPr>
                    </a:p>
                  </a:txBody>
                  <a:tcPr marL="13055" marR="13055" marT="13055" marB="13055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Цель: </a:t>
                      </a:r>
                      <a:r>
                        <a:rPr lang="ru-RU" sz="2000" b="1" dirty="0" smtClean="0">
                          <a:solidFill>
                            <a:schemeClr val="accent6"/>
                          </a:solidFill>
                        </a:rPr>
                        <a:t>изучение</a:t>
                      </a:r>
                      <a:r>
                        <a:rPr lang="ru-RU" sz="2000" b="1" baseline="0" dirty="0" smtClean="0">
                          <a:solidFill>
                            <a:schemeClr val="accent6"/>
                          </a:solidFill>
                        </a:rPr>
                        <a:t> пищевой ценности яйца и создание рецепта диетического блюда</a:t>
                      </a:r>
                      <a:endParaRPr lang="ru-RU" sz="2000" b="1" dirty="0">
                        <a:solidFill>
                          <a:schemeClr val="accent6"/>
                        </a:solidFill>
                      </a:endParaRPr>
                    </a:p>
                  </a:txBody>
                  <a:tcPr marL="13055" marR="13055" marT="13055" marB="13055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accent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r>
                        <a:rPr lang="ru-RU" sz="2000" b="1" dirty="0" smtClean="0">
                          <a:solidFill>
                            <a:schemeClr val="accent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Цель: </a:t>
                      </a:r>
                      <a:r>
                        <a:rPr lang="ru-RU" sz="2000" b="1" dirty="0" smtClean="0">
                          <a:solidFill>
                            <a:schemeClr val="accent6"/>
                          </a:solidFill>
                        </a:rPr>
                        <a:t>изучение формы яйца и возможностей его использования при изготовлении поделок</a:t>
                      </a:r>
                      <a:endParaRPr lang="ru-RU" sz="2000" b="1" dirty="0">
                        <a:solidFill>
                          <a:schemeClr val="accent6"/>
                        </a:solidFill>
                      </a:endParaRPr>
                    </a:p>
                  </a:txBody>
                  <a:tcPr marL="13055" marR="13055" marT="13055" marB="13055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026" name="Рисунок 1" descr="Картинки по запросу цветные человечки для презентации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5085184"/>
            <a:ext cx="2365375" cy="1547813"/>
          </a:xfrm>
          <a:prstGeom prst="rect">
            <a:avLst/>
          </a:prstGeom>
          <a:noFill/>
        </p:spPr>
      </p:pic>
      <p:pic>
        <p:nvPicPr>
          <p:cNvPr id="1027" name="Рисунок 3" descr="Картинки по запросу человечки спортсмены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5013176"/>
            <a:ext cx="1728192" cy="1844824"/>
          </a:xfrm>
          <a:prstGeom prst="rect">
            <a:avLst/>
          </a:prstGeom>
          <a:noFill/>
        </p:spPr>
      </p:pic>
      <p:pic>
        <p:nvPicPr>
          <p:cNvPr id="1028" name="Рисунок 1" descr="http://g02.s.alicdn.com/kf/HTB1wu2hJFXXXXaWXXXXq6xXFXXXq/228115186/HTB1wu2hJFXXXXaWXXXXq6xXFXXXq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5117147"/>
            <a:ext cx="1584176" cy="1740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temp.png"/>
          <p:cNvPicPr>
            <a:picLocks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6266" y="0"/>
            <a:ext cx="2427734" cy="190777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777715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96527"/>
            <a:ext cx="7015051" cy="103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724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Инструкция</a:t>
            </a:r>
            <a:br>
              <a:rPr lang="ru-RU" sz="3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(предлагается каждой группе в письменном виде)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67722">
            <a:off x="1066505" y="1804912"/>
            <a:ext cx="2982389" cy="434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340768"/>
            <a:ext cx="2880320" cy="416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78155">
            <a:off x="5729933" y="2038984"/>
            <a:ext cx="2845876" cy="4133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temp.png"/>
          <p:cNvPicPr>
            <a:picLocks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41509">
            <a:off x="3318298" y="4444963"/>
            <a:ext cx="2960443" cy="20451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777715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7992888" cy="124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62" y="188640"/>
            <a:ext cx="8621938" cy="1143000"/>
          </a:xfrm>
        </p:spPr>
        <p:txBody>
          <a:bodyPr/>
          <a:lstStyle/>
          <a:p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организовать работу над проектной задачей?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412776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363538" algn="l"/>
              </a:tabLst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uLnTx/>
                <a:uFillTx/>
              </a:rPr>
              <a:t>Определить, какие УУД формируются.</a:t>
            </a:r>
          </a:p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363538" algn="l"/>
              </a:tabLst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uLnTx/>
                <a:uFillTx/>
              </a:rPr>
              <a:t>Описать квазижизненную ситуацию (возможную в реальности).</a:t>
            </a:r>
          </a:p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363538" algn="l"/>
              </a:tabLst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uLnTx/>
                <a:uFillTx/>
              </a:rPr>
              <a:t>Выявить проблему (вместе с учащимися).</a:t>
            </a:r>
          </a:p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363538" algn="l"/>
              </a:tabLst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uLnTx/>
                <a:uFillTx/>
              </a:rPr>
              <a:t>Разделить учащихся на группы.</a:t>
            </a:r>
          </a:p>
          <a:p>
            <a:pPr marL="363538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363538" algn="l"/>
              </a:tabLst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uLnTx/>
                <a:uFillTx/>
              </a:rPr>
              <a:t>Работа в группе:</a:t>
            </a:r>
          </a:p>
          <a:p>
            <a:pPr marL="711200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>
                <a:tab pos="711200" algn="l"/>
              </a:tabLst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uLnTx/>
                <a:uFillTx/>
              </a:rPr>
              <a:t>распределение ролей в группе.</a:t>
            </a:r>
          </a:p>
          <a:p>
            <a:pPr marL="711200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>
                <a:tab pos="711200" algn="l"/>
              </a:tabLst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uLnTx/>
                <a:uFillTx/>
              </a:rPr>
              <a:t>работа по заранее разработанной учителем инструкции.</a:t>
            </a:r>
          </a:p>
          <a:p>
            <a:pPr marL="711200" marR="0" lvl="0" indent="-3635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>
                <a:tab pos="711200" algn="l"/>
              </a:tabLst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uLnTx/>
                <a:uFillTx/>
              </a:rPr>
              <a:t>презентация результата.</a:t>
            </a: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6"/>
              <a:tabLst>
                <a:tab pos="363538" algn="l"/>
              </a:tabLst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uLnTx/>
                <a:uFillTx/>
              </a:rPr>
              <a:t>Оценка работы учащихся </a:t>
            </a: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363538" algn="l"/>
              </a:tabLst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uLnTx/>
                <a:uFillTx/>
              </a:rPr>
              <a:t>(самооценка, оценка учителя).</a:t>
            </a:r>
          </a:p>
        </p:txBody>
      </p:sp>
      <p:pic>
        <p:nvPicPr>
          <p:cNvPr id="6" name="Picture 4" descr="Картинки по запросу человечки бизнес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941168"/>
            <a:ext cx="2664296" cy="1715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35803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528708901"/>
              </p:ext>
            </p:extLst>
          </p:nvPr>
        </p:nvGraphicFramePr>
        <p:xfrm>
          <a:off x="899592" y="1340768"/>
          <a:ext cx="7776864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Заголовок 3"/>
          <p:cNvSpPr txBox="1">
            <a:spLocks/>
          </p:cNvSpPr>
          <p:nvPr/>
        </p:nvSpPr>
        <p:spPr bwMode="auto">
          <a:xfrm>
            <a:off x="1043608" y="260648"/>
            <a:ext cx="7632848" cy="648072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4400" b="0" i="1" u="none" strike="noStrike" kern="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gray">
          <a:xfrm>
            <a:off x="1403648" y="260648"/>
            <a:ext cx="684076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УУД</a:t>
            </a:r>
            <a:endParaRPr lang="en-US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899592" y="5517232"/>
            <a:ext cx="670516" cy="1080120"/>
            <a:chOff x="1" y="842181"/>
            <a:chExt cx="670516" cy="957881"/>
          </a:xfrm>
        </p:grpSpPr>
        <p:sp>
          <p:nvSpPr>
            <p:cNvPr id="20" name="Нашивка 19"/>
            <p:cNvSpPr/>
            <p:nvPr/>
          </p:nvSpPr>
          <p:spPr>
            <a:xfrm rot="5400000">
              <a:off x="-143682" y="985864"/>
              <a:ext cx="957881" cy="670516"/>
            </a:xfrm>
            <a:prstGeom prst="chevron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sp>
        <p:sp>
          <p:nvSpPr>
            <p:cNvPr id="21" name="Нашивка 4"/>
            <p:cNvSpPr/>
            <p:nvPr/>
          </p:nvSpPr>
          <p:spPr>
            <a:xfrm>
              <a:off x="1" y="1177439"/>
              <a:ext cx="670516" cy="2873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2065" tIns="12065" rIns="12065" bIns="12065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900" kern="1200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619672" y="5517232"/>
            <a:ext cx="7106347" cy="1080120"/>
            <a:chOff x="670516" y="842184"/>
            <a:chExt cx="7106347" cy="622622"/>
          </a:xfrm>
        </p:grpSpPr>
        <p:sp>
          <p:nvSpPr>
            <p:cNvPr id="23" name="Прямоугольник с двумя скругленными соседними углами 22"/>
            <p:cNvSpPr/>
            <p:nvPr/>
          </p:nvSpPr>
          <p:spPr>
            <a:xfrm rot="5400000">
              <a:off x="3912379" y="-2399679"/>
              <a:ext cx="622622" cy="7106347"/>
            </a:xfrm>
            <a:prstGeom prst="round2SameRect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Прямоугольник 23"/>
            <p:cNvSpPr/>
            <p:nvPr/>
          </p:nvSpPr>
          <p:spPr>
            <a:xfrm>
              <a:off x="670517" y="872577"/>
              <a:ext cx="7075953" cy="5618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228600" lvl="1" indent="-22860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2400" u="none" kern="1200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051720" y="5517232"/>
            <a:ext cx="5544616" cy="1122086"/>
            <a:chOff x="1763688" y="5013175"/>
            <a:chExt cx="5544616" cy="1338110"/>
          </a:xfrm>
        </p:grpSpPr>
        <p:sp>
          <p:nvSpPr>
            <p:cNvPr id="15" name="Стрелка вправо 14"/>
            <p:cNvSpPr/>
            <p:nvPr/>
          </p:nvSpPr>
          <p:spPr>
            <a:xfrm>
              <a:off x="3851920" y="5373216"/>
              <a:ext cx="2232248" cy="864096"/>
            </a:xfrm>
            <a:prstGeom prst="rightArrow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6" name="Picture 6" descr="Картинки по запросу думающие человечки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059832" y="5013176"/>
              <a:ext cx="3024336" cy="133426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7" name="Picture 8" descr="Картинки по запросу думающие человечки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3688" y="5013176"/>
              <a:ext cx="1296144" cy="133810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8" name="Picture 10" descr="Картинки по запросу думающие человечки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4168" y="5013175"/>
              <a:ext cx="1224136" cy="130064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7731125" cy="124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1484784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проектной задачи: «Всемогущее яйцо»</a:t>
            </a:r>
          </a:p>
        </p:txBody>
      </p:sp>
      <p:pic>
        <p:nvPicPr>
          <p:cNvPr id="5" name="Picture 2" descr="Картинки по запросу цветные человечки для презентаци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077072"/>
            <a:ext cx="2608290" cy="2347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15008" y="1772816"/>
            <a:ext cx="89289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</a:t>
            </a:r>
          </a:p>
          <a:p>
            <a:pPr algn="ctr"/>
            <a:r>
              <a:rPr lang="ru-RU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результатов работы групп</a:t>
            </a:r>
            <a:endParaRPr lang="ru-RU" sz="4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temp(1).png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284984"/>
            <a:ext cx="4248472" cy="324928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635635751"/>
      </p:ext>
    </p:extLst>
  </p:cSld>
  <p:clrMapOvr>
    <a:masterClrMapping/>
  </p:clrMapOvr>
</p:sld>
</file>

<file path=ppt/theme/theme1.xml><?xml version="1.0" encoding="utf-8"?>
<a:theme xmlns:a="http://schemas.openxmlformats.org/drawingml/2006/main" name="голубой с кадратиками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голубой с кадратиками</Template>
  <TotalTime>3476</TotalTime>
  <Words>772</Words>
  <Application>Microsoft Office PowerPoint</Application>
  <PresentationFormat>Экран (4:3)</PresentationFormat>
  <Paragraphs>103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голубой с кадратиками</vt:lpstr>
      <vt:lpstr> Проектная задача   </vt:lpstr>
      <vt:lpstr>Проектная задача – прообраз  проекта</vt:lpstr>
      <vt:lpstr>Презентация PowerPoint</vt:lpstr>
      <vt:lpstr>Тема проектной задачи: «Всемогущее яйцо»</vt:lpstr>
      <vt:lpstr>Тема проектной задачи: «Всемогущее яйцо»</vt:lpstr>
      <vt:lpstr>Инструкция (предлагается каждой группе в письменном виде)</vt:lpstr>
      <vt:lpstr>Как организовать работу над проектной задачей?</vt:lpstr>
      <vt:lpstr>Презентация PowerPoint</vt:lpstr>
      <vt:lpstr>Тема проектной задачи: «Всемогущее яйцо»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Yрпслоспрour Title Here…</dc:title>
  <dc:creator>RePack by SPecialiST</dc:creator>
  <cp:lastModifiedBy>Вероника</cp:lastModifiedBy>
  <cp:revision>499</cp:revision>
  <dcterms:created xsi:type="dcterms:W3CDTF">2014-02-21T17:39:13Z</dcterms:created>
  <dcterms:modified xsi:type="dcterms:W3CDTF">2020-04-13T22:34:18Z</dcterms:modified>
</cp:coreProperties>
</file>