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32" r:id="rId3"/>
    <p:sldMasterId id="2147483744" r:id="rId4"/>
    <p:sldMasterId id="2147483756" r:id="rId5"/>
    <p:sldMasterId id="2147483768" r:id="rId6"/>
    <p:sldMasterId id="2147483780" r:id="rId7"/>
  </p:sldMasterIdLst>
  <p:notesMasterIdLst>
    <p:notesMasterId r:id="rId27"/>
  </p:notesMasterIdLst>
  <p:sldIdLst>
    <p:sldId id="326" r:id="rId8"/>
    <p:sldId id="258" r:id="rId9"/>
    <p:sldId id="282" r:id="rId10"/>
    <p:sldId id="259" r:id="rId11"/>
    <p:sldId id="263" r:id="rId12"/>
    <p:sldId id="292" r:id="rId13"/>
    <p:sldId id="377" r:id="rId14"/>
    <p:sldId id="378" r:id="rId15"/>
    <p:sldId id="379" r:id="rId16"/>
    <p:sldId id="345" r:id="rId17"/>
    <p:sldId id="399" r:id="rId18"/>
    <p:sldId id="407" r:id="rId19"/>
    <p:sldId id="408" r:id="rId20"/>
    <p:sldId id="409" r:id="rId21"/>
    <p:sldId id="410" r:id="rId22"/>
    <p:sldId id="411" r:id="rId23"/>
    <p:sldId id="333" r:id="rId24"/>
    <p:sldId id="353" r:id="rId25"/>
    <p:sldId id="384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8413" autoAdjust="0"/>
  </p:normalViewPr>
  <p:slideViewPr>
    <p:cSldViewPr>
      <p:cViewPr varScale="1">
        <p:scale>
          <a:sx n="69" d="100"/>
          <a:sy n="69" d="100"/>
        </p:scale>
        <p:origin x="12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11118-F4FA-4931-9784-A416C473BFF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A92E6-168E-41EE-A83F-1A3A3D3730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253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5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DF073-286A-40BD-AEF9-8E9B2A1FC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2E946-CAEC-497F-907C-F77D26D65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7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7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C938F-ADE9-43ED-B4DF-E4A2B6E5D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2" y="228695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940" y="5354733"/>
            <a:ext cx="8722519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09699" y="4499676"/>
              <a:ext cx="4296201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801" y="4319027"/>
              <a:ext cx="8279823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779" y="4334834"/>
              <a:ext cx="8166157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122" y="4316769"/>
              <a:ext cx="4940898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3EDED-1971-4114-8E61-D6CBC62FA1A8}" type="datetimeFigureOut">
              <a:rPr lang="ru-RU">
                <a:solidFill>
                  <a:srgbClr val="073E87"/>
                </a:solidFill>
              </a:rPr>
              <a:pPr>
                <a:defRPr/>
              </a:pPr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6A498-D35C-4E5C-BAB0-08A7ED7C50C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381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821F6-3355-4CC0-A208-870DBCBC538C}" type="datetimeFigureOut">
              <a:rPr lang="ru-RU">
                <a:solidFill>
                  <a:srgbClr val="073E87"/>
                </a:solidFill>
              </a:rPr>
              <a:pPr>
                <a:defRPr/>
              </a:pPr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2E485-68CD-468A-8425-2DEEBF94887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44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2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7185" y="4203795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7" y="4075113"/>
            <a:ext cx="5544741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09082" y="4073620"/>
            <a:ext cx="3308747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940" y="4059333"/>
            <a:ext cx="8722519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7871B-6712-42DD-8904-A2CE06C555AF}" type="datetimeFigureOut">
              <a:rPr lang="ru-RU">
                <a:solidFill>
                  <a:srgbClr val="073E87"/>
                </a:solidFill>
              </a:rPr>
              <a:pPr>
                <a:defRPr/>
              </a:pPr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E3D47-71EC-4A10-876A-2DB5B0D5755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48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596E4-D268-4627-ABAB-AF9CFE363708}" type="datetimeFigureOut">
              <a:rPr lang="ru-RU">
                <a:solidFill>
                  <a:srgbClr val="073E87"/>
                </a:solidFill>
              </a:rPr>
              <a:pPr>
                <a:defRPr/>
              </a:pPr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1E97B-E633-40B4-9560-F5641ED9D35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5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7" y="3429096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96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25402-93D1-4A94-B327-10F104CD2206}" type="datetimeFigureOut">
              <a:rPr lang="ru-RU">
                <a:solidFill>
                  <a:srgbClr val="073E87"/>
                </a:solidFill>
              </a:rPr>
              <a:pPr>
                <a:defRPr/>
              </a:pPr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AFB5A-7E9C-4B44-811E-546E51D881B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847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6E498-177A-42B9-8D35-7749EBA79E49}" type="datetimeFigureOut">
              <a:rPr lang="ru-RU">
                <a:solidFill>
                  <a:srgbClr val="073E87"/>
                </a:solidFill>
              </a:rPr>
              <a:pPr>
                <a:defRPr/>
              </a:pPr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180CC-BA9D-499F-BD10-42E98D77880B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6848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2" y="228603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940" y="714470"/>
            <a:ext cx="8722519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207" y="4499677"/>
              <a:ext cx="4296377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25" y="4319028"/>
              <a:ext cx="8279773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456" y="4334834"/>
              <a:ext cx="8165962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792" y="4316769"/>
              <a:ext cx="4940122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11663-3FDC-4AE5-9A51-CFA9A8447D7B}" type="datetimeFigureOut">
              <a:rPr lang="ru-RU">
                <a:solidFill>
                  <a:srgbClr val="073E87"/>
                </a:solidFill>
              </a:rPr>
              <a:pPr>
                <a:defRPr/>
              </a:pPr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1170A-8549-45D1-9D91-F254CED02AD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2461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2" y="228603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940" y="714470"/>
            <a:ext cx="8722519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09699" y="4501687"/>
              <a:ext cx="4296201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801" y="4318998"/>
              <a:ext cx="8279823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779" y="4334786"/>
              <a:ext cx="8166157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122" y="4316742"/>
              <a:ext cx="4940898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96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054E7-CB63-44F3-9442-0F19D0DFE2A6}" type="datetimeFigureOut">
              <a:rPr lang="ru-RU">
                <a:solidFill>
                  <a:srgbClr val="073E87"/>
                </a:solidFill>
              </a:rPr>
              <a:pPr>
                <a:defRPr/>
              </a:pPr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6AB63-C3DD-47E0-9FB8-48FD3E9CF087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07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2154C-9479-4AC8-AAD3-0ECDB54E0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2" y="228695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940" y="5354733"/>
            <a:ext cx="8722519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09699" y="4499676"/>
              <a:ext cx="4296201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801" y="4319027"/>
              <a:ext cx="8279823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779" y="4334834"/>
              <a:ext cx="8166157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122" y="4316769"/>
              <a:ext cx="4940898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203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81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83246-761A-4FCD-8386-85A59C863E33}" type="datetimeFigureOut">
              <a:rPr lang="ru-RU">
                <a:solidFill>
                  <a:srgbClr val="073E87"/>
                </a:solidFill>
              </a:rPr>
              <a:pPr>
                <a:defRPr/>
              </a:pPr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EA9A5-9532-4B99-9E1A-E20C65FB644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8795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C74F2-82D6-494A-804E-0AC448530D16}" type="datetimeFigureOut">
              <a:rPr lang="ru-RU">
                <a:solidFill>
                  <a:srgbClr val="073E87"/>
                </a:solidFill>
              </a:rPr>
              <a:pPr>
                <a:defRPr/>
              </a:pPr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4DA82-E52A-4981-9F57-A785D4F94BD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106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2" y="228603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940" y="714470"/>
            <a:ext cx="8722519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09699" y="4501687"/>
              <a:ext cx="4296201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801" y="4318998"/>
              <a:ext cx="8279823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779" y="4334786"/>
              <a:ext cx="8166157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122" y="4316742"/>
              <a:ext cx="4940898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3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284C2-6FD7-492F-BAF8-01036C6D5CE2}" type="datetimeFigureOut">
              <a:rPr lang="ru-RU">
                <a:solidFill>
                  <a:srgbClr val="073E87"/>
                </a:solidFill>
              </a:rPr>
              <a:pPr>
                <a:defRPr/>
              </a:pPr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96D68-D09B-4B8D-B42F-9B972849400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4884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324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677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77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59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91" y="4074252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3362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694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7" y="3429078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78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6131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3897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80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3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DF808-E8BE-44E0-87D9-196A9B03C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78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3615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94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72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7177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522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3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8103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4672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9724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69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51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91" y="4074236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3813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4795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7" y="3429062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62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3589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976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0A47A-EBD3-4195-AC25-3316DC4A3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474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62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9897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86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64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1103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702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3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726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8010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4143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60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42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91" y="4074218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6932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0049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7" y="3429044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44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12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9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9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1F493-CB4D-4244-BF01-5A3FF8230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5578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3807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44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7554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77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55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8496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0668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3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89639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8691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6976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50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32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91" y="4074198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89402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0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B9D79-5251-48BF-9555-AC106C237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7" y="3429024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24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48559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95113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38813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24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55630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67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45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1181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6292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3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96245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0086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8897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9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1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90" y="4074176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441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DF5FD-2CDC-4EF2-BE1F-17D1B5713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0263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3" y="3429002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2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44968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06395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7930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2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84723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4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90363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54579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725B-5E73-4AE5-B463-F20427D6B210}" type="datetimeFigureOut">
              <a:rPr lang="ru-RU" smtClean="0">
                <a:solidFill>
                  <a:srgbClr val="073E87"/>
                </a:solidFill>
              </a:rPr>
              <a:pPr/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047B-A597-4763-AF4F-B43D489325D6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2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192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8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56E89-6B35-4F2C-9821-41F06A3CB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8663C-3224-4BEC-BF3E-EB00C7D5F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F2ED0D8-7BBD-421E-953C-1A5F7AEE8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2" y="228695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940" y="1679670"/>
            <a:ext cx="8722519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207" y="4499677"/>
              <a:ext cx="4296377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25" y="4319028"/>
              <a:ext cx="8279773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456" y="4334834"/>
              <a:ext cx="8165962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792" y="4316769"/>
              <a:ext cx="4940122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43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742" y="6250083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B040080-FF2C-433F-9864-FA0FCD6C93A0}" type="datetimeFigureOut">
              <a:rPr lang="ru-RU">
                <a:solidFill>
                  <a:srgbClr val="073E87"/>
                </a:solidFill>
              </a:rPr>
              <a:pPr>
                <a:defRPr/>
              </a:pPr>
              <a:t>14.04.2020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074" y="6250083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50083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EB9166A-AB1D-4D86-B342-F40FC5CF8A8C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9" y="2675033"/>
            <a:ext cx="7409260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849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242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DC725B-5E73-4AE5-B463-F20427D6B210}" type="datetimeFigureOut">
              <a:rPr lang="ru-RU" smtClean="0">
                <a:solidFill>
                  <a:srgbClr val="073E87"/>
                </a:solidFill>
                <a:latin typeface="Candar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14.04.2020</a:t>
            </a:fld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7" y="6250242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9" y="6250241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C03047B-A597-4763-AF4F-B43D489325D6}" type="slidenum">
              <a:rPr lang="ru-RU" smtClean="0">
                <a:solidFill>
                  <a:srgbClr val="073E87"/>
                </a:solidFill>
                <a:latin typeface="Candar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106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59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226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DC725B-5E73-4AE5-B463-F20427D6B210}" type="datetimeFigureOut">
              <a:rPr lang="ru-RU" smtClean="0">
                <a:solidFill>
                  <a:srgbClr val="073E87"/>
                </a:solidFill>
                <a:latin typeface="Candar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14.04.2020</a:t>
            </a:fld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69" y="6250226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9" y="6250225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C03047B-A597-4763-AF4F-B43D489325D6}" type="slidenum">
              <a:rPr lang="ru-RU" smtClean="0">
                <a:solidFill>
                  <a:srgbClr val="073E87"/>
                </a:solidFill>
                <a:latin typeface="Candar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98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39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208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DC725B-5E73-4AE5-B463-F20427D6B210}" type="datetimeFigureOut">
              <a:rPr lang="ru-RU" smtClean="0">
                <a:solidFill>
                  <a:srgbClr val="073E87"/>
                </a:solidFill>
                <a:latin typeface="Candar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14.04.2020</a:t>
            </a:fld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60" y="6250208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9" y="6250207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C03047B-A597-4763-AF4F-B43D489325D6}" type="slidenum">
              <a:rPr lang="ru-RU" smtClean="0">
                <a:solidFill>
                  <a:srgbClr val="073E87"/>
                </a:solidFill>
                <a:latin typeface="Candar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89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35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88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DC725B-5E73-4AE5-B463-F20427D6B210}" type="datetimeFigureOut">
              <a:rPr lang="ru-RU" smtClean="0">
                <a:solidFill>
                  <a:srgbClr val="073E87"/>
                </a:solidFill>
                <a:latin typeface="Candar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14.04.2020</a:t>
            </a:fld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50" y="6250188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9" y="6250187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C03047B-A597-4763-AF4F-B43D489325D6}" type="slidenum">
              <a:rPr lang="ru-RU" smtClean="0">
                <a:solidFill>
                  <a:srgbClr val="073E87"/>
                </a:solidFill>
                <a:latin typeface="Candar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79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84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6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DC725B-5E73-4AE5-B463-F20427D6B210}" type="datetimeFigureOut">
              <a:rPr lang="ru-RU" smtClean="0">
                <a:solidFill>
                  <a:srgbClr val="073E87"/>
                </a:solidFill>
                <a:latin typeface="Candar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14.04.2020</a:t>
            </a:fld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9" y="6250166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9" y="6250165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C03047B-A597-4763-AF4F-B43D489325D6}" type="slidenum">
              <a:rPr lang="ru-RU" smtClean="0">
                <a:solidFill>
                  <a:srgbClr val="073E87"/>
                </a:solidFill>
                <a:latin typeface="Candar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15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mygalery.ru/upload/users/46af2280b62c9cda57c799e3484cc389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festival.1september.ru/articles/590433/img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24388" y="1499413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Инклюзия детей с ОВЗ в образовательное пространство ДОО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8"/>
          <p:cNvSpPr>
            <a:spLocks noChangeArrowheads="1"/>
          </p:cNvSpPr>
          <p:nvPr/>
        </p:nvSpPr>
        <p:spPr bwMode="auto">
          <a:xfrm>
            <a:off x="4463481" y="5312822"/>
            <a:ext cx="46805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Педагог – дефектолог МБДОУ  ДС №52 «Ласточка»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Чеканова С.Н.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497" y="3097633"/>
            <a:ext cx="3954760" cy="33563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4"/>
          <p:cNvSpPr>
            <a:spLocks noChangeArrowheads="1"/>
          </p:cNvSpPr>
          <p:nvPr/>
        </p:nvSpPr>
        <p:spPr bwMode="auto">
          <a:xfrm>
            <a:off x="395536" y="908787"/>
            <a:ext cx="874846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равны в детском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сообществе.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имеют равные стартовые возможности и доступ к процессу обучения в течение дня.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воспитанников должны быть равные возможности для установления и развития важных социальных связей.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планируют и проводят эффективное воспитание и обучение дошкольников.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вовлеченные в процесс воспитания и образования, обучены стратегиям и процедурам, облегчающим процесс включения, т.е. социальную интеграцию воспитанников.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процесс воспитания и развития учитывает потребности каждого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«включенных» воспитанников являются участниками образовательного процесса.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сотрудники настроены только позитивно и понимают свои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30" y="332656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инклюзии </a:t>
            </a:r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5884" y="3854628"/>
            <a:ext cx="3024335" cy="281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067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р</a:t>
            </a:r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аботы </a:t>
            </a:r>
            <a:r>
              <a:rPr lang="ru-RU" sz="25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ресурсной группе </a:t>
            </a:r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 РАС предполагает </a:t>
            </a:r>
            <a:r>
              <a:rPr lang="ru-RU" sz="25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специалистов по определённой схеме</a:t>
            </a:r>
            <a:endParaRPr lang="ru-RU" b="1" dirty="0"/>
          </a:p>
        </p:txBody>
      </p:sp>
      <p:pic>
        <p:nvPicPr>
          <p:cNvPr id="4" name="Picture 2" descr="C:\Users\sad\Desktop\Семинар 18.09.2018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3608" y="1556791"/>
            <a:ext cx="6984776" cy="5241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98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8" y="1468660"/>
            <a:ext cx="69847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800" i="1" dirty="0" smtClean="0">
                <a:solidFill>
                  <a:prstClr val="black"/>
                </a:solidFill>
                <a:latin typeface="Candara"/>
              </a:rPr>
              <a:t> Неприемлемые формы поведения являются, одной из самых серьезных преград для развития ребенка, они не только значительно уменьшают шансы  на его обучение, но и существенно снижают темп  обучения и негативно сказываются на прогнозе в целом. </a:t>
            </a:r>
            <a:endParaRPr lang="ru-RU" sz="2800" i="1" dirty="0">
              <a:solidFill>
                <a:prstClr val="black"/>
              </a:solidFill>
              <a:latin typeface="Candara"/>
            </a:endParaRPr>
          </a:p>
        </p:txBody>
      </p:sp>
      <p:pic>
        <p:nvPicPr>
          <p:cNvPr id="3" name="Picture 2" descr="http://storage0.dms.mpinteractiv.ro/media/401/321/5109/11113747/1/autism.jpg?width=9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252" y="4432695"/>
            <a:ext cx="3025748" cy="21512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765958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486" y="1565564"/>
            <a:ext cx="82399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3200" i="1" dirty="0" smtClean="0">
                <a:solidFill>
                  <a:prstClr val="black"/>
                </a:solidFill>
                <a:latin typeface="Candara"/>
              </a:rPr>
              <a:t>    Для развития коммуникативных навыков  детей используется система </a:t>
            </a:r>
            <a:r>
              <a:rPr lang="en-US" sz="3200" i="1" dirty="0" smtClean="0">
                <a:solidFill>
                  <a:prstClr val="black"/>
                </a:solidFill>
                <a:latin typeface="Candara"/>
              </a:rPr>
              <a:t>PECS</a:t>
            </a:r>
            <a:r>
              <a:rPr lang="ru-RU" sz="3200" i="1" dirty="0" smtClean="0">
                <a:solidFill>
                  <a:prstClr val="black"/>
                </a:solidFill>
                <a:latin typeface="Candara"/>
              </a:rPr>
              <a:t> (общение с помощью картинок). </a:t>
            </a:r>
            <a:endParaRPr lang="ru-RU" sz="3200" i="1" dirty="0">
              <a:solidFill>
                <a:prstClr val="black"/>
              </a:solidFill>
              <a:latin typeface="Candara"/>
            </a:endParaRPr>
          </a:p>
        </p:txBody>
      </p:sp>
      <p:pic>
        <p:nvPicPr>
          <p:cNvPr id="1026" name="Picture 2" descr="C:\Users\Поливанов Роман\Desktop\Large-PECS-Communication-Book-Picture-Exchange-Communication-System-by-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8558" y="3034145"/>
            <a:ext cx="2869757" cy="28817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4562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uction.com.ua/i2/555/thumbs/big_b569a9e670e8facfa59dcd2e740b3d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359" y="2687827"/>
            <a:ext cx="3328988" cy="32419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27366" y="1870364"/>
            <a:ext cx="3179618" cy="6788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prstClr val="black"/>
                </a:solidFill>
              </a:rPr>
              <a:t>Поощрения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Поливанов Роман\Desktop\e5889525-2483-4f4d-bedf-da399bdfc23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1267" y="2722462"/>
            <a:ext cx="3138056" cy="313805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83750" y="1870409"/>
            <a:ext cx="3158837" cy="706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prstClr val="black"/>
                </a:solidFill>
              </a:rPr>
              <a:t>Визуальная поддержка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166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3824" y="1247730"/>
            <a:ext cx="73671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prstClr val="black"/>
                </a:solidFill>
                <a:latin typeface="Candara"/>
              </a:rPr>
              <a:t>     </a:t>
            </a:r>
            <a:r>
              <a:rPr lang="ru-RU" sz="3600" i="1" dirty="0" smtClean="0">
                <a:solidFill>
                  <a:prstClr val="black"/>
                </a:solidFill>
                <a:latin typeface="Candara"/>
              </a:rPr>
              <a:t>Регулярно  педагогами осуществляется анализ данных по реализации целей, заложенных в программе </a:t>
            </a:r>
            <a:endParaRPr lang="ru-RU" sz="3600" i="1" dirty="0">
              <a:solidFill>
                <a:prstClr val="black"/>
              </a:solidFill>
              <a:latin typeface="Candara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9" y="3425021"/>
            <a:ext cx="2431793" cy="32810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469" y="3425021"/>
            <a:ext cx="325755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296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8971" y="548680"/>
            <a:ext cx="8511989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b="1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обязанности педагогов входит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b="1" i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Консультативная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поддержка воспитателей групп общеразвивающей направленности, </a:t>
            </a:r>
            <a:r>
              <a:rPr lang="ru-RU" sz="2400" i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тьюторов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ресурсной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Участие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организации образовательного процесса ребенка с РАС в условиях группы общеразвивающей направленности совместно с воспитателем  этой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Разработка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вариантов адаптации индивидуальных дидактических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пособий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Важным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элементом работы педагогов является проведение консультаций и мероприятий по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информированию;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тренировочных моментов со сверстниками из групп общеразвивающей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направленности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Обучение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корректировка работы </a:t>
            </a:r>
            <a:r>
              <a:rPr lang="ru-RU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тьюторов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консультаций с родителями воспитанников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Candar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3567346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7339" y="1047155"/>
            <a:ext cx="53344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«особого» ребёнка интересен и пуглив.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«особого» ребёнка безобразен и красив. Неуклюж, порою странен, добродушен и открыт.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«особого»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иногда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нас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страшит…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он агрессивен? Почему он так закрыт? Почему он так испуган? Почему не говорит?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«особого» ребёнка –он закрыт от глаз чужих. Мир «особого» ребёнка -допускает лишь своих!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649" y="3371389"/>
            <a:ext cx="4176464" cy="36004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3" y="1268760"/>
            <a:ext cx="3384375" cy="469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1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56010"/>
            <a:ext cx="799288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Инклюзивное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образование обеспечивает максимальную социализацию детей с ОВЗ в соответствии с индивидуальными психофизическими возможностями каждого ребёнка; формирует у всех участников образовательной деятельности таких общечеловеческих ценностей, как взаимное уважение, толерантность, осознание себя частью общества, предоставляет возможности для развития навыков и талантов конкретного человека, возможность взаимопомощи и развития у всех людей способностей, необходимых для общения.  В ходе инклюзивного образования происходит рост педагогического мастерства,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педагогической компетентности и ответственности педагогов и родителей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расширяется образовательное пространство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ДОО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повышается его социальный статус, скоординированная деятельность всех участников образовательного процесса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 обеспечивается 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информационно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методическое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сопровождение семей детей с ОВЗ. Инклюзивное образование обладает ресурсами, направленными на стимулирование равноправия воспитанников и их участия во всех делах коллектива. </a:t>
            </a:r>
            <a:endParaRPr lang="ru-RU" sz="1600" dirty="0"/>
          </a:p>
        </p:txBody>
      </p: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2843808" y="332656"/>
            <a:ext cx="20882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0294" y="4077072"/>
            <a:ext cx="381140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38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7" descr="&quot;&quot;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2286000"/>
            <a:ext cx="64008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04800" y="152400"/>
            <a:ext cx="8424936" cy="1754326"/>
          </a:xfrm>
          <a:prstGeom prst="rect">
            <a:avLst/>
          </a:prstGeom>
          <a:noFill/>
          <a:ln cmpd="sng">
            <a:noFill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B9171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  <a:ea typeface="Times New Roman" pitchFamily="18" charset="0"/>
              </a:rPr>
              <a:t>СПАСИБО</a:t>
            </a: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B9171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  <a:ea typeface="Times New Roman" pitchFamily="18" charset="0"/>
              </a:rPr>
              <a:t> </a:t>
            </a:r>
          </a:p>
          <a:p>
            <a:pPr algn="ctr" eaLnBrk="0" hangingPunct="0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B91713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Verdana" pitchFamily="34" charset="0"/>
                <a:ea typeface="Times New Roman" pitchFamily="18" charset="0"/>
              </a:rPr>
              <a:t>за внимание!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B91713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348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39552" y="908787"/>
            <a:ext cx="82089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Инклюзия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переводе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англ.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языка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inclusive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-означает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включенность», с франц.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зыка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inclusif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- включающий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себя, от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лат.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include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- заключаю,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включаю , общим словом - включенное образование, термин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используемый для описания процесса обучения детей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ОВЗ в образовательных учреждениях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8" y="4869160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Инклюзия (включение)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процесс, при котором что-либо включается, то есть вовлекается, охватывается, или входит в состав, как часть целого ;  это активное включение детей,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родителей и специалистов в области образования  в совместную деятельность: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совместное планирование,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проведение общих мероприятий,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семинаров,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праздников для создания инклюзивного сообщества как модели реального социума. 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95328" y="4077072"/>
            <a:ext cx="60486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Инклюзия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формирование толерантного отношения к детям с ОВЗ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404664"/>
            <a:ext cx="4400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 такое  «Инклюзия» ? 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9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1988840"/>
            <a:ext cx="266429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095328" y="2034423"/>
            <a:ext cx="60121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Инклюзия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процесс, требующий перестройки на всех уровнях человеческого функционирования ,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 интеграции детей в общеобразовательный процесс независимо от их половой, этнической и религиозной принадлежности, прежних учебных достижений,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состояния здоровья, уровня развития,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пола, возраста, принадлежности к той или иной социальной группе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социально-экономического статуса родителей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других различий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0" y="908184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dirty="0"/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7280" y="391858"/>
            <a:ext cx="838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Виды инклюзии  в  образовательном  процессе ДОО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6696" y="908050"/>
            <a:ext cx="8640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Виды инклюзии условно обозначают по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уровню включения ребенка в образовательный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процесс: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16738" y="1303062"/>
            <a:ext cx="2320216" cy="17266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</a:rPr>
              <a:t>«Временная (точечная) инклюзия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</a:rPr>
              <a:t>-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</a:rPr>
              <a:t>ребенок включается в коллектив сверстников лишь на праздниках, кратковременно в играх или на прогулке.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2965788" y="1303942"/>
            <a:ext cx="2960908" cy="24130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«Частичная инклюзия»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включение ребенка в режиме половины дня или неполной недели, например, когда ребенок находится в группе сверстников, осваивая непосредственно учебный материал в ходе индивидуальной работы, но участвует в занятиях по изобразительной деятельности, физической культуре, музыке и др. вместе с другими детьми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6102272" y="1323548"/>
            <a:ext cx="2873083" cy="24130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«Полная  инклюзия»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посещение ребенком 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ОВЗ возрастной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группы в режиме полного дня самостоятельно или с сопровождением. Ребенок занимается на всех занятиях совместно со сверстниками. При этом выбираются задания различного уровня сложности, дополнительные игры и упражнения.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festival.1september.ru/articles/590433/img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7246" y="4010752"/>
            <a:ext cx="2629450" cy="2664296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5" y="4005064"/>
            <a:ext cx="2689761" cy="2669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71"/>
          <a:stretch/>
        </p:blipFill>
        <p:spPr>
          <a:xfrm>
            <a:off x="611562" y="4005064"/>
            <a:ext cx="2384194" cy="26699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7" y="260648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задачи инклюзивного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процесса 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ДОО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46365" y="3257977"/>
            <a:ext cx="4464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С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пецифические задачи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lvl="0" eaLnBrk="0" hangingPunct="0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квалифицированная коррекция отклонений в физическом или психическом развитии воспитанников;  </a:t>
            </a:r>
          </a:p>
          <a:p>
            <a:pPr lvl="0" eaLnBrk="0" hangingPunct="0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Включение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детей с отклонениями в состоянии здоровья в единое образовательное пространство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10460" y="874455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 для совместного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 детей с разными психофизическими особенностями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такого образовательного развивающего пространства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для всех и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безбарьерной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среды, позволяющих детям с ОВЗ  получить современное дошкольное качественное образование и воспитание,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гармоничное 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всестороннее развитие личности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формирование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толерантного сообщества детей, родителей, персонала и социального окружения; 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создание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возможности  всем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детям 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в полном объеме участвовать в жизни коллектива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ДОО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6465" y="5085318"/>
            <a:ext cx="835292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Цели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и задачи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система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задач трех уровней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pPr algn="just" eaLnBrk="0" hangingPunct="0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коррекционный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исправление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отклонений и нарушений развития, разрешение трудностей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развития ; </a:t>
            </a:r>
          </a:p>
          <a:p>
            <a:pPr algn="just" eaLnBrk="0" hangingPunct="0">
              <a:spcAft>
                <a:spcPts val="0"/>
              </a:spcAft>
            </a:pP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профилактический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предупреждение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отклонений и трудностей в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развитии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; </a:t>
            </a:r>
          </a:p>
          <a:p>
            <a:pPr algn="just" eaLnBrk="0" hangingPunct="0">
              <a:spcAft>
                <a:spcPts val="0"/>
              </a:spcAft>
            </a:pPr>
            <a:r>
              <a:rPr lang="ru-RU" sz="1600" b="1" i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Развивающий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оптимизация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, стимулирование, обогащение содержания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развития .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just" eaLnBrk="0" hangingPunct="0">
              <a:spcAft>
                <a:spcPts val="0"/>
              </a:spcAft>
            </a:pP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только единство перечисленных видов задач может обеспечить успех и эффективность инклюзивного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образования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коррекционно-развивающих программ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443990"/>
            <a:ext cx="2539256" cy="158072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07398" y="4339393"/>
            <a:ext cx="473660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2970213" algn="ctr"/>
              </a:tabLs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Педагогического характера: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§"/>
              <a:tabLst>
                <a:tab pos="2970213" algn="ctr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рассмотрение развития каждого ребенка как уникального процесса (отказ от сравнивания детей друг с другом)</a:t>
            </a:r>
          </a:p>
          <a:p>
            <a:pPr eaLnBrk="0" hangingPunct="0">
              <a:buFont typeface="Wingdings" pitchFamily="2" charset="2"/>
              <a:buChar char="§"/>
              <a:tabLst>
                <a:tab pos="2970213" algn="ctr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активизация когнитивного развития через коммуникацию и имитацию</a:t>
            </a:r>
            <a:r>
              <a:rPr lang="ru-RU" sz="1600" dirty="0" smtClean="0">
                <a:cs typeface="Times New Roman" pitchFamily="18" charset="0"/>
              </a:rPr>
              <a:t>. 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1" y="332790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2970213" algn="ctr"/>
              </a:tabLst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Преимущества инклюзивного образования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9087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tabLst>
                <a:tab pos="2970213" algn="ctr"/>
              </a:tabLs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3" y="984695"/>
            <a:ext cx="835292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2970213" algn="ctr"/>
              </a:tabLs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Социального характера: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buFont typeface="Arial" pitchFamily="34" charset="0"/>
              <a:buChar char="•"/>
              <a:tabLst>
                <a:tab pos="2970213" algn="ctr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развитие самостоятельности через предоставление помощи;</a:t>
            </a:r>
          </a:p>
          <a:p>
            <a:pPr eaLnBrk="0" hangingPunct="0">
              <a:buFont typeface="Arial" pitchFamily="34" charset="0"/>
              <a:buChar char="•"/>
              <a:tabLst>
                <a:tab pos="2970213" algn="ctr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обогащение коммуникативного и нравственного опыта;</a:t>
            </a:r>
          </a:p>
          <a:p>
            <a:pPr eaLnBrk="0" hangingPunct="0">
              <a:buFont typeface="Arial" pitchFamily="34" charset="0"/>
              <a:buChar char="•"/>
              <a:tabLst>
                <a:tab pos="2970213" algn="ctr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формирование толерантности, терпения, умения проявлять сочувствие  и    </a:t>
            </a:r>
          </a:p>
          <a:p>
            <a:pPr eaLnBrk="0" hangingPunct="0">
              <a:tabLst>
                <a:tab pos="2970213" algn="ctr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гуманность.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338912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2970213" algn="ctr"/>
              </a:tabLs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Психологического характера: </a:t>
            </a:r>
          </a:p>
          <a:p>
            <a:pPr eaLnBrk="0" hangingPunct="0">
              <a:buFont typeface="Wingdings" pitchFamily="2" charset="2"/>
              <a:buChar char="§"/>
              <a:tabLst>
                <a:tab pos="2970213" algn="ctr"/>
              </a:tabLs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исключения развития чувства превосходства или комплекса неполноценности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3" y="3027674"/>
            <a:ext cx="813690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2970213" algn="ctr"/>
              </a:tabLst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Ме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дицинского характера: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§"/>
              <a:tabLst>
                <a:tab pos="2970213" algn="ctr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подражание «здоровому» типу поведения как поведенческой норме;</a:t>
            </a:r>
          </a:p>
          <a:p>
            <a:pPr eaLnBrk="0" hangingPunct="0">
              <a:buFont typeface="Wingdings" pitchFamily="2" charset="2"/>
              <a:buChar char="§"/>
              <a:tabLst>
                <a:tab pos="2970213" algn="ctr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исключение социальной изоляции, усугубляющей патологию и   </a:t>
            </a:r>
          </a:p>
          <a:p>
            <a:pPr eaLnBrk="0" hangingPunct="0">
              <a:tabLst>
                <a:tab pos="2970213" algn="ctr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ведущей к развитию «ограниченных возможностей»;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166441"/>
            <a:ext cx="3590056" cy="236942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3"/>
          <p:cNvSpPr>
            <a:spLocks noChangeArrowheads="1"/>
          </p:cNvSpPr>
          <p:nvPr/>
        </p:nvSpPr>
        <p:spPr bwMode="auto">
          <a:xfrm>
            <a:off x="251520" y="404798"/>
            <a:ext cx="88924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  </a:t>
            </a:r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риоритеты  построения </a:t>
            </a:r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модели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инклюзивного  </a:t>
            </a:r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539554" y="1006926"/>
            <a:ext cx="828092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Принятие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философии инклюзии всеми участниками образовательного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процесса;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Приоритет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социальной адаптации ребенка на каждом возрастном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этапе;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Приоритетное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коммуникативных и практических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компетенций;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преодоления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инвалидизации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искусственной изоляции семьи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особого ребенка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Знание психологических закономерностей и особенностей «особых» детей.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Знание методов психологического и дидактического проектирования учебного </a:t>
            </a:r>
          </a:p>
          <a:p>
            <a:pPr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процесса.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Умение реализовывать различные способы взаимодействия между всеми с</a:t>
            </a:r>
          </a:p>
          <a:p>
            <a:pPr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субъектами образовательной среды (педагогами, детьми, родителями)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869279"/>
            <a:ext cx="4353483" cy="28634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5" y="908720"/>
            <a:ext cx="849694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Запрос на обследование ребенка: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администрация(мониторинг) , педагоги, </a:t>
            </a:r>
          </a:p>
          <a:p>
            <a:pPr eaLnBrk="0" hangingPunct="0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родители(проблема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развитии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eaLnBrk="0" hangingPunct="0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Обследование и согласование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 всех специалистов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    </a:t>
            </a:r>
          </a:p>
          <a:p>
            <a:pPr eaLnBrk="0" hangingPunct="0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коррекционно-развивающей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работе: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педагоги(дефектолог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логопед,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психолог), </a:t>
            </a:r>
          </a:p>
          <a:p>
            <a:pPr eaLnBrk="0" hangingPunct="0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специалисты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воспитатели</a:t>
            </a:r>
          </a:p>
          <a:p>
            <a:pPr eaLnBrk="0" hangingPunct="0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Реализация рекомендаций  консилиума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eaLnBrk="0" hangingPunct="0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Анализ эффективности коррекционно-развивающей работы с детьми.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30" y="260648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0"/>
              </a:spcAft>
            </a:pP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Общая стратегия деятельности участников </a:t>
            </a:r>
            <a:b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образовательного  процесса в инклюзивной группе </a:t>
            </a:r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5" y="2996952"/>
            <a:ext cx="67605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457200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инклюзивного процесса в группе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ДОО  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3511974"/>
            <a:ext cx="541954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457200" algn="l"/>
              </a:tabLst>
            </a:pPr>
            <a:r>
              <a:rPr lang="ru-RU" sz="16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  <a:r>
              <a:rPr lang="ru-RU" sz="16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 особенностей развития детей инклюзивной </a:t>
            </a:r>
            <a:r>
              <a:rPr lang="ru-RU" sz="16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600" i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600" i="1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еседа</a:t>
            </a:r>
            <a:r>
              <a:rPr lang="ru-RU" sz="1600" i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анкетирование </a:t>
            </a:r>
            <a:r>
              <a:rPr lang="ru-RU" sz="1600" i="1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родителей,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600" i="1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иагностика </a:t>
            </a:r>
            <a:r>
              <a:rPr lang="ru-RU" sz="1600" i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ребенка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,н</a:t>
            </a:r>
            <a:r>
              <a:rPr lang="ru-RU" sz="1600" i="1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аблюдение </a:t>
            </a:r>
            <a:r>
              <a:rPr lang="ru-RU" sz="1600" i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поведением в </a:t>
            </a:r>
            <a:r>
              <a:rPr lang="ru-RU" sz="1600" i="1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16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Междисциплинарное </a:t>
            </a:r>
            <a:r>
              <a:rPr lang="ru-RU" sz="16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ресурсов и дефицитов </a:t>
            </a:r>
            <a:r>
              <a:rPr lang="ru-RU" sz="16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</a:t>
            </a:r>
          </a:p>
          <a:p>
            <a:pPr marL="285750" indent="-285750" eaLnBrk="0" hangingPunct="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16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16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образовательного маршрута и Индивидуального образовательного </a:t>
            </a:r>
            <a:r>
              <a:rPr lang="ru-RU" sz="16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</a:p>
          <a:p>
            <a:pPr marL="285750" indent="-285750" eaLnBrk="0" hangingPunct="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16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  <a:r>
              <a:rPr lang="ru-RU" sz="16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процесса с учетом индивидуальных образовательных потребностей детей </a:t>
            </a:r>
            <a:r>
              <a:rPr lang="ru-RU" sz="16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16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16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жизнедеятельности детей в </a:t>
            </a:r>
            <a:r>
              <a:rPr lang="ru-RU" sz="16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инклюзивной </a:t>
            </a:r>
            <a:r>
              <a:rPr lang="ru-RU" sz="16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ru-RU" sz="16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solidFill>
                <a:srgbClr val="4444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990" y="3645158"/>
            <a:ext cx="2835882" cy="251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00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8" y="404664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работы в инклюзивных </a:t>
            </a: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группах ДОО</a:t>
            </a:r>
            <a:endParaRPr lang="ru-RU" sz="20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645" y="908787"/>
            <a:ext cx="84969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работы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 ОВЗ определяется  комплексными и парциальными программами   реализуемыми в ДОУ. 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Педагогические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технологии инклюзивного образования направлены на развитие компетентностей в различных видах детской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сотрудничестве на основе организации работы в малых смешанных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группах;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Индивидуальная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обучения (ИПО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Компетентный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подход и инклюзивное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образование.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 варьируют  затраченное время  в соответствии с усвоением материала и их способностями, но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этом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детям с отклонениями в развитии уделяется немного больше внимания , дают меньший объём заданий и в облегченной форме 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вовлечение детей, родителей и специалистов в развитие деятельности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Педагогический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 направлен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те  виды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коммуникации или творчества, которые будут интересны и доступны каждому из участников группы. 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лишь создает условия, в которых ребенок может самостоятельно развиваться во взаимодействии с другими детьми.  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Внимание акцентируется педагога 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возможности и сильные стороны ребенк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869294"/>
            <a:ext cx="4077444" cy="191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152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инклюзивного образования реализуется в разных формах образования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dirty="0">
              <a:solidFill>
                <a:srgbClr val="FFFF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880909"/>
              </p:ext>
            </p:extLst>
          </p:nvPr>
        </p:nvGraphicFramePr>
        <p:xfrm>
          <a:off x="539553" y="1014756"/>
          <a:ext cx="8352928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2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661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детьми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Беседы и чтение художественной литературы,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моделирование игровых ситуаций, через дидактические игры 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индивидуальные занятия со специалистами,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активные действия в специально организованной среде </a:t>
                      </a: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(свободная игра в групповом  помещении, в специально оборудованных помещениях, прогулка),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 и игра в микро группах с другими  детьми,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режимных моментов образовательного процесса формирование навыков </a:t>
                      </a: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саморегуляции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 самообслуживания 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родителями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тематические родительские собрания и консультации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доступная информация о   работе по инклюзии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педагогами массовых групп 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педсоветы, круглые столы и совместное обсуждение перспективных направлений работы,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посещение педагогами и воспитателями инклюзивной группы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детско-родительские группы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комплексные занятия для детей и родителей, включающие в себя игры, творческие занятия, музыкальные занятия,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консультирование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родителей  специалистами по интересующим  вопросам, обсуждение волнующих родителей проблемы,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информационную и психологическую поддержка. 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праздники, конкурсы, экскурсии, походы выходного дня.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являются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составляющей всего инклюзивного процесса, важным ритуалом группы и всего сада.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24612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Делова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9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0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Деловая</Template>
  <TotalTime>2153</TotalTime>
  <Words>1563</Words>
  <Application>Microsoft Office PowerPoint</Application>
  <PresentationFormat>Экран (4:3)</PresentationFormat>
  <Paragraphs>138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33" baseType="lpstr">
      <vt:lpstr>Arial</vt:lpstr>
      <vt:lpstr>Calibri</vt:lpstr>
      <vt:lpstr>Candara</vt:lpstr>
      <vt:lpstr>Symbol</vt:lpstr>
      <vt:lpstr>Times New Roman</vt:lpstr>
      <vt:lpstr>Verdana</vt:lpstr>
      <vt:lpstr>Wingdings</vt:lpstr>
      <vt:lpstr>Деловая</vt:lpstr>
      <vt:lpstr>5_Волна</vt:lpstr>
      <vt:lpstr>6_Волна</vt:lpstr>
      <vt:lpstr>7_Волна</vt:lpstr>
      <vt:lpstr>8_Волна</vt:lpstr>
      <vt:lpstr>9_Волна</vt:lpstr>
      <vt:lpstr>10_Волна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Специфика работы в ресурсной группе для детей с РАС предполагает взаимодействие специалистов по определённой схеме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Павлозавр</dc:creator>
  <cp:lastModifiedBy>admin</cp:lastModifiedBy>
  <cp:revision>171</cp:revision>
  <dcterms:created xsi:type="dcterms:W3CDTF">2013-11-12T08:25:55Z</dcterms:created>
  <dcterms:modified xsi:type="dcterms:W3CDTF">2020-04-14T03:00:48Z</dcterms:modified>
</cp:coreProperties>
</file>