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8" r:id="rId3"/>
    <p:sldId id="269" r:id="rId4"/>
    <p:sldId id="258" r:id="rId5"/>
    <p:sldId id="270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A20"/>
    <a:srgbClr val="D3A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77" y="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81A508-8AFE-4095-8753-EE8D9B18043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7AEE671-E2E2-4ADE-8098-32571E72B99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P5-T47eM1fQ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71" y="0"/>
            <a:ext cx="915787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628650" y="2382355"/>
            <a:ext cx="7759774" cy="34680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alt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Разработка кинематографического тура по Республике Бурятия</a:t>
            </a:r>
          </a:p>
          <a:p>
            <a:pPr algn="ctr"/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Кино-тур по землям Сибири</a:t>
            </a:r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32979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Стоимость тура: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1453036"/>
              </p:ext>
            </p:extLst>
          </p:nvPr>
        </p:nvGraphicFramePr>
        <p:xfrm>
          <a:off x="-1" y="980728"/>
          <a:ext cx="9144003" cy="5877271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592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8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7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8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27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3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914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1435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spc="1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 dirty="0">
                          <a:solidFill>
                            <a:schemeClr val="tx1"/>
                          </a:solidFill>
                          <a:effectLst/>
                        </a:rPr>
                        <a:t>Затраты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Стоимость в 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  <a:effectLst/>
                        </a:rPr>
                        <a:t>руб.за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 единицу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1 чел.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5 чел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10 чел.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15 чел.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20 чел.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837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 dirty="0">
                          <a:solidFill>
                            <a:schemeClr val="tx1"/>
                          </a:solidFill>
                          <a:effectLst/>
                        </a:rPr>
                        <a:t>Прямые затраты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69570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69570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17530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>
                          <a:solidFill>
                            <a:schemeClr val="tx1"/>
                          </a:solidFill>
                          <a:effectLst/>
                        </a:rPr>
                        <a:t>11025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>
                          <a:solidFill>
                            <a:schemeClr val="tx1"/>
                          </a:solidFill>
                          <a:effectLst/>
                        </a:rPr>
                        <a:t>8856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>
                          <a:solidFill>
                            <a:schemeClr val="tx1"/>
                          </a:solidFill>
                          <a:effectLst/>
                        </a:rPr>
                        <a:t>7772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837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>
                          <a:solidFill>
                            <a:schemeClr val="tx1"/>
                          </a:solidFill>
                          <a:effectLst/>
                        </a:rPr>
                        <a:t>Косвенные затраты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3478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3478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876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551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442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388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837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>
                          <a:solidFill>
                            <a:schemeClr val="tx1"/>
                          </a:solidFill>
                          <a:effectLst/>
                        </a:rPr>
                        <a:t>Себестоимость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73048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73048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18406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11576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9298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>
                          <a:solidFill>
                            <a:schemeClr val="tx1"/>
                          </a:solidFill>
                          <a:effectLst/>
                        </a:rPr>
                        <a:t>8160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43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>
                          <a:solidFill>
                            <a:schemeClr val="tx1"/>
                          </a:solidFill>
                          <a:effectLst/>
                        </a:rPr>
                        <a:t>Прибыль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>
                          <a:solidFill>
                            <a:schemeClr val="tx1"/>
                          </a:solidFill>
                          <a:effectLst/>
                        </a:rPr>
                        <a:t>10957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10957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2760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1736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1394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spc="10" dirty="0">
                          <a:solidFill>
                            <a:schemeClr val="tx1"/>
                          </a:solidFill>
                          <a:effectLst/>
                        </a:rPr>
                        <a:t>1224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837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>
                          <a:solidFill>
                            <a:schemeClr val="tx1"/>
                          </a:solidFill>
                          <a:effectLst/>
                        </a:rPr>
                        <a:t>Стоимость путевки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>
                          <a:solidFill>
                            <a:schemeClr val="tx1"/>
                          </a:solidFill>
                          <a:effectLst/>
                        </a:rPr>
                        <a:t>84005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>
                          <a:solidFill>
                            <a:schemeClr val="tx1"/>
                          </a:solidFill>
                          <a:effectLst/>
                        </a:rPr>
                        <a:t>84005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 dirty="0">
                          <a:solidFill>
                            <a:schemeClr val="tx1"/>
                          </a:solidFill>
                          <a:effectLst/>
                        </a:rPr>
                        <a:t>21166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 dirty="0">
                          <a:solidFill>
                            <a:schemeClr val="tx1"/>
                          </a:solidFill>
                          <a:effectLst/>
                        </a:rPr>
                        <a:t>13312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 dirty="0">
                          <a:solidFill>
                            <a:schemeClr val="tx1"/>
                          </a:solidFill>
                          <a:effectLst/>
                        </a:rPr>
                        <a:t>10692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10" dirty="0">
                          <a:solidFill>
                            <a:schemeClr val="tx1"/>
                          </a:solidFill>
                          <a:effectLst/>
                        </a:rPr>
                        <a:t>9384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24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data.pixiz.com/output/user/frame/preview/api/big/8/3/4/3/2763438_bc1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14754" y="3933056"/>
            <a:ext cx="7101662" cy="2592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трансфер и транспортные услуги;</a:t>
            </a:r>
          </a:p>
          <a:p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проживание;</a:t>
            </a:r>
          </a:p>
          <a:p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питание;</a:t>
            </a:r>
          </a:p>
          <a:p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экскурсионное обслуживание;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анимационные программы.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altLang="ru-RU" dirty="0"/>
              <a:t>Перечень основных услуг, входящих в стоимость тура: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802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55976" y="1052736"/>
            <a:ext cx="4788024" cy="507342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 dirty="0"/>
          </a:p>
          <a:p>
            <a:pPr marL="0" indent="0" algn="ctr">
              <a:buNone/>
            </a:pPr>
            <a:r>
              <a:rPr lang="ru-RU" dirty="0"/>
              <a:t>Кинематограф родился 28 декабря 1885  года, когда французы братья Луи и Огюст Люмьеры, впервые продемонстрировали «Движущиеся картинки» - это заснятый эпизод о том, как рабочие выходят из ворот фабрики.</a:t>
            </a:r>
          </a:p>
        </p:txBody>
      </p:sp>
      <p:pic>
        <p:nvPicPr>
          <p:cNvPr id="1026" name="Picture 2" descr="http://fb.ru/misc/i/gallery/12892/21107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4355976" cy="388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unkyimg.com/i/Fso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831" y="4939247"/>
            <a:ext cx="9155832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97937"/>
            <a:ext cx="5400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История кино…</a:t>
            </a:r>
          </a:p>
        </p:txBody>
      </p:sp>
    </p:spTree>
    <p:extLst>
      <p:ext uri="{BB962C8B-B14F-4D97-AF65-F5344CB8AC3E}">
        <p14:creationId xmlns:p14="http://schemas.microsoft.com/office/powerpoint/2010/main" val="88403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4221088"/>
            <a:ext cx="3960442" cy="14401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Первые бурятские режиссеры, закончившие «ВГИК»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www.tuvaonline.ru/uploads/posts/2015-01/1421218769_karm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5350748" cy="33931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http://www.afisha38.ru/images/b/actions/1570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053316"/>
            <a:ext cx="4248472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5949280"/>
            <a:ext cx="439248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Актеры фильма «На Байкал»</a:t>
            </a:r>
          </a:p>
        </p:txBody>
      </p:sp>
    </p:spTree>
    <p:extLst>
      <p:ext uri="{BB962C8B-B14F-4D97-AF65-F5344CB8AC3E}">
        <p14:creationId xmlns:p14="http://schemas.microsoft.com/office/powerpoint/2010/main" val="73123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c8.depositphotos.com/1000747/900/v/950/depositphotos_9006605-stock-illustration-colorful-film-stri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3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332656"/>
            <a:ext cx="7408333" cy="16561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Font typeface="Arial" charset="0"/>
              <a:buNone/>
            </a:pPr>
            <a:r>
              <a:rPr lang="ru-RU" altLang="ru-RU" sz="3200" u="sng" dirty="0">
                <a:latin typeface="Times New Roman" pitchFamily="18" charset="0"/>
                <a:cs typeface="Times New Roman" pitchFamily="18" charset="0"/>
              </a:rPr>
              <a:t>Основные характеристики 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кинематографического тура по Республике Бурятия</a:t>
            </a:r>
          </a:p>
          <a:p>
            <a:pPr algn="ctr"/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Кино-тур по землям Сибири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71392" y="2887682"/>
            <a:ext cx="5472608" cy="39703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тура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дня/ 2 ночи</a:t>
            </a:r>
          </a:p>
          <a:p>
            <a:pPr algn="ctr">
              <a:lnSpc>
                <a:spcPct val="150000"/>
              </a:lnSpc>
            </a:pPr>
            <a:r>
              <a:rPr lang="ru-RU" altLang="ru-RU" sz="24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Число туристов в группе – от 1 до 20 человек.</a:t>
            </a:r>
          </a:p>
          <a:p>
            <a:pPr algn="ctr">
              <a:lnSpc>
                <a:spcPct val="150000"/>
              </a:lnSpc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По маршруту тур – кольцевой, начинается и заканчивается в г. Улан-Удэ.</a:t>
            </a:r>
            <a:endParaRPr lang="ru-RU" altLang="ru-RU" sz="2400" dirty="0"/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2334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tuday.ru/cache/0/9/9/7/0/35747921696c8f6d43cc77416ac-473-tw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90" y="0"/>
            <a:ext cx="4519881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s://forums.drom.ru/pp.php?u=http://i057.radikal.ru/1102/cd/fb0ce49c357b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708920"/>
            <a:ext cx="2232248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s://im0-tub-ru.yandex.net/i?id=aa15743fd81254b5ed674a5a91e1c09d&amp;n=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-68180"/>
            <a:ext cx="4355976" cy="69261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https://i.ytimg.com/vi/RZ06jZ1i79Y/hqdefault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4" y="-40188"/>
            <a:ext cx="2939732" cy="4857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im0-tub-ru.yandex.net/i?id=02b1387a2b104d51acb2324b38e287ab-l&amp;n=13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772816"/>
            <a:ext cx="3528392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https://static.irk.ru/media/img/site/gallery/14091/1e01cbd2-aedf-4db2-b23c-0f1a8b0c73ef_jpg_800x600_x-False_q85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6002" y="306101"/>
            <a:ext cx="4916198" cy="3088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7768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inemaschool.yml-shop.ru/images/1808/838333/kinoproizvodstv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63888" y="1196752"/>
            <a:ext cx="5580112" cy="56612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73050" indent="-273050"/>
            <a:r>
              <a:rPr lang="ru-RU" b="1" dirty="0"/>
              <a:t>1 день: </a:t>
            </a:r>
            <a:r>
              <a:rPr lang="ru-RU" sz="2000" dirty="0"/>
              <a:t>Выезд на место проведения фильма «</a:t>
            </a:r>
            <a:r>
              <a:rPr lang="ru-RU" sz="2000" dirty="0" err="1"/>
              <a:t>Буузы</a:t>
            </a:r>
            <a:r>
              <a:rPr lang="ru-RU" sz="2000" dirty="0"/>
              <a:t>» Встреча          с продюсером  и актерами  фильма. Выезд на фильм «Чайник». Анимационная программа, обед,  уроки актерского мастерства. Кинофильм «</a:t>
            </a:r>
            <a:r>
              <a:rPr lang="ru-RU" sz="2000" dirty="0" err="1"/>
              <a:t>Эластико</a:t>
            </a:r>
            <a:r>
              <a:rPr lang="ru-RU" sz="2000" dirty="0"/>
              <a:t>» - анимационная программа, ужин, возвращение в гостиницу.</a:t>
            </a:r>
          </a:p>
          <a:p>
            <a:pPr marL="273050" indent="-273050"/>
            <a:r>
              <a:rPr lang="ru-RU" b="1" dirty="0"/>
              <a:t>2 день: </a:t>
            </a:r>
            <a:r>
              <a:rPr lang="ru-RU" sz="2000" dirty="0"/>
              <a:t>Завтрак, выезд на кинофильм «Решала», экскурсия по городу, выезд из Улан-Удэ до </a:t>
            </a:r>
            <a:r>
              <a:rPr lang="ru-RU" sz="2000" dirty="0" err="1"/>
              <a:t>Максимихи</a:t>
            </a:r>
            <a:r>
              <a:rPr lang="ru-RU" sz="2000" dirty="0"/>
              <a:t>, обед, размещение в турбазе «</a:t>
            </a:r>
            <a:r>
              <a:rPr lang="ru-RU" sz="2000" dirty="0" err="1"/>
              <a:t>Кумуткан</a:t>
            </a:r>
            <a:r>
              <a:rPr lang="ru-RU" sz="2000" dirty="0"/>
              <a:t>»,  встреча с режиссерами «На Байкал», анимационная программа по сценарию фильма « Байкальские каникулы», ужин.</a:t>
            </a:r>
          </a:p>
          <a:p>
            <a:pPr marL="273050" indent="-273050"/>
            <a:r>
              <a:rPr lang="ru-RU" sz="2000" b="1" dirty="0"/>
              <a:t>3 день: </a:t>
            </a:r>
            <a:r>
              <a:rPr lang="ru-RU" sz="2000" dirty="0"/>
              <a:t>Завтрак, фотосессия на </a:t>
            </a:r>
            <a:r>
              <a:rPr lang="ru-RU" sz="2000" dirty="0" err="1"/>
              <a:t>оз.Байкал</a:t>
            </a:r>
            <a:r>
              <a:rPr lang="ru-RU" sz="2000" dirty="0"/>
              <a:t>,  выезд  до г. Улан-Удэ.</a:t>
            </a:r>
            <a:endParaRPr lang="ru-RU" sz="2000" b="1" dirty="0"/>
          </a:p>
          <a:p>
            <a:pPr marL="273050" indent="-273050"/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7571184" cy="7144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Описание тура по дням</a:t>
            </a:r>
          </a:p>
        </p:txBody>
      </p:sp>
    </p:spTree>
    <p:extLst>
      <p:ext uri="{BB962C8B-B14F-4D97-AF65-F5344CB8AC3E}">
        <p14:creationId xmlns:p14="http://schemas.microsoft.com/office/powerpoint/2010/main" val="30880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mi22.ru/netcat_files/360/568/Kino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9" y="9128"/>
            <a:ext cx="9138991" cy="6848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3682" y="2132856"/>
            <a:ext cx="9133329" cy="23488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В первый день, туристы посетят именно те фильмы, которые снимали именно на улицах города Улан-Удэ. Участники тура будут задействованы в анимационных программах, связанных с сюжетом данного фильма, побывают в роли операторов, актеров, научатся актерскому мастерству. Так же встретятся с главными актерами фильмов.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6984"/>
            <a:ext cx="4896544" cy="12184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День первый:</a:t>
            </a:r>
          </a:p>
        </p:txBody>
      </p:sp>
    </p:spTree>
    <p:extLst>
      <p:ext uri="{BB962C8B-B14F-4D97-AF65-F5344CB8AC3E}">
        <p14:creationId xmlns:p14="http://schemas.microsoft.com/office/powerpoint/2010/main" val="404839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ulture-chel.ru/Storage/Image/PublicationItem/Image/big/15982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36913"/>
            <a:ext cx="7948405" cy="2304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Во второй день, туристы отправятся  в </a:t>
            </a:r>
            <a:r>
              <a:rPr lang="ru-RU" dirty="0" err="1"/>
              <a:t>Баргузинский</a:t>
            </a:r>
            <a:r>
              <a:rPr lang="ru-RU" dirty="0"/>
              <a:t> район Республики Бурятии. Посетим озеро Байкал. Пройдем очень интересный </a:t>
            </a:r>
            <a:r>
              <a:rPr lang="ru-RU" dirty="0" err="1"/>
              <a:t>квест</a:t>
            </a:r>
            <a:r>
              <a:rPr lang="ru-RU" dirty="0"/>
              <a:t>, где участники побывают в прошлом, забыв о телефонах, интернете и городской суете. Так же будет проходить фотоссесия на берегу озера Байкал.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51720" y="116632"/>
            <a:ext cx="5040560" cy="1252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День второй:</a:t>
            </a:r>
          </a:p>
        </p:txBody>
      </p:sp>
    </p:spTree>
    <p:extLst>
      <p:ext uri="{BB962C8B-B14F-4D97-AF65-F5344CB8AC3E}">
        <p14:creationId xmlns:p14="http://schemas.microsoft.com/office/powerpoint/2010/main" val="54194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shkolazhizni.ru/img/content/i177/177604_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173" y="17839"/>
            <a:ext cx="9177173" cy="684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59832" y="2852936"/>
            <a:ext cx="5040560" cy="15210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sz="2800" dirty="0"/>
              <a:t>В этот день, туристы отправляются из </a:t>
            </a:r>
            <a:r>
              <a:rPr lang="ru-RU" sz="2800" dirty="0" err="1"/>
              <a:t>Баргузинского</a:t>
            </a:r>
            <a:r>
              <a:rPr lang="ru-RU" sz="2800" dirty="0"/>
              <a:t> района (с. </a:t>
            </a:r>
            <a:r>
              <a:rPr lang="ru-RU" sz="2800" dirty="0" err="1"/>
              <a:t>Максимихи</a:t>
            </a:r>
            <a:r>
              <a:rPr lang="ru-RU" sz="2800" dirty="0"/>
              <a:t>) до города Улан-Удэ.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60032" y="338328"/>
            <a:ext cx="3826768" cy="1252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День третий:</a:t>
            </a:r>
          </a:p>
        </p:txBody>
      </p:sp>
    </p:spTree>
    <p:extLst>
      <p:ext uri="{BB962C8B-B14F-4D97-AF65-F5344CB8AC3E}">
        <p14:creationId xmlns:p14="http://schemas.microsoft.com/office/powerpoint/2010/main" val="247691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235</TotalTime>
  <Words>436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Candara</vt:lpstr>
      <vt:lpstr>Symbol</vt:lpstr>
      <vt:lpstr>Times New Roman</vt:lpstr>
      <vt:lpstr>Wingdings 2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Описание тура по дням</vt:lpstr>
      <vt:lpstr>День первый:</vt:lpstr>
      <vt:lpstr>День второй:</vt:lpstr>
      <vt:lpstr>День третий:</vt:lpstr>
      <vt:lpstr>Стоимость тура:</vt:lpstr>
      <vt:lpstr>Перечень основных услуг, входящих в стоимость тура: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Студент WSR</cp:lastModifiedBy>
  <cp:revision>20</cp:revision>
  <dcterms:created xsi:type="dcterms:W3CDTF">2018-06-12T08:05:54Z</dcterms:created>
  <dcterms:modified xsi:type="dcterms:W3CDTF">2020-04-14T11:16:24Z</dcterms:modified>
</cp:coreProperties>
</file>