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0" r:id="rId4"/>
    <p:sldId id="271" r:id="rId5"/>
    <p:sldId id="258" r:id="rId6"/>
    <p:sldId id="272" r:id="rId7"/>
    <p:sldId id="262" r:id="rId8"/>
    <p:sldId id="273" r:id="rId9"/>
    <p:sldId id="261" r:id="rId10"/>
    <p:sldId id="274" r:id="rId11"/>
    <p:sldId id="263" r:id="rId12"/>
    <p:sldId id="275" r:id="rId13"/>
    <p:sldId id="277" r:id="rId14"/>
    <p:sldId id="276" r:id="rId15"/>
    <p:sldId id="264" r:id="rId16"/>
    <p:sldId id="278" r:id="rId17"/>
    <p:sldId id="266" r:id="rId18"/>
    <p:sldId id="279" r:id="rId19"/>
    <p:sldId id="283" r:id="rId20"/>
    <p:sldId id="281" r:id="rId21"/>
    <p:sldId id="282" r:id="rId22"/>
    <p:sldId id="269" r:id="rId23"/>
    <p:sldId id="28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37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Математика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8058472" cy="990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Тема урока: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«</a:t>
            </a:r>
            <a:r>
              <a:rPr lang="ru-RU" dirty="0"/>
              <a:t>Повторение пройденного. «Что узнали. Чему научились». Математический диктант № 5»</a:t>
            </a:r>
          </a:p>
        </p:txBody>
      </p:sp>
    </p:spTree>
    <p:extLst>
      <p:ext uri="{BB962C8B-B14F-4D97-AF65-F5344CB8AC3E}">
        <p14:creationId xmlns:p14="http://schemas.microsoft.com/office/powerpoint/2010/main" val="20585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6781800" cy="870992"/>
          </a:xfrm>
        </p:spPr>
        <p:txBody>
          <a:bodyPr>
            <a:normAutofit fontScale="90000"/>
          </a:bodyPr>
          <a:lstStyle/>
          <a:p>
            <a:r>
              <a:rPr lang="ru-RU" dirty="0"/>
              <a:t>Работа по учебнику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7412" y="620688"/>
            <a:ext cx="7651011" cy="36004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/>
              <a:t>№ </a:t>
            </a:r>
            <a:r>
              <a:rPr lang="ru-RU" i="1" dirty="0" smtClean="0"/>
              <a:t>1 </a:t>
            </a:r>
            <a:r>
              <a:rPr lang="ru-RU" i="1" dirty="0"/>
              <a:t>(с. </a:t>
            </a:r>
            <a:r>
              <a:rPr lang="ru-RU" i="1" dirty="0" smtClean="0"/>
              <a:t>54).   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98" y="1052735"/>
            <a:ext cx="9080069" cy="148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3509" y="2780928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Устно объясните </a:t>
            </a:r>
            <a:r>
              <a:rPr lang="ru-RU" sz="2400" dirty="0"/>
              <a:t>свойства умножения</a:t>
            </a:r>
            <a:r>
              <a:rPr lang="ru-RU" sz="2400" dirty="0" smtClean="0"/>
              <a:t>. </a:t>
            </a:r>
          </a:p>
          <a:p>
            <a:pPr algn="ctr"/>
            <a:r>
              <a:rPr lang="ru-RU" sz="2400" i="1" dirty="0" smtClean="0"/>
              <a:t>(смотри с.120)</a:t>
            </a:r>
          </a:p>
          <a:p>
            <a:endParaRPr lang="ru-RU" sz="2400" dirty="0"/>
          </a:p>
          <a:p>
            <a:r>
              <a:rPr lang="ru-RU" sz="2400" dirty="0" smtClean="0"/>
              <a:t>Как </a:t>
            </a:r>
            <a:r>
              <a:rPr lang="ru-RU" sz="2400" dirty="0"/>
              <a:t>используются эти математические свойства в </a:t>
            </a:r>
            <a:r>
              <a:rPr lang="ru-RU" sz="2400" dirty="0" smtClean="0"/>
              <a:t>вычислениях?</a:t>
            </a:r>
          </a:p>
          <a:p>
            <a:pPr algn="ctr"/>
            <a:r>
              <a:rPr lang="ru-RU" sz="2400" i="1" dirty="0" smtClean="0"/>
              <a:t> </a:t>
            </a:r>
            <a:r>
              <a:rPr lang="ru-RU" sz="2400" i="1" dirty="0"/>
              <a:t>При записи </a:t>
            </a:r>
            <a:r>
              <a:rPr lang="ru-RU" sz="2400" i="1" dirty="0" smtClean="0"/>
              <a:t>умножения столбиком, </a:t>
            </a:r>
            <a:br>
              <a:rPr lang="ru-RU" sz="2400" i="1" dirty="0" smtClean="0"/>
            </a:br>
            <a:r>
              <a:rPr lang="ru-RU" sz="2400" i="1" dirty="0" smtClean="0"/>
              <a:t>если </a:t>
            </a:r>
            <a:r>
              <a:rPr lang="ru-RU" sz="2400" i="1" dirty="0"/>
              <a:t>в разряде единиц или десятков есть нули</a:t>
            </a:r>
          </a:p>
        </p:txBody>
      </p:sp>
    </p:spTree>
    <p:extLst>
      <p:ext uri="{BB962C8B-B14F-4D97-AF65-F5344CB8AC3E}">
        <p14:creationId xmlns:p14="http://schemas.microsoft.com/office/powerpoint/2010/main" val="212102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6781800" cy="870992"/>
          </a:xfrm>
        </p:spPr>
        <p:txBody>
          <a:bodyPr>
            <a:normAutofit fontScale="90000"/>
          </a:bodyPr>
          <a:lstStyle/>
          <a:p>
            <a:r>
              <a:rPr lang="ru-RU" dirty="0"/>
              <a:t>Работа по учебнику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7412" y="620688"/>
            <a:ext cx="7651011" cy="36004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/>
              <a:t>№ </a:t>
            </a:r>
            <a:r>
              <a:rPr lang="ru-RU" i="1" dirty="0" smtClean="0"/>
              <a:t>7 </a:t>
            </a:r>
            <a:r>
              <a:rPr lang="ru-RU" i="1" dirty="0"/>
              <a:t>(с. </a:t>
            </a:r>
            <a:r>
              <a:rPr lang="ru-RU" i="1" dirty="0" smtClean="0"/>
              <a:t>54).   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76872"/>
            <a:ext cx="8493495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967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6781800" cy="870992"/>
          </a:xfrm>
        </p:spPr>
        <p:txBody>
          <a:bodyPr>
            <a:normAutofit fontScale="90000"/>
          </a:bodyPr>
          <a:lstStyle/>
          <a:p>
            <a:r>
              <a:rPr lang="ru-RU" dirty="0"/>
              <a:t>Работа по учебнику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7412" y="620688"/>
            <a:ext cx="7651011" cy="36004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/>
              <a:t>№ </a:t>
            </a:r>
            <a:r>
              <a:rPr lang="ru-RU" i="1" dirty="0" smtClean="0"/>
              <a:t>7 </a:t>
            </a:r>
            <a:r>
              <a:rPr lang="ru-RU" i="1" dirty="0"/>
              <a:t>(с. </a:t>
            </a:r>
            <a:r>
              <a:rPr lang="ru-RU" i="1" dirty="0" smtClean="0"/>
              <a:t>54).   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92" y="1412776"/>
            <a:ext cx="8275639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0392" y="1034215"/>
            <a:ext cx="23801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Проверка, самооценка</a:t>
            </a:r>
          </a:p>
        </p:txBody>
      </p:sp>
    </p:spTree>
    <p:extLst>
      <p:ext uri="{BB962C8B-B14F-4D97-AF65-F5344CB8AC3E}">
        <p14:creationId xmlns:p14="http://schemas.microsoft.com/office/powerpoint/2010/main" val="398997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6781800" cy="870992"/>
          </a:xfrm>
        </p:spPr>
        <p:txBody>
          <a:bodyPr>
            <a:normAutofit fontScale="90000"/>
          </a:bodyPr>
          <a:lstStyle/>
          <a:p>
            <a:r>
              <a:rPr lang="ru-RU" dirty="0"/>
              <a:t>Работа по учебнику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7412" y="620688"/>
            <a:ext cx="7651011" cy="36004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/>
              <a:t>№ </a:t>
            </a:r>
            <a:r>
              <a:rPr lang="ru-RU" i="1" dirty="0" smtClean="0"/>
              <a:t>8 </a:t>
            </a:r>
            <a:r>
              <a:rPr lang="ru-RU" i="1" dirty="0"/>
              <a:t>(с. </a:t>
            </a:r>
            <a:r>
              <a:rPr lang="ru-RU" i="1" dirty="0" smtClean="0"/>
              <a:t>55).   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18" y="4175881"/>
            <a:ext cx="8802977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1052736"/>
            <a:ext cx="8136904" cy="2241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/>
              <a:t>Назовите арифметические действия первого порядка. </a:t>
            </a:r>
            <a:endParaRPr lang="ru-RU" sz="2400" dirty="0" smtClean="0"/>
          </a:p>
          <a:p>
            <a:pPr>
              <a:lnSpc>
                <a:spcPct val="150000"/>
              </a:lnSpc>
            </a:pPr>
            <a:r>
              <a:rPr lang="ru-RU" sz="2400" dirty="0" smtClean="0"/>
              <a:t>Назовите </a:t>
            </a:r>
            <a:r>
              <a:rPr lang="ru-RU" sz="2400" dirty="0"/>
              <a:t>арифметические действия второго порядка. </a:t>
            </a:r>
            <a:endParaRPr lang="ru-RU" sz="2400" dirty="0" smtClean="0"/>
          </a:p>
          <a:p>
            <a:pPr>
              <a:lnSpc>
                <a:spcPct val="150000"/>
              </a:lnSpc>
            </a:pPr>
            <a:r>
              <a:rPr lang="ru-RU" sz="2400" dirty="0" smtClean="0"/>
              <a:t>Какие </a:t>
            </a:r>
            <a:r>
              <a:rPr lang="ru-RU" sz="2400" dirty="0"/>
              <a:t>действия выполняем в последнюю очередь? </a:t>
            </a:r>
            <a:endParaRPr lang="ru-RU" sz="2400" dirty="0" smtClean="0"/>
          </a:p>
          <a:p>
            <a:pPr>
              <a:lnSpc>
                <a:spcPct val="150000"/>
              </a:lnSpc>
            </a:pPr>
            <a:r>
              <a:rPr lang="ru-RU" sz="2400" dirty="0" smtClean="0"/>
              <a:t>Что </a:t>
            </a:r>
            <a:r>
              <a:rPr lang="ru-RU" sz="2400" dirty="0"/>
              <a:t>делаем, если действия равнозначны? </a:t>
            </a:r>
          </a:p>
        </p:txBody>
      </p:sp>
    </p:spTree>
    <p:extLst>
      <p:ext uri="{BB962C8B-B14F-4D97-AF65-F5344CB8AC3E}">
        <p14:creationId xmlns:p14="http://schemas.microsoft.com/office/powerpoint/2010/main" val="420045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6781800" cy="870992"/>
          </a:xfrm>
        </p:spPr>
        <p:txBody>
          <a:bodyPr>
            <a:normAutofit fontScale="90000"/>
          </a:bodyPr>
          <a:lstStyle/>
          <a:p>
            <a:r>
              <a:rPr lang="ru-RU" dirty="0"/>
              <a:t>Работа по учебнику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7412" y="620688"/>
            <a:ext cx="7651011" cy="36004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/>
              <a:t>№ </a:t>
            </a:r>
            <a:r>
              <a:rPr lang="ru-RU" i="1" dirty="0" smtClean="0"/>
              <a:t>8 </a:t>
            </a:r>
            <a:r>
              <a:rPr lang="ru-RU" i="1" dirty="0"/>
              <a:t>(с. </a:t>
            </a:r>
            <a:r>
              <a:rPr lang="ru-RU" i="1" dirty="0" smtClean="0"/>
              <a:t>55).   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10" y="4340365"/>
            <a:ext cx="8802977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908720"/>
            <a:ext cx="81369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Назовите арифметические действия первого порядка.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(Действия </a:t>
            </a:r>
            <a:r>
              <a:rPr lang="ru-RU" sz="2400" i="1" dirty="0"/>
              <a:t>в скобках.)</a:t>
            </a:r>
            <a:endParaRPr lang="ru-RU" sz="2400" dirty="0"/>
          </a:p>
          <a:p>
            <a:r>
              <a:rPr lang="ru-RU" sz="2400" dirty="0"/>
              <a:t>Назовите арифметические действия второго порядка.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(</a:t>
            </a:r>
            <a:r>
              <a:rPr lang="ru-RU" sz="2400" i="1" dirty="0"/>
              <a:t>Умножение и деление.)</a:t>
            </a:r>
            <a:endParaRPr lang="ru-RU" sz="2400" dirty="0"/>
          </a:p>
          <a:p>
            <a:r>
              <a:rPr lang="ru-RU" sz="2400" dirty="0"/>
              <a:t>Какие действия выполняем в последнюю очередь?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(Сложение </a:t>
            </a:r>
            <a:r>
              <a:rPr lang="ru-RU" sz="2400" i="1" dirty="0"/>
              <a:t>и вычитание</a:t>
            </a:r>
            <a:r>
              <a:rPr lang="ru-RU" sz="2400" dirty="0"/>
              <a:t>.)</a:t>
            </a:r>
          </a:p>
          <a:p>
            <a:r>
              <a:rPr lang="ru-RU" sz="2400" dirty="0"/>
              <a:t>Что делаем, если действия равнозначны?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(</a:t>
            </a:r>
            <a:r>
              <a:rPr lang="ru-RU" sz="2400" i="1" dirty="0"/>
              <a:t>Решаем слева </a:t>
            </a:r>
            <a:r>
              <a:rPr lang="ru-RU" sz="2400" i="1" dirty="0" smtClean="0"/>
              <a:t>направо.</a:t>
            </a:r>
            <a:r>
              <a:rPr lang="ru-RU" sz="2400" dirty="0" smtClean="0"/>
              <a:t> </a:t>
            </a:r>
            <a:r>
              <a:rPr lang="ru-RU" sz="2400" dirty="0"/>
              <a:t>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3997176"/>
            <a:ext cx="3184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Найдите значения выражений.</a:t>
            </a:r>
          </a:p>
        </p:txBody>
      </p:sp>
    </p:spTree>
    <p:extLst>
      <p:ext uri="{BB962C8B-B14F-4D97-AF65-F5344CB8AC3E}">
        <p14:creationId xmlns:p14="http://schemas.microsoft.com/office/powerpoint/2010/main" val="5600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6781800" cy="8709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836712"/>
            <a:ext cx="37444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Крутим мельницу вперед.</a:t>
            </a:r>
          </a:p>
          <a:p>
            <a:r>
              <a:rPr lang="ru-RU" dirty="0"/>
              <a:t>А потом наоборот.</a:t>
            </a:r>
          </a:p>
          <a:p>
            <a:r>
              <a:rPr lang="ru-RU" i="1" dirty="0"/>
              <a:t>(Вращение прямыми руками 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вперед </a:t>
            </a:r>
            <a:r>
              <a:rPr lang="ru-RU" i="1" dirty="0"/>
              <a:t>и назад.) </a:t>
            </a:r>
            <a:endParaRPr lang="ru-RU" i="1" dirty="0" smtClean="0"/>
          </a:p>
          <a:p>
            <a:r>
              <a:rPr lang="ru-RU" dirty="0" smtClean="0"/>
              <a:t>Наклоняться </a:t>
            </a:r>
            <a:r>
              <a:rPr lang="ru-RU" dirty="0"/>
              <a:t>будем все.</a:t>
            </a:r>
          </a:p>
          <a:p>
            <a:r>
              <a:rPr lang="ru-RU" dirty="0"/>
              <a:t>Будто прыгаем в бассейн.</a:t>
            </a:r>
          </a:p>
          <a:p>
            <a:r>
              <a:rPr lang="ru-RU" i="1" dirty="0"/>
              <a:t>(Наклоны вперед.)</a:t>
            </a:r>
          </a:p>
          <a:p>
            <a:r>
              <a:rPr lang="ru-RU" dirty="0"/>
              <a:t>А потом назад прогнемся,</a:t>
            </a:r>
          </a:p>
          <a:p>
            <a:r>
              <a:rPr lang="ru-RU" dirty="0"/>
              <a:t>Хорошенько разомнемся.</a:t>
            </a:r>
          </a:p>
          <a:p>
            <a:r>
              <a:rPr lang="ru-RU" i="1" dirty="0"/>
              <a:t>(Наклоны назад.)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76188" y="2406372"/>
            <a:ext cx="358647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 попрыгать нам пора,</a:t>
            </a:r>
          </a:p>
          <a:p>
            <a:r>
              <a:rPr lang="ru-RU" dirty="0"/>
              <a:t>Мы не прыгали с утра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i="1" dirty="0" smtClean="0"/>
              <a:t>(</a:t>
            </a:r>
            <a:r>
              <a:rPr lang="ru-RU" i="1" dirty="0"/>
              <a:t>Прыжки на месте.)</a:t>
            </a:r>
          </a:p>
          <a:p>
            <a:r>
              <a:rPr lang="ru-RU" dirty="0"/>
              <a:t>Шаг на месте в заключенье.</a:t>
            </a:r>
          </a:p>
          <a:p>
            <a:r>
              <a:rPr lang="ru-RU" dirty="0"/>
              <a:t>Это тоже упражненье.</a:t>
            </a:r>
          </a:p>
          <a:p>
            <a:r>
              <a:rPr lang="ru-RU" i="1" dirty="0"/>
              <a:t>(Шаги на месте.)</a:t>
            </a:r>
          </a:p>
          <a:p>
            <a:r>
              <a:rPr lang="ru-RU" dirty="0"/>
              <a:t>Поскакали, потянулись —</a:t>
            </a:r>
          </a:p>
          <a:p>
            <a:r>
              <a:rPr lang="ru-RU" dirty="0"/>
              <a:t>Вот и славно отдохнули.</a:t>
            </a:r>
          </a:p>
          <a:p>
            <a:r>
              <a:rPr lang="ru-RU" i="1" dirty="0"/>
              <a:t>(Сесть </a:t>
            </a:r>
            <a:r>
              <a:rPr lang="ru-RU" i="1" dirty="0" smtClean="0"/>
              <a:t>на место)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29820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6781800" cy="870992"/>
          </a:xfrm>
        </p:spPr>
        <p:txBody>
          <a:bodyPr>
            <a:normAutofit fontScale="90000"/>
          </a:bodyPr>
          <a:lstStyle/>
          <a:p>
            <a:r>
              <a:rPr lang="ru-RU" dirty="0"/>
              <a:t>Работа по учебнику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7412" y="620688"/>
            <a:ext cx="7651011" cy="36004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/>
              <a:t>№ </a:t>
            </a:r>
            <a:r>
              <a:rPr lang="ru-RU" i="1" dirty="0" smtClean="0"/>
              <a:t>11 </a:t>
            </a:r>
            <a:r>
              <a:rPr lang="ru-RU" i="1" dirty="0"/>
              <a:t>(с. </a:t>
            </a:r>
            <a:r>
              <a:rPr lang="ru-RU" i="1" dirty="0" smtClean="0"/>
              <a:t>54).   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8746170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140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6781800" cy="870992"/>
          </a:xfrm>
        </p:spPr>
        <p:txBody>
          <a:bodyPr>
            <a:normAutofit fontScale="90000"/>
          </a:bodyPr>
          <a:lstStyle/>
          <a:p>
            <a:r>
              <a:rPr lang="ru-RU" dirty="0"/>
              <a:t>Работа по учебнику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8119" y="553005"/>
            <a:ext cx="7651011" cy="36004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/>
              <a:t>№ </a:t>
            </a:r>
            <a:r>
              <a:rPr lang="ru-RU" i="1" dirty="0" smtClean="0"/>
              <a:t>17 </a:t>
            </a:r>
            <a:r>
              <a:rPr lang="ru-RU" i="1" dirty="0"/>
              <a:t>(с. </a:t>
            </a:r>
            <a:r>
              <a:rPr lang="ru-RU" i="1" dirty="0" smtClean="0"/>
              <a:t>55).  1) 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47864" y="63923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Прочитайте </a:t>
            </a:r>
            <a:r>
              <a:rPr lang="ru-RU" dirty="0" smtClean="0"/>
              <a:t>задачу 1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3071038"/>
            <a:ext cx="27612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Сделайте чертеж к задаче.</a:t>
            </a:r>
          </a:p>
        </p:txBody>
      </p:sp>
      <p:pic>
        <p:nvPicPr>
          <p:cNvPr id="8194" name="Picture 2" descr="image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415" y="3440370"/>
            <a:ext cx="6669728" cy="1914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41" y="990020"/>
            <a:ext cx="7488210" cy="1779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7180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6781800" cy="870992"/>
          </a:xfrm>
        </p:spPr>
        <p:txBody>
          <a:bodyPr>
            <a:normAutofit fontScale="90000"/>
          </a:bodyPr>
          <a:lstStyle/>
          <a:p>
            <a:r>
              <a:rPr lang="ru-RU" dirty="0"/>
              <a:t>Работа по учебнику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7412" y="620688"/>
            <a:ext cx="7651011" cy="36004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/>
              <a:t>№ </a:t>
            </a:r>
            <a:r>
              <a:rPr lang="ru-RU" i="1" dirty="0" smtClean="0"/>
              <a:t>17 </a:t>
            </a:r>
            <a:r>
              <a:rPr lang="ru-RU" i="1" dirty="0"/>
              <a:t>(с. </a:t>
            </a:r>
            <a:r>
              <a:rPr lang="ru-RU" i="1" dirty="0" smtClean="0"/>
              <a:t>55)   1).   </a:t>
            </a:r>
            <a:endParaRPr lang="ru-RU" dirty="0"/>
          </a:p>
        </p:txBody>
      </p:sp>
      <p:pic>
        <p:nvPicPr>
          <p:cNvPr id="8194" name="Picture 2" descr="image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52736"/>
            <a:ext cx="5305785" cy="1523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2690336"/>
            <a:ext cx="86409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Почему в первый магазин привезли больше молока? </a:t>
            </a:r>
            <a:endParaRPr lang="ru-RU" sz="2800" dirty="0" smtClean="0"/>
          </a:p>
          <a:p>
            <a:endParaRPr lang="ru-RU" sz="2800" dirty="0"/>
          </a:p>
          <a:p>
            <a:r>
              <a:rPr lang="ru-RU" sz="2800" dirty="0"/>
              <a:t>На сколько больше? Как это узнать? </a:t>
            </a:r>
            <a:endParaRPr lang="ru-RU" sz="2800" dirty="0" smtClean="0"/>
          </a:p>
          <a:p>
            <a:endParaRPr lang="ru-RU" sz="2800" i="1" dirty="0" smtClean="0"/>
          </a:p>
        </p:txBody>
      </p:sp>
    </p:spTree>
    <p:extLst>
      <p:ext uri="{BB962C8B-B14F-4D97-AF65-F5344CB8AC3E}">
        <p14:creationId xmlns:p14="http://schemas.microsoft.com/office/powerpoint/2010/main" val="77499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6781800" cy="870992"/>
          </a:xfrm>
        </p:spPr>
        <p:txBody>
          <a:bodyPr>
            <a:normAutofit fontScale="90000"/>
          </a:bodyPr>
          <a:lstStyle/>
          <a:p>
            <a:r>
              <a:rPr lang="ru-RU" dirty="0"/>
              <a:t>Работа по учебнику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7412" y="620688"/>
            <a:ext cx="7651011" cy="36004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/>
              <a:t>№ </a:t>
            </a:r>
            <a:r>
              <a:rPr lang="ru-RU" i="1" dirty="0" smtClean="0"/>
              <a:t>17 </a:t>
            </a:r>
            <a:r>
              <a:rPr lang="ru-RU" i="1" dirty="0"/>
              <a:t>(с. </a:t>
            </a:r>
            <a:r>
              <a:rPr lang="ru-RU" i="1" dirty="0" smtClean="0"/>
              <a:t>55)   1).   </a:t>
            </a:r>
            <a:endParaRPr lang="ru-RU" dirty="0"/>
          </a:p>
        </p:txBody>
      </p:sp>
      <p:pic>
        <p:nvPicPr>
          <p:cNvPr id="8194" name="Picture 2" descr="image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52736"/>
            <a:ext cx="5305785" cy="1523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2690336"/>
            <a:ext cx="8640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Почему в первый магазин привезли больше молока? </a:t>
            </a:r>
            <a:endParaRPr lang="ru-RU" sz="2800" dirty="0" smtClean="0"/>
          </a:p>
          <a:p>
            <a:r>
              <a:rPr lang="ru-RU" sz="2800" i="1" dirty="0" smtClean="0"/>
              <a:t>(В первый </a:t>
            </a:r>
            <a:r>
              <a:rPr lang="ru-RU" sz="2800" i="1" dirty="0"/>
              <a:t>магазин привезли больше бидонов</a:t>
            </a:r>
            <a:r>
              <a:rPr lang="ru-RU" sz="2800" i="1" dirty="0" smtClean="0"/>
              <a:t>.)</a:t>
            </a:r>
          </a:p>
          <a:p>
            <a:endParaRPr lang="ru-RU" sz="2800" dirty="0"/>
          </a:p>
          <a:p>
            <a:r>
              <a:rPr lang="ru-RU" sz="2800" dirty="0"/>
              <a:t>На сколько больше? Как это узнать? </a:t>
            </a:r>
            <a:endParaRPr lang="ru-RU" sz="2800" dirty="0" smtClean="0"/>
          </a:p>
          <a:p>
            <a:r>
              <a:rPr lang="ru-RU" sz="2800" i="1" dirty="0" smtClean="0"/>
              <a:t>(18 — </a:t>
            </a:r>
            <a:r>
              <a:rPr lang="ru-RU" sz="2800" i="1" dirty="0"/>
              <a:t>12</a:t>
            </a:r>
            <a:r>
              <a:rPr lang="ru-RU" sz="2800" i="1" dirty="0" smtClean="0"/>
              <a:t>.)</a:t>
            </a:r>
          </a:p>
          <a:p>
            <a:pPr algn="ctr"/>
            <a:r>
              <a:rPr lang="ru-RU" sz="2800" dirty="0"/>
              <a:t>Что можно узнать, зная эти две разности? 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196082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6781800" cy="8709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Решение </a:t>
            </a:r>
            <a:r>
              <a:rPr lang="ru-RU" dirty="0"/>
              <a:t>уравнений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2095128"/>
          </a:xfrm>
        </p:spPr>
        <p:txBody>
          <a:bodyPr>
            <a:normAutofit/>
          </a:bodyPr>
          <a:lstStyle/>
          <a:p>
            <a:r>
              <a:rPr lang="ru-RU" i="1" dirty="0" smtClean="0"/>
              <a:t>Решите уравнения</a:t>
            </a:r>
            <a:endParaRPr lang="ru-RU" i="1" dirty="0"/>
          </a:p>
          <a:p>
            <a:pPr marL="0" indent="0" algn="ctr">
              <a:buNone/>
            </a:pPr>
            <a:r>
              <a:rPr lang="ru-RU" sz="6000" dirty="0"/>
              <a:t>24 • х = 80 </a:t>
            </a:r>
            <a:r>
              <a:rPr lang="ru-RU" sz="6000" dirty="0" smtClean="0"/>
              <a:t>— </a:t>
            </a:r>
            <a:r>
              <a:rPr lang="ru-RU" sz="6000" dirty="0"/>
              <a:t>8</a:t>
            </a:r>
          </a:p>
          <a:p>
            <a:endParaRPr lang="ru-RU" dirty="0"/>
          </a:p>
        </p:txBody>
      </p:sp>
      <p:pic>
        <p:nvPicPr>
          <p:cNvPr id="5" name="Picture 2" descr="image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635" y="3284984"/>
            <a:ext cx="7644402" cy="1735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44047" y="2875002"/>
            <a:ext cx="1770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опорные </a:t>
            </a:r>
            <a:r>
              <a:rPr lang="ru-RU" dirty="0" smtClean="0"/>
              <a:t>схемы: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215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6781800" cy="870992"/>
          </a:xfrm>
        </p:spPr>
        <p:txBody>
          <a:bodyPr>
            <a:normAutofit fontScale="90000"/>
          </a:bodyPr>
          <a:lstStyle/>
          <a:p>
            <a:r>
              <a:rPr lang="ru-RU" dirty="0"/>
              <a:t>Работа по учебнику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8119" y="553005"/>
            <a:ext cx="7651011" cy="36004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/>
              <a:t>№ </a:t>
            </a:r>
            <a:r>
              <a:rPr lang="ru-RU" i="1" dirty="0" smtClean="0"/>
              <a:t>17 </a:t>
            </a:r>
            <a:r>
              <a:rPr lang="ru-RU" i="1" dirty="0"/>
              <a:t>(с. </a:t>
            </a:r>
            <a:r>
              <a:rPr lang="ru-RU" i="1" dirty="0" smtClean="0"/>
              <a:t>55).  2) 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47864" y="63923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Прочитайте </a:t>
            </a:r>
            <a:r>
              <a:rPr lang="ru-RU" dirty="0" smtClean="0"/>
              <a:t>задачу 2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3243300"/>
            <a:ext cx="85351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Сравните задачи. Какие изменения мы внесем в </a:t>
            </a:r>
            <a:r>
              <a:rPr lang="ru-RU" dirty="0" smtClean="0"/>
              <a:t>схематический </a:t>
            </a:r>
            <a:r>
              <a:rPr lang="ru-RU" dirty="0"/>
              <a:t>чертеж?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56" y="1008565"/>
            <a:ext cx="8365270" cy="211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 descr="image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612632"/>
            <a:ext cx="5440525" cy="1380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76137" y="5003670"/>
            <a:ext cx="26955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Запишите решения задач.</a:t>
            </a:r>
          </a:p>
        </p:txBody>
      </p:sp>
    </p:spTree>
    <p:extLst>
      <p:ext uri="{BB962C8B-B14F-4D97-AF65-F5344CB8AC3E}">
        <p14:creationId xmlns:p14="http://schemas.microsoft.com/office/powerpoint/2010/main" val="2042994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6781800" cy="870992"/>
          </a:xfrm>
        </p:spPr>
        <p:txBody>
          <a:bodyPr>
            <a:normAutofit fontScale="90000"/>
          </a:bodyPr>
          <a:lstStyle/>
          <a:p>
            <a:r>
              <a:rPr lang="ru-RU" dirty="0"/>
              <a:t>Работа по учебнику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7412" y="620688"/>
            <a:ext cx="7651011" cy="36004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/>
              <a:t>№ </a:t>
            </a:r>
            <a:r>
              <a:rPr lang="ru-RU" i="1" dirty="0" smtClean="0"/>
              <a:t>17 </a:t>
            </a:r>
            <a:r>
              <a:rPr lang="ru-RU" i="1" dirty="0"/>
              <a:t>(с. </a:t>
            </a:r>
            <a:r>
              <a:rPr lang="ru-RU" i="1" dirty="0" smtClean="0"/>
              <a:t>55)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196752"/>
            <a:ext cx="85689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Самопроверка, самооценка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1) Решение</a:t>
            </a:r>
          </a:p>
          <a:p>
            <a:r>
              <a:rPr lang="ru-RU" dirty="0"/>
              <a:t>1</a:t>
            </a:r>
            <a:r>
              <a:rPr lang="ru-RU" dirty="0" smtClean="0"/>
              <a:t>) 228 </a:t>
            </a:r>
            <a:r>
              <a:rPr lang="ru-RU" dirty="0"/>
              <a:t>: (18 — 12) = 38(л) — молока в одном бидоне;</a:t>
            </a:r>
          </a:p>
          <a:p>
            <a:r>
              <a:rPr lang="ru-RU" dirty="0"/>
              <a:t>2</a:t>
            </a:r>
            <a:r>
              <a:rPr lang="ru-RU" dirty="0" smtClean="0"/>
              <a:t>) 38 </a:t>
            </a:r>
            <a:r>
              <a:rPr lang="ru-RU" dirty="0"/>
              <a:t>• 18 = 684 (л) — молока привезли в первый магазин;</a:t>
            </a:r>
          </a:p>
          <a:p>
            <a:r>
              <a:rPr lang="ru-RU" dirty="0" smtClean="0"/>
              <a:t>3) 38 </a:t>
            </a:r>
            <a:r>
              <a:rPr lang="ru-RU" dirty="0"/>
              <a:t>• 12 = 456 (л) — молока привезли во второй магазин. </a:t>
            </a:r>
            <a:endParaRPr lang="ru-RU" dirty="0" smtClean="0"/>
          </a:p>
          <a:p>
            <a:r>
              <a:rPr lang="ru-RU" dirty="0" smtClean="0"/>
              <a:t>Ответ</a:t>
            </a:r>
            <a:r>
              <a:rPr lang="ru-RU" dirty="0"/>
              <a:t>: в первый магазин привезли 684 л молока, а во </a:t>
            </a:r>
            <a:r>
              <a:rPr lang="ru-RU" dirty="0" smtClean="0"/>
              <a:t>второй </a:t>
            </a:r>
            <a:r>
              <a:rPr lang="ru-RU" dirty="0"/>
              <a:t>— 456 л молока.</a:t>
            </a:r>
          </a:p>
          <a:p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/>
              <a:t>) Решение</a:t>
            </a:r>
          </a:p>
          <a:p>
            <a:r>
              <a:rPr lang="ru-RU" dirty="0"/>
              <a:t>1</a:t>
            </a:r>
            <a:r>
              <a:rPr lang="ru-RU" dirty="0" smtClean="0"/>
              <a:t>) (</a:t>
            </a:r>
            <a:r>
              <a:rPr lang="ru-RU" dirty="0"/>
              <a:t>684 - 456): 6 = 38 (л) - молока в одном бидоне;</a:t>
            </a:r>
          </a:p>
          <a:p>
            <a:r>
              <a:rPr lang="ru-RU" dirty="0"/>
              <a:t>2</a:t>
            </a:r>
            <a:r>
              <a:rPr lang="ru-RU" dirty="0" smtClean="0"/>
              <a:t>) 684 </a:t>
            </a:r>
            <a:r>
              <a:rPr lang="ru-RU" dirty="0"/>
              <a:t>: 38 = 18 (б.) — молока привезли в первый магазин;</a:t>
            </a:r>
          </a:p>
          <a:p>
            <a:r>
              <a:rPr lang="ru-RU" dirty="0" smtClean="0"/>
              <a:t>3) 456 </a:t>
            </a:r>
            <a:r>
              <a:rPr lang="ru-RU" dirty="0"/>
              <a:t>: 38 = 12 (б.) — молока привезли во второй магазин. </a:t>
            </a:r>
            <a:endParaRPr lang="ru-RU" dirty="0" smtClean="0"/>
          </a:p>
          <a:p>
            <a:r>
              <a:rPr lang="ru-RU" dirty="0" smtClean="0"/>
              <a:t>Ответ</a:t>
            </a:r>
            <a:r>
              <a:rPr lang="ru-RU" dirty="0"/>
              <a:t>: в первый магазин привезли 18 бидонов молока</a:t>
            </a:r>
            <a:r>
              <a:rPr lang="ru-RU" dirty="0" smtClean="0"/>
              <a:t>, а </a:t>
            </a:r>
            <a:r>
              <a:rPr lang="ru-RU" dirty="0"/>
              <a:t>во второй - 12 бидонов молока.</a:t>
            </a:r>
          </a:p>
        </p:txBody>
      </p:sp>
    </p:spTree>
    <p:extLst>
      <p:ext uri="{BB962C8B-B14F-4D97-AF65-F5344CB8AC3E}">
        <p14:creationId xmlns:p14="http://schemas.microsoft.com/office/powerpoint/2010/main" val="398481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8202488" cy="870992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/>
              <a:t>Подведение итогов урока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6657" y="3645024"/>
            <a:ext cx="7651011" cy="36004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Оцените свою работу на уроке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4082" y="440022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Устно составьте задачу по чертежу и запишите ее решение.</a:t>
            </a:r>
          </a:p>
        </p:txBody>
      </p:sp>
      <p:pic>
        <p:nvPicPr>
          <p:cNvPr id="10242" name="Picture 2" descr="image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57" y="830732"/>
            <a:ext cx="7565807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68057" y="4077072"/>
            <a:ext cx="81369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/>
              <a:t>Какие вычислительные приемы мы закрепляли сегодня на уроке?</a:t>
            </a:r>
          </a:p>
          <a:p>
            <a:pPr lvl="0"/>
            <a:r>
              <a:rPr lang="ru-RU" dirty="0" smtClean="0"/>
              <a:t>Какие </a:t>
            </a:r>
            <a:r>
              <a:rPr lang="ru-RU" dirty="0"/>
              <a:t>виды задач мы решали?</a:t>
            </a:r>
          </a:p>
          <a:p>
            <a:pPr lvl="0"/>
            <a:r>
              <a:rPr lang="ru-RU" dirty="0" smtClean="0"/>
              <a:t>Кто </a:t>
            </a:r>
            <a:r>
              <a:rPr lang="ru-RU" dirty="0"/>
              <a:t>успешно выполнил все задания?</a:t>
            </a:r>
          </a:p>
          <a:p>
            <a:pPr lvl="0"/>
            <a:r>
              <a:rPr lang="ru-RU" dirty="0" smtClean="0"/>
              <a:t>Кому </a:t>
            </a:r>
            <a:r>
              <a:rPr lang="ru-RU" dirty="0"/>
              <a:t>надо потренироваться в решении примеров и задач?</a:t>
            </a:r>
          </a:p>
        </p:txBody>
      </p:sp>
    </p:spTree>
    <p:extLst>
      <p:ext uri="{BB962C8B-B14F-4D97-AF65-F5344CB8AC3E}">
        <p14:creationId xmlns:p14="http://schemas.microsoft.com/office/powerpoint/2010/main" val="404810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8202488" cy="870992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>Домашнее задание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1003" y="1484784"/>
            <a:ext cx="7651011" cy="2088232"/>
          </a:xfrm>
        </p:spPr>
        <p:txBody>
          <a:bodyPr>
            <a:normAutofit/>
          </a:bodyPr>
          <a:lstStyle/>
          <a:p>
            <a:r>
              <a:rPr lang="ru-RU" sz="4400" dirty="0"/>
              <a:t>с.55 №18, 19, </a:t>
            </a:r>
            <a:endParaRPr lang="ru-RU" sz="4400" dirty="0" smtClean="0"/>
          </a:p>
          <a:p>
            <a:r>
              <a:rPr lang="ru-RU" sz="4400" dirty="0" smtClean="0"/>
              <a:t>с.55 </a:t>
            </a:r>
            <a:r>
              <a:rPr lang="ru-RU" sz="4400" dirty="0"/>
              <a:t>№21(устно)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082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6781800" cy="8709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Решение </a:t>
            </a:r>
            <a:r>
              <a:rPr lang="ru-RU" dirty="0"/>
              <a:t>уравнений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2095128"/>
          </a:xfrm>
        </p:spPr>
        <p:txBody>
          <a:bodyPr>
            <a:normAutofit/>
          </a:bodyPr>
          <a:lstStyle/>
          <a:p>
            <a:r>
              <a:rPr lang="ru-RU" i="1" dirty="0" smtClean="0"/>
              <a:t>Решите уравнения</a:t>
            </a:r>
            <a:endParaRPr lang="ru-RU" i="1" dirty="0"/>
          </a:p>
          <a:p>
            <a:pPr marL="0" indent="0" algn="ctr">
              <a:buNone/>
            </a:pPr>
            <a:r>
              <a:rPr lang="ru-RU" sz="6000" dirty="0"/>
              <a:t>60 : х = 30 : 2</a:t>
            </a:r>
            <a:endParaRPr lang="ru-RU" dirty="0"/>
          </a:p>
        </p:txBody>
      </p:sp>
      <p:pic>
        <p:nvPicPr>
          <p:cNvPr id="5" name="Picture 2" descr="image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635" y="3284984"/>
            <a:ext cx="7644402" cy="1735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44047" y="2875002"/>
            <a:ext cx="1770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опорные </a:t>
            </a:r>
            <a:r>
              <a:rPr lang="ru-RU" dirty="0" smtClean="0"/>
              <a:t>схемы: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77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6781800" cy="8709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Решение </a:t>
            </a:r>
            <a:r>
              <a:rPr lang="ru-RU" dirty="0"/>
              <a:t>уравнений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2095128"/>
          </a:xfrm>
        </p:spPr>
        <p:txBody>
          <a:bodyPr>
            <a:normAutofit/>
          </a:bodyPr>
          <a:lstStyle/>
          <a:p>
            <a:r>
              <a:rPr lang="ru-RU" i="1" dirty="0" smtClean="0"/>
              <a:t>Решите уравнения</a:t>
            </a:r>
            <a:endParaRPr lang="ru-RU" i="1" dirty="0"/>
          </a:p>
          <a:p>
            <a:pPr marL="0" indent="0" algn="ctr">
              <a:buNone/>
            </a:pPr>
            <a:r>
              <a:rPr lang="ru-RU" sz="6000" dirty="0" smtClean="0"/>
              <a:t>х : </a:t>
            </a:r>
            <a:r>
              <a:rPr lang="ru-RU" sz="6000" dirty="0"/>
              <a:t>18 = </a:t>
            </a:r>
            <a:r>
              <a:rPr lang="ru-RU" sz="6000" dirty="0" smtClean="0"/>
              <a:t>75 : </a:t>
            </a:r>
            <a:r>
              <a:rPr lang="ru-RU" sz="6000" dirty="0"/>
              <a:t>15</a:t>
            </a:r>
            <a:endParaRPr lang="ru-RU" dirty="0"/>
          </a:p>
        </p:txBody>
      </p:sp>
      <p:pic>
        <p:nvPicPr>
          <p:cNvPr id="5" name="Picture 2" descr="image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635" y="3284984"/>
            <a:ext cx="7644402" cy="1735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44047" y="2875002"/>
            <a:ext cx="1770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опорные </a:t>
            </a:r>
            <a:r>
              <a:rPr lang="ru-RU" dirty="0" smtClean="0"/>
              <a:t>схемы: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259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7986464" cy="8709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Математический диктант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496943" cy="3528392"/>
          </a:xfrm>
        </p:spPr>
        <p:txBody>
          <a:bodyPr>
            <a:normAutofit lnSpcReduction="10000"/>
          </a:bodyPr>
          <a:lstStyle/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800" dirty="0"/>
              <a:t> Найдите произведение чисел 700 и 4. </a:t>
            </a:r>
            <a:r>
              <a:rPr lang="ru-RU" sz="2800" i="1" dirty="0" smtClean="0"/>
              <a:t> </a:t>
            </a:r>
            <a:endParaRPr lang="ru-RU" sz="2800" dirty="0"/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800" dirty="0"/>
              <a:t> Делимое 800, делитель 80. Чему равно частное? </a:t>
            </a:r>
            <a:r>
              <a:rPr lang="ru-RU" sz="2800" dirty="0" smtClean="0"/>
              <a:t> </a:t>
            </a:r>
            <a:endParaRPr lang="ru-RU" sz="2800" dirty="0"/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800" dirty="0"/>
              <a:t> Какое число меньше, чем число 560, в 80 раз? </a:t>
            </a:r>
            <a:r>
              <a:rPr lang="ru-RU" sz="2800" dirty="0" smtClean="0"/>
              <a:t> </a:t>
            </a:r>
            <a:endParaRPr lang="ru-RU" sz="2800" dirty="0"/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800" dirty="0"/>
              <a:t> Во сколько раз 4 тысячи больше 2 сотен? </a:t>
            </a:r>
            <a:endParaRPr lang="ru-RU" sz="2800" dirty="0" smtClean="0"/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800" dirty="0" smtClean="0"/>
              <a:t>Чему </a:t>
            </a:r>
            <a:r>
              <a:rPr lang="ru-RU" sz="2800" dirty="0"/>
              <a:t>равно частное от деления чисел 3200 и 800?</a:t>
            </a:r>
          </a:p>
          <a:p>
            <a:pPr marL="0" indent="0">
              <a:lnSpc>
                <a:spcPct val="150000"/>
              </a:lnSpc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986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7986464" cy="8709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Математический диктант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496943" cy="3960440"/>
          </a:xfrm>
        </p:spPr>
        <p:txBody>
          <a:bodyPr>
            <a:normAutofit/>
          </a:bodyPr>
          <a:lstStyle/>
          <a:p>
            <a:pPr marL="514350" lvl="0" indent="-514350">
              <a:lnSpc>
                <a:spcPct val="150000"/>
              </a:lnSpc>
              <a:buFont typeface="+mj-lt"/>
              <a:buAutoNum type="arabicPeriod" startAt="6"/>
            </a:pPr>
            <a:r>
              <a:rPr lang="ru-RU" sz="2800" dirty="0" smtClean="0"/>
              <a:t>Увеличьте </a:t>
            </a:r>
            <a:r>
              <a:rPr lang="ru-RU" sz="2800" dirty="0"/>
              <a:t>число 22 в 30 раз. </a:t>
            </a:r>
            <a:endParaRPr lang="ru-RU" sz="2800" dirty="0" smtClean="0"/>
          </a:p>
          <a:p>
            <a:pPr marL="514350" lvl="0" indent="-514350">
              <a:lnSpc>
                <a:spcPct val="150000"/>
              </a:lnSpc>
              <a:buFont typeface="+mj-lt"/>
              <a:buAutoNum type="arabicPeriod" startAt="6"/>
            </a:pPr>
            <a:r>
              <a:rPr lang="ru-RU" sz="2800" dirty="0" smtClean="0"/>
              <a:t>Первый </a:t>
            </a:r>
            <a:r>
              <a:rPr lang="ru-RU" sz="2800" dirty="0"/>
              <a:t>множитель 400, второй 30. Чему равно </a:t>
            </a:r>
            <a:r>
              <a:rPr lang="ru-RU" sz="2800" dirty="0" smtClean="0"/>
              <a:t>произведение</a:t>
            </a:r>
            <a:r>
              <a:rPr lang="ru-RU" sz="2800" dirty="0"/>
              <a:t>? </a:t>
            </a:r>
            <a:endParaRPr lang="ru-RU" sz="2800" dirty="0" smtClean="0"/>
          </a:p>
          <a:p>
            <a:pPr marL="514350" lvl="0" indent="-514350">
              <a:lnSpc>
                <a:spcPct val="150000"/>
              </a:lnSpc>
              <a:buFont typeface="+mj-lt"/>
              <a:buAutoNum type="arabicPeriod" startAt="6"/>
            </a:pPr>
            <a:r>
              <a:rPr lang="ru-RU" sz="2800" dirty="0" smtClean="0"/>
              <a:t>Уменьшите </a:t>
            </a:r>
            <a:r>
              <a:rPr lang="ru-RU" sz="2800" dirty="0"/>
              <a:t>число 7200 в 80 раз. </a:t>
            </a:r>
            <a:endParaRPr lang="ru-RU" sz="2800" dirty="0" smtClean="0"/>
          </a:p>
          <a:p>
            <a:pPr marL="514350" lvl="0" indent="-514350">
              <a:lnSpc>
                <a:spcPct val="150000"/>
              </a:lnSpc>
              <a:buFont typeface="+mj-lt"/>
              <a:buAutoNum type="arabicPeriod" startAt="6"/>
            </a:pPr>
            <a:r>
              <a:rPr lang="ru-RU" sz="2800" dirty="0" smtClean="0"/>
              <a:t>Произведение </a:t>
            </a:r>
            <a:r>
              <a:rPr lang="ru-RU" sz="2800" dirty="0"/>
              <a:t>чисел 15 и 400 уменьшите в 100 раз.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 startAt="6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76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6781800" cy="870992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Самоопределение к деятельности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7412" y="620688"/>
            <a:ext cx="7651011" cy="648072"/>
          </a:xfrm>
        </p:spPr>
        <p:txBody>
          <a:bodyPr>
            <a:normAutofit/>
          </a:bodyPr>
          <a:lstStyle/>
          <a:p>
            <a:r>
              <a:rPr lang="ru-RU" i="1" dirty="0" smtClean="0"/>
              <a:t>Найдите ошибки в записи примеров</a:t>
            </a:r>
            <a:endParaRPr lang="ru-RU" sz="1800" dirty="0"/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2050" name="Picture 2" descr="image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988" y="980728"/>
            <a:ext cx="7272808" cy="1992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3140968"/>
            <a:ext cx="88569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/>
              <a:t> Какие ошибки можно допустить при выполнении письмен­ного умножения?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/>
              <a:t> О чем нужно помнить, чтобы избежать этих ошибок?</a:t>
            </a:r>
          </a:p>
          <a:p>
            <a:pPr lvl="0">
              <a:lnSpc>
                <a:spcPct val="150000"/>
              </a:lnSpc>
            </a:pPr>
            <a:r>
              <a:rPr lang="ru-RU" sz="2000" i="1" dirty="0"/>
              <a:t> </a:t>
            </a:r>
            <a:endParaRPr lang="ru-RU" sz="2000" i="1" dirty="0" smtClean="0"/>
          </a:p>
          <a:p>
            <a:pPr lvl="0" algn="ctr">
              <a:lnSpc>
                <a:spcPct val="150000"/>
              </a:lnSpc>
            </a:pPr>
            <a:r>
              <a:rPr lang="ru-RU" sz="2000" i="1" dirty="0" smtClean="0"/>
              <a:t>Сформулируйте </a:t>
            </a:r>
            <a:r>
              <a:rPr lang="ru-RU" sz="2000" i="1" dirty="0"/>
              <a:t>задачи урока</a:t>
            </a:r>
            <a:r>
              <a:rPr lang="ru-RU" i="1" dirty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101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6781800" cy="870992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Самоопределение к деятельности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7412" y="620688"/>
            <a:ext cx="7651011" cy="648072"/>
          </a:xfrm>
        </p:spPr>
        <p:txBody>
          <a:bodyPr>
            <a:normAutofit/>
          </a:bodyPr>
          <a:lstStyle/>
          <a:p>
            <a:r>
              <a:rPr lang="ru-RU" i="1" dirty="0" smtClean="0"/>
              <a:t>Найдите ошибки в записи примеров</a:t>
            </a:r>
            <a:endParaRPr lang="ru-RU" sz="1800" dirty="0"/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2050" name="Picture 2" descr="image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988" y="980728"/>
            <a:ext cx="7272808" cy="1992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3140968"/>
            <a:ext cx="88569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/>
              <a:t> Какие ошибки можно допустить при выполнении письмен­ного умножения?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/>
              <a:t> О чем нужно помнить, чтобы избежать этих ошибок?</a:t>
            </a:r>
          </a:p>
          <a:p>
            <a:pPr lvl="0" algn="ctr">
              <a:lnSpc>
                <a:spcPct val="150000"/>
              </a:lnSpc>
            </a:pPr>
            <a:r>
              <a:rPr lang="ru-RU" sz="2000" i="1" dirty="0"/>
              <a:t> </a:t>
            </a:r>
            <a:r>
              <a:rPr lang="ru-RU" sz="2000" i="1" dirty="0" smtClean="0"/>
              <a:t>Задача урока</a:t>
            </a:r>
            <a:r>
              <a:rPr lang="ru-RU" i="1" dirty="0" smtClean="0"/>
              <a:t>:</a:t>
            </a:r>
          </a:p>
          <a:p>
            <a:pPr lvl="0" algn="ctr">
              <a:lnSpc>
                <a:spcPct val="150000"/>
              </a:lnSpc>
            </a:pPr>
            <a:r>
              <a:rPr lang="ru-RU" sz="2400" i="1" dirty="0"/>
              <a:t>Поупражняться в письменном умножении на трехзначное число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3133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6781800" cy="870992"/>
          </a:xfrm>
        </p:spPr>
        <p:txBody>
          <a:bodyPr>
            <a:normAutofit fontScale="90000"/>
          </a:bodyPr>
          <a:lstStyle/>
          <a:p>
            <a:r>
              <a:rPr lang="ru-RU" dirty="0"/>
              <a:t>Работа по учебнику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7412" y="620688"/>
            <a:ext cx="7651011" cy="36004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/>
              <a:t>№ </a:t>
            </a:r>
            <a:r>
              <a:rPr lang="ru-RU" i="1" dirty="0" smtClean="0"/>
              <a:t>1 </a:t>
            </a:r>
            <a:r>
              <a:rPr lang="ru-RU" i="1" dirty="0"/>
              <a:t>(с. </a:t>
            </a:r>
            <a:r>
              <a:rPr lang="ru-RU" i="1" dirty="0" smtClean="0"/>
              <a:t>54).   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98" y="1052735"/>
            <a:ext cx="9080069" cy="148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0752" y="2852936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Устно объясните </a:t>
            </a:r>
            <a:r>
              <a:rPr lang="ru-RU" sz="2400" dirty="0"/>
              <a:t>свойства умножения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 smtClean="0"/>
              <a:t>Как </a:t>
            </a:r>
            <a:r>
              <a:rPr lang="ru-RU" sz="2400" dirty="0"/>
              <a:t>используются эти математические свойства в </a:t>
            </a:r>
            <a:r>
              <a:rPr lang="ru-RU" sz="2400" dirty="0" smtClean="0"/>
              <a:t>вычислениях</a:t>
            </a:r>
            <a:r>
              <a:rPr lang="ru-RU" sz="2400" dirty="0"/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142942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182</TotalTime>
  <Words>764</Words>
  <Application>Microsoft Office PowerPoint</Application>
  <PresentationFormat>Экран (4:3)</PresentationFormat>
  <Paragraphs>135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NewsPrint</vt:lpstr>
      <vt:lpstr>Математика</vt:lpstr>
      <vt:lpstr>Решение уравнений</vt:lpstr>
      <vt:lpstr>Решение уравнений</vt:lpstr>
      <vt:lpstr>Решение уравнений</vt:lpstr>
      <vt:lpstr>Математический диктант</vt:lpstr>
      <vt:lpstr>Математический диктант</vt:lpstr>
      <vt:lpstr>Самоопределение к деятельности</vt:lpstr>
      <vt:lpstr>Самоопределение к деятельности</vt:lpstr>
      <vt:lpstr>Работа по учебнику </vt:lpstr>
      <vt:lpstr>Работа по учебнику </vt:lpstr>
      <vt:lpstr>Работа по учебнику </vt:lpstr>
      <vt:lpstr>Работа по учебнику </vt:lpstr>
      <vt:lpstr>Работа по учебнику </vt:lpstr>
      <vt:lpstr>Работа по учебнику </vt:lpstr>
      <vt:lpstr>Физкультминутка</vt:lpstr>
      <vt:lpstr>Работа по учебнику </vt:lpstr>
      <vt:lpstr>Работа по учебнику </vt:lpstr>
      <vt:lpstr>Работа по учебнику </vt:lpstr>
      <vt:lpstr>Работа по учебнику </vt:lpstr>
      <vt:lpstr>Работа по учебнику </vt:lpstr>
      <vt:lpstr>Работа по учебнику </vt:lpstr>
      <vt:lpstr>Подведение итогов урока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</dc:title>
  <dc:creator>Home</dc:creator>
  <cp:lastModifiedBy>Microsoft Office</cp:lastModifiedBy>
  <cp:revision>28</cp:revision>
  <dcterms:created xsi:type="dcterms:W3CDTF">2020-04-05T16:54:54Z</dcterms:created>
  <dcterms:modified xsi:type="dcterms:W3CDTF">2020-04-14T00:10:01Z</dcterms:modified>
</cp:coreProperties>
</file>