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-126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5577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8376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7776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793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000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400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1623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442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35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5726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896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692A4-5C84-4AA7-B5D6-50E85C8A6D5E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04969-27B6-4966-A666-5EC313127E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348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4166" y="1270635"/>
            <a:ext cx="971362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Проверочная работа</a:t>
            </a:r>
          </a:p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</a:t>
            </a:r>
          </a:p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«Алюминий»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223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98250342"/>
              </p:ext>
            </p:extLst>
          </p:nvPr>
        </p:nvGraphicFramePr>
        <p:xfrm>
          <a:off x="824073" y="748241"/>
          <a:ext cx="10655301" cy="47548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5142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660085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410074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Алюминий взаимодействует с неметаллами</a:t>
                      </a:r>
                      <a:r>
                        <a:rPr lang="ru-RU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образованием бинарных соединений.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Алюминий хорошо растворяется в разбавленных</a:t>
                      </a:r>
                      <a:r>
                        <a:rPr lang="ru-RU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серной и соляной кислотах с образование соли и воды.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712181" y="5219700"/>
            <a:ext cx="1020036" cy="145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498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9599125"/>
              </p:ext>
            </p:extLst>
          </p:nvPr>
        </p:nvGraphicFramePr>
        <p:xfrm>
          <a:off x="806095" y="1272116"/>
          <a:ext cx="10655301" cy="3108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5142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660085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410074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и гидроксид алюминия обладают основными свойствами.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Термит  - это смесь железной окалины </a:t>
                      </a:r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36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36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порошком алюминия.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10875" y="4157710"/>
            <a:ext cx="1043597" cy="252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082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72675" y="4817821"/>
            <a:ext cx="2050653" cy="196042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70529658"/>
              </p:ext>
            </p:extLst>
          </p:nvPr>
        </p:nvGraphicFramePr>
        <p:xfrm>
          <a:off x="898523" y="1138766"/>
          <a:ext cx="10655301" cy="3108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49377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419600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886324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Алюминий – элемент </a:t>
                      </a:r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группы побочной подгруппы.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Атом алюминия содержит на внешнем</a:t>
                      </a:r>
                      <a:r>
                        <a:rPr lang="ru-RU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энергетическом уровне 3 электрона.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914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38200101"/>
              </p:ext>
            </p:extLst>
          </p:nvPr>
        </p:nvGraphicFramePr>
        <p:xfrm>
          <a:off x="679448" y="1234016"/>
          <a:ext cx="10655301" cy="3108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5142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660085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410074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алюминия атомный радиус больше, чем у бора.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алюминия восстановительные свойства выражены сильнее, чем у бора.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34625" y="4861088"/>
            <a:ext cx="1746200" cy="186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837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02433441"/>
              </p:ext>
            </p:extLst>
          </p:nvPr>
        </p:nvGraphicFramePr>
        <p:xfrm>
          <a:off x="679448" y="1119716"/>
          <a:ext cx="10655301" cy="3108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5142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555310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514849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 всех соединениях атом алюминия имеет степень окисления +3.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Толщина алюминиевой фольги может достигать 0,001 мм.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67900" y="5088030"/>
            <a:ext cx="1979140" cy="141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978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520452"/>
              </p:ext>
            </p:extLst>
          </p:nvPr>
        </p:nvGraphicFramePr>
        <p:xfrm>
          <a:off x="822323" y="1081616"/>
          <a:ext cx="10655301" cy="36576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5142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660085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410074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внешнем уровне атома алюминия</a:t>
                      </a:r>
                      <a:b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спаренных и</a:t>
                      </a:r>
                      <a:b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неспаренных электрона.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формула алюминия 1</a:t>
                      </a:r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600" b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2s</a:t>
                      </a:r>
                      <a:r>
                        <a:rPr lang="en-US" sz="3600" b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2p</a:t>
                      </a:r>
                      <a:r>
                        <a:rPr lang="en-US" sz="3600" b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3s</a:t>
                      </a:r>
                      <a:r>
                        <a:rPr lang="en-US" sz="3600" b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3p</a:t>
                      </a:r>
                      <a:r>
                        <a:rPr lang="en-US" sz="3600" b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402876" y="4467224"/>
            <a:ext cx="128839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283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75611965"/>
              </p:ext>
            </p:extLst>
          </p:nvPr>
        </p:nvGraphicFramePr>
        <p:xfrm>
          <a:off x="879473" y="436283"/>
          <a:ext cx="10655301" cy="47548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5142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660085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410074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Металлические</a:t>
                      </a:r>
                      <a:r>
                        <a:rPr lang="ru-RU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свойства алюминия сильнее, чем магния. 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Поверхность алюминия покрыта тонкой оксидной пленкой, которая защищает его от воздействия воздуха и воды.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19615" y="4876800"/>
            <a:ext cx="207238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934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9407879"/>
              </p:ext>
            </p:extLst>
          </p:nvPr>
        </p:nvGraphicFramePr>
        <p:xfrm>
          <a:off x="791839" y="1062566"/>
          <a:ext cx="10655301" cy="36576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5142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336235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733924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Температура плавления алюминия равна 660</a:t>
                      </a:r>
                      <a:r>
                        <a:rPr lang="ru-RU" sz="3600" b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Алюминий можно получить электролизом расплава его оксида </a:t>
                      </a:r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36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36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47524" y="4943475"/>
            <a:ext cx="1633301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0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7797951"/>
              </p:ext>
            </p:extLst>
          </p:nvPr>
        </p:nvGraphicFramePr>
        <p:xfrm>
          <a:off x="765173" y="862541"/>
          <a:ext cx="10655301" cy="36576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5142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431485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638674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Алюминотермия</a:t>
                      </a:r>
                      <a:r>
                        <a:rPr lang="ru-RU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это метод получения алюминия из его оксида.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взаимодействии алюминия с серой образуется сульфат алюминия.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5938" y="4972050"/>
            <a:ext cx="2141102" cy="153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59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8845408"/>
              </p:ext>
            </p:extLst>
          </p:nvPr>
        </p:nvGraphicFramePr>
        <p:xfrm>
          <a:off x="822323" y="833966"/>
          <a:ext cx="10655301" cy="4206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5142">
                  <a:extLst>
                    <a:ext uri="{9D8B030D-6E8A-4147-A177-3AD203B41FA5}">
                      <a16:colId xmlns="" xmlns:a16="http://schemas.microsoft.com/office/drawing/2014/main" val="1327096880"/>
                    </a:ext>
                  </a:extLst>
                </a:gridCol>
                <a:gridCol w="4660085">
                  <a:extLst>
                    <a:ext uri="{9D8B030D-6E8A-4147-A177-3AD203B41FA5}">
                      <a16:colId xmlns="" xmlns:a16="http://schemas.microsoft.com/office/drawing/2014/main" val="3959500022"/>
                    </a:ext>
                  </a:extLst>
                </a:gridCol>
                <a:gridCol w="4410074">
                  <a:extLst>
                    <a:ext uri="{9D8B030D-6E8A-4147-A177-3AD203B41FA5}">
                      <a16:colId xmlns="" xmlns:a16="http://schemas.microsoft.com/office/drawing/2014/main" val="455036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</a:t>
                      </a:r>
                    </a:p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7348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Концентрированные серная и азотная</a:t>
                      </a:r>
                      <a:r>
                        <a:rPr lang="ru-RU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кислоты </a:t>
                      </a:r>
                      <a:r>
                        <a:rPr lang="ru-RU" sz="36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пассивируют</a:t>
                      </a:r>
                      <a:r>
                        <a:rPr lang="ru-RU" sz="3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алюминий.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Алюминий растворяется в водных растворах щелочей с выделением водорода.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69880178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825758" y="5201920"/>
            <a:ext cx="865506" cy="150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147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264</Words>
  <Application>Microsoft Office PowerPoint</Application>
  <PresentationFormat>Произвольный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Eugene</cp:lastModifiedBy>
  <cp:revision>13</cp:revision>
  <dcterms:created xsi:type="dcterms:W3CDTF">2019-11-20T19:11:04Z</dcterms:created>
  <dcterms:modified xsi:type="dcterms:W3CDTF">2020-04-14T16:15:56Z</dcterms:modified>
</cp:coreProperties>
</file>