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4/14/2020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Послевоенное </a:t>
            </a:r>
            <a:r>
              <a:rPr lang="ru-RU" sz="5400" dirty="0" err="1" smtClean="0"/>
              <a:t>мироустройтво</a:t>
            </a:r>
            <a:r>
              <a:rPr lang="ru-RU" sz="5400" dirty="0" smtClean="0"/>
              <a:t>. Версальско-Вашингтонская система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051560" y="4468031"/>
            <a:ext cx="577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истории МОБУ «Городская классическая гимназия» городского округа «город Якутск»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58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январь 1919 г. – Версальская конференция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4167170" cy="4289783"/>
          </a:xfrm>
        </p:spPr>
        <p:txBody>
          <a:bodyPr>
            <a:normAutofit/>
          </a:bodyPr>
          <a:lstStyle/>
          <a:p>
            <a:r>
              <a:rPr lang="ru-RU" dirty="0" smtClean="0"/>
              <a:t>Возникновение серьезных разногласий между лидерами стран-победительниц: Великобритании, Франции и США. Великобритания и Франция желали расширения своих колониальных владений. Франция также намеревалась сильно ослабить Германию путем репараций, а Великобритания, напротив, не желала этого, опасаясь чрезмерного усиления Франции...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2121408"/>
            <a:ext cx="6667500" cy="3752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6593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«14 пунктов В. Вильсона»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6889588" cy="4050792"/>
          </a:xfrm>
        </p:spPr>
        <p:txBody>
          <a:bodyPr/>
          <a:lstStyle/>
          <a:p>
            <a:r>
              <a:rPr lang="ru-RU" dirty="0" smtClean="0"/>
              <a:t>Иной позиции придерживались США. В «14 пунктах» американского президента </a:t>
            </a:r>
            <a:r>
              <a:rPr lang="ru-RU" dirty="0" err="1" smtClean="0"/>
              <a:t>Вудро</a:t>
            </a:r>
            <a:r>
              <a:rPr lang="ru-RU" dirty="0" smtClean="0"/>
              <a:t> Вильсона отражалась позиция США по послевоенному мироустройству:</a:t>
            </a:r>
          </a:p>
          <a:p>
            <a:r>
              <a:rPr lang="ru-RU" dirty="0" smtClean="0"/>
              <a:t>1. Свобода торговли и мореплавания для всех стран, в т. ч. колониальных и зависимых;</a:t>
            </a:r>
          </a:p>
          <a:p>
            <a:r>
              <a:rPr lang="ru-RU" dirty="0" smtClean="0"/>
              <a:t>2. Создание новой международной организации – Лиги Наций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9436" y="1630219"/>
            <a:ext cx="3749386" cy="4999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7317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28 июня 1919 г. – Версальский мирный договор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9" y="1995055"/>
            <a:ext cx="5912427" cy="4177145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условия договора:</a:t>
            </a:r>
          </a:p>
          <a:p>
            <a:r>
              <a:rPr lang="ru-RU" dirty="0" smtClean="0"/>
              <a:t>1. Франция получила Сирию и Ливан, Великобритания – Ирак, Палестину, бывшие германские владения в Африке, Австралия – острова Тихого океана к югу от экватора, Япония – к северу от экватора в качестве «</a:t>
            </a:r>
            <a:r>
              <a:rPr lang="ru-RU" b="1" dirty="0" smtClean="0"/>
              <a:t>подмандатных территорий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2. «Возвращение» Эльзаса и Лотарингии к Франции;</a:t>
            </a:r>
          </a:p>
          <a:p>
            <a:r>
              <a:rPr lang="ru-RU" dirty="0" smtClean="0"/>
              <a:t>3. «Сербия – балканский гегемон»;</a:t>
            </a:r>
          </a:p>
          <a:p>
            <a:r>
              <a:rPr lang="ru-RU" dirty="0" smtClean="0"/>
              <a:t>4. Установление новых границ в Восточной Европе;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650" y="1289304"/>
            <a:ext cx="4120835" cy="5568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7331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28 июня 1919 г. – Версальский мирный договор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4988052" cy="4050792"/>
          </a:xfrm>
        </p:spPr>
        <p:txBody>
          <a:bodyPr/>
          <a:lstStyle/>
          <a:p>
            <a:r>
              <a:rPr lang="ru-RU" dirty="0" smtClean="0"/>
              <a:t>5. Германия обязана выплачивать </a:t>
            </a:r>
            <a:r>
              <a:rPr lang="ru-RU" b="1" dirty="0" smtClean="0"/>
              <a:t>репарации</a:t>
            </a:r>
            <a:r>
              <a:rPr lang="ru-RU" dirty="0" smtClean="0"/>
              <a:t> (269 млрд. золотых марок – эквивалентно примерно 100.000 тонн золота) странам-победительницам. </a:t>
            </a:r>
            <a:r>
              <a:rPr lang="ru-RU" i="1" dirty="0" smtClean="0"/>
              <a:t>Репарации были окончательно выплачены лишь в 2010 г.</a:t>
            </a:r>
            <a:r>
              <a:rPr lang="ru-RU" dirty="0" smtClean="0"/>
              <a:t>;</a:t>
            </a:r>
          </a:p>
          <a:p>
            <a:r>
              <a:rPr lang="ru-RU" dirty="0" smtClean="0"/>
              <a:t>6. Германии запрещалось иметь вооруженные силы численностью более 100 тыс. человек, подводный флот, строить линкоры;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835" y="1289304"/>
            <a:ext cx="5320175" cy="3989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816436" y="5330536"/>
            <a:ext cx="5143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Дворец Наций в Женеве – штаб-квартира Лиги Наций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605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1921-1922 гг. – Вашингтонская конференция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0472" y="2121408"/>
            <a:ext cx="5267775" cy="4050792"/>
          </a:xfrm>
        </p:spPr>
        <p:txBody>
          <a:bodyPr/>
          <a:lstStyle/>
          <a:p>
            <a:r>
              <a:rPr lang="ru-RU" dirty="0" smtClean="0"/>
              <a:t>Конференция была проведена с целью решить проблемные вопросы и подвести итоги ПМВ в </a:t>
            </a:r>
            <a:r>
              <a:rPr lang="ru-RU" dirty="0"/>
              <a:t>в</a:t>
            </a:r>
            <a:r>
              <a:rPr lang="ru-RU" dirty="0" smtClean="0"/>
              <a:t>осточном полушарии. Резко усилившая свои позиции в этом регионе Япония всерьез вызывала опасения со стороны других стран-победительниц.</a:t>
            </a:r>
          </a:p>
          <a:p>
            <a:r>
              <a:rPr lang="ru-RU" dirty="0" smtClean="0"/>
              <a:t>В итоге конференции, под давлением союзников, Япония отказалась от захватнической политики в отношении Китая.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90" y="2088988"/>
            <a:ext cx="5666581" cy="4228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590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Оценка Версальско-Вашингтонской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327564"/>
            <a:ext cx="5507597" cy="3844636"/>
          </a:xfrm>
        </p:spPr>
        <p:txBody>
          <a:bodyPr/>
          <a:lstStyle/>
          <a:p>
            <a:r>
              <a:rPr lang="ru-RU" dirty="0" smtClean="0"/>
              <a:t>В целом, данная система международных отношений оценивается многими историками как «предтеча» Второй мировой войны. Поскольку 1920-30-ее годы в истории международных отношений характеризуются накапливанием и обострением противоречий между странами. А Лига Наций и международные договоренности оказались не в силах предотвратить грядущую катастрофу – Вторую мировую войну.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909" y="2093976"/>
            <a:ext cx="3688339" cy="4654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3247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Систему международных отношений, сложившуюся после ПМВ, называют Версальско-Вашингтонской.</a:t>
            </a:r>
          </a:p>
          <a:p>
            <a:pPr marL="0" indent="0">
              <a:buNone/>
            </a:pPr>
            <a:r>
              <a:rPr lang="ru-RU" dirty="0" smtClean="0"/>
              <a:t>Важные даты:</a:t>
            </a:r>
          </a:p>
          <a:p>
            <a:pPr marL="0" indent="0">
              <a:buNone/>
            </a:pPr>
            <a:r>
              <a:rPr lang="ru-RU" dirty="0" smtClean="0"/>
              <a:t>-1919 – Версальский мирный договор об окончании ПМВ (не путать – в 1918 г. была подписана капитуляция, а не мирный договор);</a:t>
            </a:r>
          </a:p>
          <a:p>
            <a:pPr marL="0" indent="0">
              <a:buNone/>
            </a:pPr>
            <a:r>
              <a:rPr lang="ru-RU" dirty="0" smtClean="0"/>
              <a:t>-1921-1922 – Вашингтонская конференция.</a:t>
            </a:r>
          </a:p>
          <a:p>
            <a:pPr marL="0" indent="0">
              <a:buNone/>
            </a:pPr>
            <a:r>
              <a:rPr lang="ru-RU" dirty="0" smtClean="0"/>
              <a:t>Термины и понятия:</a:t>
            </a:r>
          </a:p>
          <a:p>
            <a:pPr marL="0" indent="0">
              <a:buNone/>
            </a:pPr>
            <a:r>
              <a:rPr lang="ru-RU" dirty="0" smtClean="0"/>
              <a:t>-репарация;</a:t>
            </a:r>
          </a:p>
          <a:p>
            <a:pPr marL="0" indent="0">
              <a:buNone/>
            </a:pPr>
            <a:r>
              <a:rPr lang="ru-RU" dirty="0" smtClean="0"/>
              <a:t>-«14 пунктов В. Вильсона»;</a:t>
            </a:r>
          </a:p>
          <a:p>
            <a:pPr marL="0" indent="0">
              <a:buNone/>
            </a:pPr>
            <a:r>
              <a:rPr lang="ru-RU" dirty="0" smtClean="0"/>
              <a:t>-Лига Наций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313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458" y="2292650"/>
            <a:ext cx="10058400" cy="160934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888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129</TotalTime>
  <Words>456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Cambria</vt:lpstr>
      <vt:lpstr>Rockwell</vt:lpstr>
      <vt:lpstr>Rockwell Condensed</vt:lpstr>
      <vt:lpstr>Wingdings</vt:lpstr>
      <vt:lpstr>Дерево</vt:lpstr>
      <vt:lpstr>Послевоенное мироустройтво. Версальско-Вашингтонская система</vt:lpstr>
      <vt:lpstr>январь 1919 г. – Версальская конференция</vt:lpstr>
      <vt:lpstr>«14 пунктов В. Вильсона»</vt:lpstr>
      <vt:lpstr>28 июня 1919 г. – Версальский мирный договор</vt:lpstr>
      <vt:lpstr>28 июня 1919 г. – Версальский мирный договор</vt:lpstr>
      <vt:lpstr>1921-1922 гг. – Вашингтонская конференция</vt:lpstr>
      <vt:lpstr>Оценка Версальско-Вашингтонской системы</vt:lpstr>
      <vt:lpstr>Подведем итоги: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Послевоенное мироустройтво. Версальско-Вашингтонская система</dc:title>
  <dc:creator>Павел</dc:creator>
  <cp:lastModifiedBy>Павел</cp:lastModifiedBy>
  <cp:revision>14</cp:revision>
  <dcterms:created xsi:type="dcterms:W3CDTF">2020-04-13T12:11:12Z</dcterms:created>
  <dcterms:modified xsi:type="dcterms:W3CDTF">2020-04-14T01:08:25Z</dcterms:modified>
</cp:coreProperties>
</file>