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5" r:id="rId3"/>
    <p:sldId id="257" r:id="rId4"/>
    <p:sldId id="277" r:id="rId5"/>
    <p:sldId id="259" r:id="rId6"/>
    <p:sldId id="279" r:id="rId7"/>
    <p:sldId id="281" r:id="rId8"/>
    <p:sldId id="283" r:id="rId9"/>
    <p:sldId id="285" r:id="rId10"/>
    <p:sldId id="261" r:id="rId11"/>
    <p:sldId id="287" r:id="rId12"/>
    <p:sldId id="263" r:id="rId13"/>
    <p:sldId id="265" r:id="rId14"/>
    <p:sldId id="267" r:id="rId15"/>
    <p:sldId id="269" r:id="rId16"/>
    <p:sldId id="271" r:id="rId17"/>
    <p:sldId id="289" r:id="rId18"/>
    <p:sldId id="291" r:id="rId19"/>
    <p:sldId id="293" r:id="rId20"/>
    <p:sldId id="295" r:id="rId21"/>
    <p:sldId id="27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  <a:sym typeface="Calibri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 noProof="0">
              <a:sym typeface="Helvetica Neue"/>
            </a:endParaRPr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 noProof="0"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68068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j-lt"/>
        <a:ea typeface="+mj-ea"/>
        <a:cs typeface="+mj-cs"/>
        <a:sym typeface="Helvetica Neue"/>
      </a:defRPr>
    </a:lvl1pPr>
    <a:lvl2pPr marL="742950" indent="-28575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j-lt"/>
        <a:ea typeface="+mj-ea"/>
        <a:cs typeface="+mj-cs"/>
        <a:sym typeface="Helvetica Neue"/>
      </a:defRPr>
    </a:lvl2pPr>
    <a:lvl3pPr marL="11430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j-lt"/>
        <a:ea typeface="+mj-ea"/>
        <a:cs typeface="+mj-cs"/>
        <a:sym typeface="Helvetica Neue"/>
      </a:defRPr>
    </a:lvl3pPr>
    <a:lvl4pPr marL="16002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j-lt"/>
        <a:ea typeface="+mj-ea"/>
        <a:cs typeface="+mj-cs"/>
        <a:sym typeface="Helvetica Neue"/>
      </a:defRPr>
    </a:lvl4pPr>
    <a:lvl5pPr marL="2057400" indent="-228600" algn="l" defTabSz="457200" rtl="0" eaLnBrk="0" fontAlgn="base" hangingPunct="0">
      <a:lnSpc>
        <a:spcPct val="118000"/>
      </a:lnSpc>
      <a:spcBef>
        <a:spcPct val="30000"/>
      </a:spcBef>
      <a:spcAft>
        <a:spcPct val="0"/>
      </a:spcAft>
      <a:defRPr sz="2200">
        <a:solidFill>
          <a:schemeClr val="tx1"/>
        </a:solidFill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/>
            <a:r>
              <a:rPr/>
              <a:t>Образец подзаголовка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C1EC7D-835B-4556-A139-E6249125B1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CC2B08-1531-4FC1-8147-906DA9D11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431FCE-AACA-4BDB-8EEE-ADC1B6CCD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6553200" y="6402388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fld id="{43AAC722-8D8D-40ED-BC80-2B0133AD83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8E5BA9-5ABF-4D27-814E-24236C5ECC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FCB00E-8019-447A-A385-9092EE2FC6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06E3B2-0876-4B0D-A2C1-503793DE3E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EB3EB-CA39-41AB-89EB-2A3C7961CF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3014CF-F04D-4BEE-A7D2-E26DE70CC8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50822-832B-4E41-A517-83D3707528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BA9257-0461-4EAE-A947-3EC035F631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907CE2-557F-4832-BA4B-45D3D68ABB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2"/>
          <p:cNvSpPr>
            <a:spLocks noGrp="1"/>
          </p:cNvSpPr>
          <p:nvPr>
            <p:ph type="title"/>
          </p:nvPr>
        </p:nvSpPr>
        <p:spPr bwMode="auto">
          <a:xfrm>
            <a:off x="457200" y="92075"/>
            <a:ext cx="8229600" cy="15081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square" lIns="45719" tIns="45720" rIns="45719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>
                <a:sym typeface="Calibri" pitchFamily="34" charset="0"/>
              </a:rPr>
              <a:t>Образец заголовка</a:t>
            </a:r>
          </a:p>
        </p:txBody>
      </p:sp>
      <p:sp>
        <p:nvSpPr>
          <p:cNvPr id="1027" name="Shap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square" lIns="45719" tIns="45720" rIns="4571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>
                <a:sym typeface="Calibri" pitchFamily="34" charset="0"/>
              </a:rPr>
              <a:t>Образец текста</a:t>
            </a:r>
          </a:p>
          <a:p>
            <a:pPr lvl="1"/>
            <a:r>
              <a:rPr lang="ru-RU" smtClean="0">
                <a:sym typeface="Calibri" pitchFamily="34" charset="0"/>
              </a:rPr>
              <a:t>Второй уровень</a:t>
            </a:r>
          </a:p>
          <a:p>
            <a:pPr lvl="2"/>
            <a:r>
              <a:rPr lang="ru-RU" smtClean="0">
                <a:sym typeface="Calibri" pitchFamily="34" charset="0"/>
              </a:rPr>
              <a:t>Третий уровень</a:t>
            </a:r>
          </a:p>
          <a:p>
            <a:pPr lvl="3"/>
            <a:r>
              <a:rPr lang="ru-RU" smtClean="0">
                <a:sym typeface="Calibri" pitchFamily="34" charset="0"/>
              </a:rPr>
              <a:t>Четвертый уровень</a:t>
            </a:r>
          </a:p>
          <a:p>
            <a:pPr lvl="4"/>
            <a:r>
              <a:rPr lang="ru-RU" smtClean="0">
                <a:sym typeface="Calibri" pitchFamily="34" charset="0"/>
              </a:rPr>
              <a:t>Пятый уровень</a:t>
            </a:r>
          </a:p>
        </p:txBody>
      </p:sp>
      <p:sp>
        <p:nvSpPr>
          <p:cNvPr id="1028" name="Shape 4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02388"/>
            <a:ext cx="2133600" cy="27463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square" lIns="45719" tIns="45720" rIns="45719" bIns="45720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5F75D3F-2817-4892-AFD6-BC74B3DF973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/>
          <a:ea typeface="Calibri"/>
          <a:cs typeface="Calibri"/>
          <a:sym typeface="Calibri" pitchFamily="34" charset="0"/>
        </a:defRPr>
      </a:lvl5pPr>
      <a:lvl6pPr indent="457200" algn="ctr">
        <a:defRPr sz="4400">
          <a:latin typeface="Calibri"/>
          <a:ea typeface="Calibri"/>
          <a:cs typeface="Calibri"/>
          <a:sym typeface="Calibri"/>
        </a:defRPr>
      </a:lvl6pPr>
      <a:lvl7pPr indent="914400" algn="ctr">
        <a:defRPr sz="4400">
          <a:latin typeface="Calibri"/>
          <a:ea typeface="Calibri"/>
          <a:cs typeface="Calibri"/>
          <a:sym typeface="Calibri"/>
        </a:defRPr>
      </a:lvl7pPr>
      <a:lvl8pPr indent="1371600" algn="ctr">
        <a:defRPr sz="4400">
          <a:latin typeface="Calibri"/>
          <a:ea typeface="Calibri"/>
          <a:cs typeface="Calibri"/>
          <a:sym typeface="Calibri"/>
        </a:defRPr>
      </a:lvl8pPr>
      <a:lvl9pPr indent="1828800"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1pPr>
      <a:lvl2pPr marL="782638" indent="-325438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sz="32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2pPr>
      <a:lvl3pPr marL="1219200" indent="-304800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•"/>
        <a:defRPr sz="32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3pPr>
      <a:lvl4pPr marL="1736725" indent="-365125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–"/>
        <a:defRPr sz="32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4pPr>
      <a:lvl5pPr marL="2193925" indent="-365125" algn="l" rtl="0" eaLnBrk="0" fontAlgn="base" hangingPunct="0">
        <a:spcBef>
          <a:spcPts val="700"/>
        </a:spcBef>
        <a:spcAft>
          <a:spcPct val="0"/>
        </a:spcAft>
        <a:buSzPct val="100000"/>
        <a:buFont typeface="Arial" charset="0"/>
        <a:buChar char="»"/>
        <a:defRPr sz="3200">
          <a:solidFill>
            <a:schemeClr val="tx1"/>
          </a:solidFill>
          <a:latin typeface="Calibri"/>
          <a:ea typeface="Calibri"/>
          <a:cs typeface="Calibri"/>
          <a:sym typeface="Calibri" pitchFamily="34" charset="0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685800" y="2643188"/>
            <a:ext cx="7772400" cy="1470025"/>
          </a:xfrm>
        </p:spPr>
        <p:txBody>
          <a:bodyPr lIns="0" tIns="0" rIns="0" bIns="0">
            <a:normAutofit/>
          </a:bodyPr>
          <a:lstStyle/>
          <a:p>
            <a:pPr defTabSz="593725" eaLnBrk="1" hangingPunct="1"/>
            <a:r>
              <a:rPr lang="ru-RU" sz="1800" b="1" smtClean="0">
                <a:solidFill>
                  <a:srgbClr val="000000"/>
                </a:solidFill>
                <a:latin typeface="Calibri" pitchFamily="34" charset="0"/>
              </a:rPr>
              <a:t>Цикл конкурсных заданий</a:t>
            </a:r>
            <a:br>
              <a:rPr lang="ru-RU" sz="18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1800" b="1" smtClean="0">
                <a:solidFill>
                  <a:srgbClr val="000000"/>
                </a:solidFill>
                <a:latin typeface="Calibri" pitchFamily="34" charset="0"/>
              </a:rPr>
              <a:t>«Там, где Охта встретилась с Невой»</a:t>
            </a:r>
            <a:br>
              <a:rPr lang="ru-RU" sz="18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3500" b="1" smtClean="0">
                <a:solidFill>
                  <a:srgbClr val="000000"/>
                </a:solidFill>
                <a:latin typeface="Calibri" pitchFamily="34" charset="0"/>
              </a:rPr>
              <a:t>Интерактив</a:t>
            </a:r>
            <a:br>
              <a:rPr lang="ru-RU" sz="3500" b="1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ru-RU" sz="1800" b="1" smtClean="0">
                <a:solidFill>
                  <a:srgbClr val="000000"/>
                </a:solidFill>
                <a:latin typeface="Calibri" pitchFamily="34" charset="0"/>
              </a:rPr>
              <a:t>(5-7 класс)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8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№9</a:t>
            </a:r>
          </a:p>
        </p:txBody>
      </p:sp>
      <p:sp>
        <p:nvSpPr>
          <p:cNvPr id="19458" name="Shape 87"/>
          <p:cNvSpPr>
            <a:spLocks noChangeArrowheads="1"/>
          </p:cNvSpPr>
          <p:nvPr/>
        </p:nvSpPr>
        <p:spPr bwMode="auto">
          <a:xfrm>
            <a:off x="500063" y="5357813"/>
            <a:ext cx="8072437" cy="11969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Какой из пяти мостов через Неву, представленных на фото, одним своим концом примыкает к Красногвардейскому району? </a:t>
            </a:r>
          </a:p>
        </p:txBody>
      </p:sp>
      <p:pic>
        <p:nvPicPr>
          <p:cNvPr id="19459" name="image8.jpg" descr="D:\мистер и мисс СМИ 2018\Мост Александра Невског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3286125"/>
            <a:ext cx="4268787" cy="18002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9460" name="image9.jpg" descr="D:\мистер и мисс СМИ 2018\мост володарски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1357313"/>
            <a:ext cx="2697162" cy="18002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9461" name="image10.jpg" descr="D:\мистер и мисс СМИ 2018\мост дворцовы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357313"/>
            <a:ext cx="2747962" cy="18002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9462" name="image11.jpg" descr="D:\мистер и мисс СМИ 2018\мост литейны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1357313"/>
            <a:ext cx="2941638" cy="18002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9463" name="image12.jpg" descr="D:\мистер и мисс СМИ 2018\мост троицкий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3286125"/>
            <a:ext cx="3206750" cy="18002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93" name="Shape 93"/>
          <p:cNvSpPr/>
          <p:nvPr/>
        </p:nvSpPr>
        <p:spPr>
          <a:xfrm>
            <a:off x="214313" y="2500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94" name="Shape 94"/>
          <p:cNvSpPr/>
          <p:nvPr/>
        </p:nvSpPr>
        <p:spPr>
          <a:xfrm>
            <a:off x="3071813" y="2500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95" name="Shape 95"/>
          <p:cNvSpPr/>
          <p:nvPr/>
        </p:nvSpPr>
        <p:spPr>
          <a:xfrm>
            <a:off x="5857875" y="2500313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96" name="Shape 96"/>
          <p:cNvSpPr/>
          <p:nvPr/>
        </p:nvSpPr>
        <p:spPr>
          <a:xfrm>
            <a:off x="3214688" y="4429125"/>
            <a:ext cx="642937" cy="64293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97" name="Shape 97"/>
          <p:cNvSpPr/>
          <p:nvPr/>
        </p:nvSpPr>
        <p:spPr>
          <a:xfrm>
            <a:off x="7643813" y="4429125"/>
            <a:ext cx="642937" cy="64293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№10</a:t>
            </a:r>
          </a:p>
        </p:txBody>
      </p:sp>
      <p:sp>
        <p:nvSpPr>
          <p:cNvPr id="46083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274638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Сколько площадей в Красногвардейском районе? 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11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№11</a:t>
            </a:r>
          </a:p>
        </p:txBody>
      </p:sp>
      <p:sp>
        <p:nvSpPr>
          <p:cNvPr id="21506" name="Shape 113"/>
          <p:cNvSpPr>
            <a:spLocks noChangeArrowheads="1"/>
          </p:cNvSpPr>
          <p:nvPr/>
        </p:nvSpPr>
        <p:spPr bwMode="auto">
          <a:xfrm>
            <a:off x="500063" y="5357813"/>
            <a:ext cx="8072437" cy="8286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У торгового центра Июнь на Индустриальном проспекте есть логотип. Что на нем изображено? </a:t>
            </a:r>
          </a:p>
        </p:txBody>
      </p:sp>
      <p:sp>
        <p:nvSpPr>
          <p:cNvPr id="21507" name="Shape 114"/>
          <p:cNvSpPr>
            <a:spLocks noChangeArrowheads="1"/>
          </p:cNvSpPr>
          <p:nvPr/>
        </p:nvSpPr>
        <p:spPr bwMode="auto">
          <a:xfrm>
            <a:off x="457200" y="2339975"/>
            <a:ext cx="8229600" cy="146367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8800" b="1">
                <a:solidFill>
                  <a:srgbClr val="000000"/>
                </a:solidFill>
              </a:rPr>
              <a:t>?????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12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№12</a:t>
            </a:r>
          </a:p>
        </p:txBody>
      </p:sp>
      <p:pic>
        <p:nvPicPr>
          <p:cNvPr id="23554" name="image14.jpg" descr="D:\мистер и мисс СМИ 2018\церковь Илии Проро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4071938"/>
            <a:ext cx="2941638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3555" name="image15.jpg" descr="D:\мистер и мисс СМИ 2018\церковь николая чудотвор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4071938"/>
            <a:ext cx="3189287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3556" name="image16.jpg" descr="D:\мистер и мисс СМИ 2018\церковь Покрова Пресвятой Богородицы.jpg"/>
          <p:cNvPicPr>
            <a:picLocks noChangeAspect="1" noChangeArrowheads="1"/>
          </p:cNvPicPr>
          <p:nvPr/>
        </p:nvPicPr>
        <p:blipFill>
          <a:blip r:embed="rId4"/>
          <a:srcRect l="22749" r="24167"/>
          <a:stretch>
            <a:fillRect/>
          </a:stretch>
        </p:blipFill>
        <p:spPr bwMode="auto">
          <a:xfrm>
            <a:off x="6786563" y="1357313"/>
            <a:ext cx="2035175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3557" name="image17.jpg" descr="D:\мистер и мисс СМИ 2018\церковь Успения Пресвятой Богородицы.jpg"/>
          <p:cNvPicPr>
            <a:picLocks noChangeAspect="1" noChangeArrowheads="1"/>
          </p:cNvPicPr>
          <p:nvPr/>
        </p:nvPicPr>
        <p:blipFill>
          <a:blip r:embed="rId5"/>
          <a:srcRect l="25145" r="20128"/>
          <a:stretch>
            <a:fillRect/>
          </a:stretch>
        </p:blipFill>
        <p:spPr bwMode="auto">
          <a:xfrm>
            <a:off x="4500563" y="1357313"/>
            <a:ext cx="2068512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3558" name="image18.jpg" descr="D:\мистер и мисс СМИ 2018\церковь храм Святых апостолов Петра и Павл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1357313"/>
            <a:ext cx="1890713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3559" name="image19.jpg" descr="D:\мистер и мисс СМИ 2018\церковь Храм-Приют Благовещенской церкви.jpg"/>
          <p:cNvPicPr>
            <a:picLocks noChangeAspect="1" noChangeArrowheads="1"/>
          </p:cNvPicPr>
          <p:nvPr/>
        </p:nvPicPr>
        <p:blipFill>
          <a:blip r:embed="rId7"/>
          <a:srcRect l="7765"/>
          <a:stretch>
            <a:fillRect/>
          </a:stretch>
        </p:blipFill>
        <p:spPr bwMode="auto">
          <a:xfrm>
            <a:off x="2500313" y="1357313"/>
            <a:ext cx="1743075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27" name="Shape 127"/>
          <p:cNvSpPr/>
          <p:nvPr/>
        </p:nvSpPr>
        <p:spPr>
          <a:xfrm>
            <a:off x="428625" y="1357313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28" name="Shape 128"/>
          <p:cNvSpPr/>
          <p:nvPr/>
        </p:nvSpPr>
        <p:spPr>
          <a:xfrm>
            <a:off x="2500313" y="1357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29" name="Shape 129"/>
          <p:cNvSpPr/>
          <p:nvPr/>
        </p:nvSpPr>
        <p:spPr>
          <a:xfrm>
            <a:off x="4500563" y="1357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130" name="Shape 130"/>
          <p:cNvSpPr/>
          <p:nvPr/>
        </p:nvSpPr>
        <p:spPr>
          <a:xfrm>
            <a:off x="6786563" y="1357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131" name="Shape 131"/>
          <p:cNvSpPr/>
          <p:nvPr/>
        </p:nvSpPr>
        <p:spPr>
          <a:xfrm>
            <a:off x="2643188" y="4357688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132" name="Shape 132"/>
          <p:cNvSpPr/>
          <p:nvPr/>
        </p:nvSpPr>
        <p:spPr>
          <a:xfrm>
            <a:off x="5715000" y="4357688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23566" name="Shape 133"/>
          <p:cNvSpPr>
            <a:spLocks noChangeArrowheads="1"/>
          </p:cNvSpPr>
          <p:nvPr/>
        </p:nvSpPr>
        <p:spPr bwMode="auto">
          <a:xfrm>
            <a:off x="428625" y="4286250"/>
            <a:ext cx="1928813" cy="14636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sz="2200" b="1">
                <a:solidFill>
                  <a:srgbClr val="000000"/>
                </a:solidFill>
              </a:rPr>
              <a:t>На каком фото – самый современный храм?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hape 15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№13</a:t>
            </a:r>
          </a:p>
        </p:txBody>
      </p:sp>
      <p:pic>
        <p:nvPicPr>
          <p:cNvPr id="25602" name="image14.jpg" descr="D:\мистер и мисс СМИ 2018\церковь Илии Проро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4071938"/>
            <a:ext cx="2941638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5603" name="image15.jpg" descr="D:\мистер и мисс СМИ 2018\церковь николая чудотвор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4071938"/>
            <a:ext cx="3189287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5604" name="image16.jpg" descr="D:\мистер и мисс СМИ 2018\церковь Покрова Пресвятой Богородицы.jpg"/>
          <p:cNvPicPr>
            <a:picLocks noChangeAspect="1" noChangeArrowheads="1"/>
          </p:cNvPicPr>
          <p:nvPr/>
        </p:nvPicPr>
        <p:blipFill>
          <a:blip r:embed="rId4"/>
          <a:srcRect l="22749" r="24167"/>
          <a:stretch>
            <a:fillRect/>
          </a:stretch>
        </p:blipFill>
        <p:spPr bwMode="auto">
          <a:xfrm>
            <a:off x="6786563" y="1357313"/>
            <a:ext cx="2035175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5605" name="image17.jpg" descr="D:\мистер и мисс СМИ 2018\церковь Успения Пресвятой Богородицы.jpg"/>
          <p:cNvPicPr>
            <a:picLocks noChangeAspect="1" noChangeArrowheads="1"/>
          </p:cNvPicPr>
          <p:nvPr/>
        </p:nvPicPr>
        <p:blipFill>
          <a:blip r:embed="rId5"/>
          <a:srcRect l="25145" r="20128"/>
          <a:stretch>
            <a:fillRect/>
          </a:stretch>
        </p:blipFill>
        <p:spPr bwMode="auto">
          <a:xfrm>
            <a:off x="4500563" y="1357313"/>
            <a:ext cx="2068512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5606" name="image18.jpg" descr="D:\мистер и мисс СМИ 2018\церковь храм Святых апостолов Петра и Павл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1357313"/>
            <a:ext cx="1890713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5607" name="image19.jpg" descr="D:\мистер и мисс СМИ 2018\церковь Храм-Приют Благовещенской церкви.jpg"/>
          <p:cNvPicPr>
            <a:picLocks noChangeAspect="1" noChangeArrowheads="1"/>
          </p:cNvPicPr>
          <p:nvPr/>
        </p:nvPicPr>
        <p:blipFill>
          <a:blip r:embed="rId7"/>
          <a:srcRect l="7765"/>
          <a:stretch>
            <a:fillRect/>
          </a:stretch>
        </p:blipFill>
        <p:spPr bwMode="auto">
          <a:xfrm>
            <a:off x="2500313" y="1357313"/>
            <a:ext cx="1743075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57" name="Shape 157"/>
          <p:cNvSpPr/>
          <p:nvPr/>
        </p:nvSpPr>
        <p:spPr>
          <a:xfrm>
            <a:off x="428625" y="1357313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58" name="Shape 158"/>
          <p:cNvSpPr/>
          <p:nvPr/>
        </p:nvSpPr>
        <p:spPr>
          <a:xfrm>
            <a:off x="2500313" y="1357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59" name="Shape 159"/>
          <p:cNvSpPr/>
          <p:nvPr/>
        </p:nvSpPr>
        <p:spPr>
          <a:xfrm>
            <a:off x="4500563" y="1357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160" name="Shape 160"/>
          <p:cNvSpPr/>
          <p:nvPr/>
        </p:nvSpPr>
        <p:spPr>
          <a:xfrm>
            <a:off x="6786563" y="135731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161" name="Shape 161"/>
          <p:cNvSpPr/>
          <p:nvPr/>
        </p:nvSpPr>
        <p:spPr>
          <a:xfrm>
            <a:off x="2643188" y="4357688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162" name="Shape 162"/>
          <p:cNvSpPr/>
          <p:nvPr/>
        </p:nvSpPr>
        <p:spPr>
          <a:xfrm>
            <a:off x="5715000" y="4357688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25614" name="Shape 163"/>
          <p:cNvSpPr>
            <a:spLocks noChangeArrowheads="1"/>
          </p:cNvSpPr>
          <p:nvPr/>
        </p:nvSpPr>
        <p:spPr bwMode="auto">
          <a:xfrm>
            <a:off x="428625" y="4286250"/>
            <a:ext cx="1928813" cy="21494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sz="2200" b="1">
                <a:solidFill>
                  <a:srgbClr val="000000"/>
                </a:solidFill>
              </a:rPr>
              <a:t>На каком фото – самая древняя церковь?</a:t>
            </a:r>
            <a:endParaRPr lang="ru-RU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r>
              <a:rPr lang="ru-RU" sz="2200" b="1">
                <a:solidFill>
                  <a:srgbClr val="000000"/>
                </a:solidFill>
              </a:rPr>
              <a:t>Покажите и назовите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18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№14</a:t>
            </a:r>
          </a:p>
        </p:txBody>
      </p:sp>
      <p:pic>
        <p:nvPicPr>
          <p:cNvPr id="27650" name="image20.jpg" descr="D:\мистер и мисс СМИ 2018\усадьба дача черн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3929063"/>
            <a:ext cx="3405187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7651" name="image21.jpg" descr="D:\мистер и мисс СМИ 2018\усадьба жерновка.jpg"/>
          <p:cNvPicPr>
            <a:picLocks noChangeAspect="1" noChangeArrowheads="1"/>
          </p:cNvPicPr>
          <p:nvPr/>
        </p:nvPicPr>
        <p:blipFill>
          <a:blip r:embed="rId3"/>
          <a:srcRect t="22679"/>
          <a:stretch>
            <a:fillRect/>
          </a:stretch>
        </p:blipFill>
        <p:spPr bwMode="auto">
          <a:xfrm>
            <a:off x="857250" y="1714500"/>
            <a:ext cx="3659188" cy="194786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7652" name="image22.jpg" descr="D:\мистер и мисс СМИ 2018\усадьба кушелева безбородьк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1071563"/>
            <a:ext cx="3360737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7653" name="image23.jpg" descr="D:\мистер и мисс СМИ 2018\усадьба уткина дач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3929063"/>
            <a:ext cx="3770312" cy="25193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85" name="Shape 185"/>
          <p:cNvSpPr/>
          <p:nvPr/>
        </p:nvSpPr>
        <p:spPr>
          <a:xfrm>
            <a:off x="928688" y="2857500"/>
            <a:ext cx="642937" cy="64293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86" name="Shape 186"/>
          <p:cNvSpPr/>
          <p:nvPr/>
        </p:nvSpPr>
        <p:spPr>
          <a:xfrm>
            <a:off x="5000625" y="2857500"/>
            <a:ext cx="642938" cy="642938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87" name="Shape 187"/>
          <p:cNvSpPr/>
          <p:nvPr/>
        </p:nvSpPr>
        <p:spPr>
          <a:xfrm>
            <a:off x="928688" y="5643563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188" name="Shape 188"/>
          <p:cNvSpPr/>
          <p:nvPr/>
        </p:nvSpPr>
        <p:spPr>
          <a:xfrm>
            <a:off x="5000625" y="5643563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>
                <a:solidFill>
                  <a:srgbClr val="000000"/>
                </a:solidFill>
              </a:defRPr>
            </a:pPr>
            <a:r>
              <a:rPr kern="0"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27658" name="Shape 189"/>
          <p:cNvSpPr>
            <a:spLocks noChangeArrowheads="1"/>
          </p:cNvSpPr>
          <p:nvPr/>
        </p:nvSpPr>
        <p:spPr bwMode="auto">
          <a:xfrm>
            <a:off x="857250" y="1143000"/>
            <a:ext cx="3643313" cy="4349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200" b="1">
                <a:solidFill>
                  <a:srgbClr val="000000"/>
                </a:solidFill>
              </a:rPr>
              <a:t>Уберите лишнее фото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image24.jpg" descr="D:\мистер и мисс СМИ 2018\пожарная каланч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214438"/>
            <a:ext cx="6415088" cy="43195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9698" name="Shape 20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№15</a:t>
            </a:r>
          </a:p>
        </p:txBody>
      </p:sp>
      <p:sp>
        <p:nvSpPr>
          <p:cNvPr id="29699" name="Shape 204"/>
          <p:cNvSpPr>
            <a:spLocks noChangeArrowheads="1"/>
          </p:cNvSpPr>
          <p:nvPr/>
        </p:nvSpPr>
        <p:spPr bwMode="auto">
          <a:xfrm>
            <a:off x="1428750" y="5786438"/>
            <a:ext cx="6429375" cy="4603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Что это такое?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№16</a:t>
            </a:r>
          </a:p>
        </p:txBody>
      </p:sp>
      <p:sp>
        <p:nvSpPr>
          <p:cNvPr id="48131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5492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В Красногвардейском районе есть памятник, связанный с литературным персонажем. Как он называется?</a:t>
            </a:r>
            <a:r>
              <a:rPr lang="ru-RU" b="1" i="1"/>
              <a:t> 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№17</a:t>
            </a:r>
          </a:p>
        </p:txBody>
      </p:sp>
      <p:sp>
        <p:nvSpPr>
          <p:cNvPr id="50179" name="Shape 52"/>
          <p:cNvSpPr>
            <a:spLocks noChangeArrowheads="1"/>
          </p:cNvSpPr>
          <p:nvPr/>
        </p:nvSpPr>
        <p:spPr bwMode="auto">
          <a:xfrm>
            <a:off x="1428750" y="1773238"/>
            <a:ext cx="6429375" cy="4119562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Следующий вопрос.</a:t>
            </a:r>
          </a:p>
          <a:p>
            <a:pPr algn="ctr"/>
            <a:r>
              <a:rPr lang="ru-RU" b="1"/>
              <a:t>Сюжетом для создания этого памятника послужили строки из первой главы романа в стихах «Евгений Онегин» Пушкина:</a:t>
            </a:r>
          </a:p>
          <a:p>
            <a:pPr algn="ctr"/>
            <a:endParaRPr lang="ru-RU" b="1"/>
          </a:p>
          <a:p>
            <a:pPr algn="ctr"/>
            <a:r>
              <a:rPr lang="ru-RU" b="1"/>
              <a:t>Встает купец, идет разносчик,</a:t>
            </a:r>
            <a:br>
              <a:rPr lang="ru-RU" b="1"/>
            </a:br>
            <a:r>
              <a:rPr lang="ru-RU" b="1"/>
              <a:t>На биржу тянется извозчик,</a:t>
            </a:r>
            <a:br>
              <a:rPr lang="ru-RU" b="1"/>
            </a:br>
            <a:r>
              <a:rPr lang="ru-RU" b="1"/>
              <a:t>С кувшином охтенка спешит,</a:t>
            </a:r>
            <a:br>
              <a:rPr lang="ru-RU" b="1"/>
            </a:br>
            <a:r>
              <a:rPr lang="ru-RU" b="1"/>
              <a:t>Под ней снег утренний хрустит.</a:t>
            </a:r>
          </a:p>
          <a:p>
            <a:pPr algn="ctr"/>
            <a:endParaRPr lang="ru-RU" b="1"/>
          </a:p>
          <a:p>
            <a:pPr algn="ctr"/>
            <a:r>
              <a:rPr lang="ru-RU" b="1"/>
              <a:t>Табличка с пушкинским текстом «С кувшином охтенка спешит» укреплена справа от памятника. Заметим, что эта скульптура находится вблизи Среднеохтинского проспекта. На домах вдоль проспекта так и написано СреднеохтИнский. А на скульптуре - охтЕнка. Как так? Где же ошибка? Надо написать «охтИнка» или «среднеохтЕнский»? 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№18</a:t>
            </a:r>
          </a:p>
        </p:txBody>
      </p:sp>
      <p:sp>
        <p:nvSpPr>
          <p:cNvPr id="52227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823913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Долгое время наш район называли спальным, прежде всего потому, что в нем не было театров. С 2010 года на территории Красногвардейского района театр есть! А как он называется?</a:t>
            </a:r>
            <a:endParaRPr lang="ru-RU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</a:t>
            </a:r>
          </a:p>
        </p:txBody>
      </p:sp>
      <p:sp>
        <p:nvSpPr>
          <p:cNvPr id="33795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5492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На каком берегу Невы располагается Красногвардейский район? 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№19</a:t>
            </a:r>
          </a:p>
        </p:txBody>
      </p:sp>
      <p:sp>
        <p:nvSpPr>
          <p:cNvPr id="54275" name="Shape 52"/>
          <p:cNvSpPr>
            <a:spLocks noChangeArrowheads="1"/>
          </p:cNvSpPr>
          <p:nvPr/>
        </p:nvSpPr>
        <p:spPr bwMode="auto">
          <a:xfrm>
            <a:off x="1428750" y="1989138"/>
            <a:ext cx="6429375" cy="2471737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Знаковым для нашей местности были 1715-1720 годы. В эти годы она бурно осваивалась. Из трех направлений деятельности, которые сейчас будут названы, две действительно начали свое многолетнее успешное развитие в это время. Назовите их, уберите лишнее:</a:t>
            </a:r>
          </a:p>
          <a:p>
            <a:pPr algn="ctr"/>
            <a:endParaRPr lang="ru-RU" b="1"/>
          </a:p>
          <a:p>
            <a:pPr algn="ctr"/>
            <a:r>
              <a:rPr lang="ru-RU" b="1"/>
              <a:t>кораблестроение</a:t>
            </a:r>
          </a:p>
          <a:p>
            <a:pPr algn="ctr"/>
            <a:r>
              <a:rPr lang="ru-RU" b="1"/>
              <a:t>мостостроение</a:t>
            </a:r>
          </a:p>
          <a:p>
            <a:pPr algn="ctr"/>
            <a:r>
              <a:rPr lang="ru-RU" b="1"/>
              <a:t>изготовление пороха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image25.jpeg" descr="logo_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628775"/>
            <a:ext cx="2447925" cy="177323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31746" name="image26.jpg" descr="ef0c7b40-0b9e-453b-b456-9f86db243c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628775"/>
            <a:ext cx="2016125" cy="172878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31747" name="image27.jpg" descr="b0a956ae-665e-47c2-aa6e-70afc75be5a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076700"/>
            <a:ext cx="2519362" cy="20193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31748" name="image28.png" descr="b9488cf262b45d61f07fe369f8450bd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4076700"/>
            <a:ext cx="1744663" cy="20161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31749" name="image29.jpg" descr="kjvj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7763" y="692150"/>
            <a:ext cx="1611312" cy="266541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31750" name="Shape 215"/>
          <p:cNvSpPr>
            <a:spLocks noChangeArrowheads="1"/>
          </p:cNvSpPr>
          <p:nvPr/>
        </p:nvSpPr>
        <p:spPr bwMode="auto">
          <a:xfrm>
            <a:off x="457200" y="214313"/>
            <a:ext cx="5410200" cy="71437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sz="4000" b="1">
                <a:solidFill>
                  <a:srgbClr val="000000"/>
                </a:solidFill>
              </a:rPr>
              <a:t>Вопрос №</a:t>
            </a:r>
            <a:r>
              <a:rPr lang="ru-RU" sz="4000" b="1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20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5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№2</a:t>
            </a:r>
          </a:p>
        </p:txBody>
      </p:sp>
      <p:sp>
        <p:nvSpPr>
          <p:cNvPr id="15362" name="Shape 52"/>
          <p:cNvSpPr>
            <a:spLocks noChangeArrowheads="1"/>
          </p:cNvSpPr>
          <p:nvPr/>
        </p:nvSpPr>
        <p:spPr bwMode="auto">
          <a:xfrm>
            <a:off x="1428750" y="5786438"/>
            <a:ext cx="6429375" cy="8286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Какая из этих эмблем относится к Красногвардейскому району?</a:t>
            </a:r>
          </a:p>
        </p:txBody>
      </p:sp>
      <p:pic>
        <p:nvPicPr>
          <p:cNvPr id="15363" name="image2.jpeg" descr="D:\мистер и мисс СМИ 2018\эмблема выборгског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071563"/>
            <a:ext cx="1679575" cy="21605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5364" name="image3.jpeg" descr="D:\мистер и мисс СМИ 2018\эмблема кировског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1071563"/>
            <a:ext cx="1454150" cy="21605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5365" name="image4.jpeg" descr="D:\мистер и мисс СМИ 2018\эмблема красногвардейски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1071563"/>
            <a:ext cx="1847850" cy="21605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5366" name="image5.jpg" descr="D:\мистер и мисс СМИ 2018\эмблема невског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21175" y="3411538"/>
            <a:ext cx="3240088" cy="21605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5367" name="image6.jpg" descr="D:\мистер и мисс СМИ 2018\эмблема петроградского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2450" y="3411538"/>
            <a:ext cx="1963738" cy="21605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58" name="Shape 58"/>
          <p:cNvSpPr/>
          <p:nvPr/>
        </p:nvSpPr>
        <p:spPr>
          <a:xfrm>
            <a:off x="714375" y="2357438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/>
            </a:pPr>
            <a:r>
              <a:rPr kern="0">
                <a:solidFill>
                  <a:sysClr val="windowText" lastClr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59" name="Shape 59"/>
          <p:cNvSpPr/>
          <p:nvPr/>
        </p:nvSpPr>
        <p:spPr>
          <a:xfrm>
            <a:off x="3143250" y="2357438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/>
            </a:pPr>
            <a:r>
              <a:rPr kern="0">
                <a:solidFill>
                  <a:sysClr val="windowText" lastClr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60" name="Shape 60"/>
          <p:cNvSpPr/>
          <p:nvPr/>
        </p:nvSpPr>
        <p:spPr>
          <a:xfrm>
            <a:off x="6000750" y="2357438"/>
            <a:ext cx="642938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/>
            </a:pPr>
            <a:r>
              <a:rPr kern="0">
                <a:solidFill>
                  <a:sysClr val="windowText" lastClr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61" name="Shape 61"/>
          <p:cNvSpPr/>
          <p:nvPr/>
        </p:nvSpPr>
        <p:spPr>
          <a:xfrm>
            <a:off x="1322388" y="4643438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/>
            </a:pPr>
            <a:r>
              <a:rPr kern="0">
                <a:solidFill>
                  <a:sysClr val="windowText" lastClr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62" name="Shape 62"/>
          <p:cNvSpPr/>
          <p:nvPr/>
        </p:nvSpPr>
        <p:spPr>
          <a:xfrm>
            <a:off x="3821113" y="4643438"/>
            <a:ext cx="642937" cy="64293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0" tIns="0" rIns="0" bIns="0" anchor="ctr">
            <a:normAutofit/>
          </a:bodyPr>
          <a:lstStyle>
            <a:lvl1pPr algn="ctr" defTabSz="804672">
              <a:lnSpc>
                <a:spcPct val="80000"/>
              </a:lnSpc>
              <a:defRPr sz="3520" b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 sz="1800" b="0"/>
            </a:pPr>
            <a:r>
              <a:rPr kern="0">
                <a:solidFill>
                  <a:sysClr val="windowText" lastClr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№3</a:t>
            </a:r>
          </a:p>
        </p:txBody>
      </p:sp>
      <p:sp>
        <p:nvSpPr>
          <p:cNvPr id="35843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5492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Перечислите </a:t>
            </a:r>
            <a:r>
              <a:rPr lang="ru-RU" b="1" i="1"/>
              <a:t>все</a:t>
            </a:r>
            <a:r>
              <a:rPr lang="ru-RU" b="1"/>
              <a:t> муниципальные округа</a:t>
            </a:r>
          </a:p>
          <a:p>
            <a:pPr algn="ctr"/>
            <a:r>
              <a:rPr lang="ru-RU" b="1"/>
              <a:t>Красногвардейского района</a:t>
            </a:r>
            <a:endParaRPr lang="ru-RU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7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№4</a:t>
            </a:r>
          </a:p>
        </p:txBody>
      </p:sp>
      <p:pic>
        <p:nvPicPr>
          <p:cNvPr id="17410" name="image7.png" descr="D:\мистер и мисс СМИ 2018\конкурс 4 интерактив\map_pm2012_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214438"/>
            <a:ext cx="7588250" cy="34686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7411" name="Shape 79"/>
          <p:cNvSpPr>
            <a:spLocks noChangeArrowheads="1"/>
          </p:cNvSpPr>
          <p:nvPr/>
        </p:nvSpPr>
        <p:spPr bwMode="auto">
          <a:xfrm>
            <a:off x="500063" y="5143500"/>
            <a:ext cx="8143875" cy="8286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Несколько станций этой ветки имеют выход на территорию Красногвардейского района. Назовите их.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№5</a:t>
            </a:r>
          </a:p>
        </p:txBody>
      </p:sp>
      <p:sp>
        <p:nvSpPr>
          <p:cNvPr id="37891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5492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С какими районами Санкт-Петербурга</a:t>
            </a:r>
          </a:p>
          <a:p>
            <a:pPr algn="ctr"/>
            <a:r>
              <a:rPr lang="ru-RU" b="1"/>
              <a:t>граничит Красногвардейский район</a:t>
            </a:r>
            <a:r>
              <a:rPr lang="ru-RU"/>
              <a:t>?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№6</a:t>
            </a:r>
          </a:p>
        </p:txBody>
      </p:sp>
      <p:sp>
        <p:nvSpPr>
          <p:cNvPr id="39939" name="Shape 52"/>
          <p:cNvSpPr>
            <a:spLocks noChangeArrowheads="1"/>
          </p:cNvSpPr>
          <p:nvPr/>
        </p:nvSpPr>
        <p:spPr bwMode="auto">
          <a:xfrm>
            <a:off x="1428750" y="2492375"/>
            <a:ext cx="6429375" cy="164782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Сколько (в сумме) проспектов, улиц, переулков в Красногвардейском района:</a:t>
            </a:r>
          </a:p>
          <a:p>
            <a:pPr algn="ctr"/>
            <a:endParaRPr lang="ru-RU" b="1"/>
          </a:p>
          <a:p>
            <a:pPr algn="ctr"/>
            <a:r>
              <a:rPr lang="ru-RU" b="1"/>
              <a:t>А) от 50 до 100;</a:t>
            </a:r>
          </a:p>
          <a:p>
            <a:pPr algn="ctr"/>
            <a:r>
              <a:rPr lang="ru-RU" b="1"/>
              <a:t>Б) от 101 до 150;</a:t>
            </a:r>
          </a:p>
          <a:p>
            <a:pPr algn="ctr"/>
            <a:r>
              <a:rPr lang="ru-RU" b="1"/>
              <a:t>В) от 151 до 200? 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№7</a:t>
            </a:r>
          </a:p>
        </p:txBody>
      </p:sp>
      <p:sp>
        <p:nvSpPr>
          <p:cNvPr id="41987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5492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Назовите улицу Красногвардейского района,</a:t>
            </a:r>
          </a:p>
          <a:p>
            <a:pPr algn="ctr"/>
            <a:r>
              <a:rPr lang="ru-RU" b="1"/>
              <a:t>которая носит самое древнее название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hape 5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 lIns="0" tIns="0" rIns="0" bIns="0"/>
          <a:lstStyle/>
          <a:p>
            <a:pPr eaLnBrk="1" hangingPunct="1"/>
            <a:r>
              <a:rPr lang="ru-RU" b="1" smtClean="0">
                <a:solidFill>
                  <a:srgbClr val="000000"/>
                </a:solidFill>
                <a:latin typeface="Calibri" pitchFamily="34" charset="0"/>
              </a:rPr>
              <a:t>Вопрос №8</a:t>
            </a:r>
          </a:p>
        </p:txBody>
      </p:sp>
      <p:sp>
        <p:nvSpPr>
          <p:cNvPr id="44035" name="Shape 52"/>
          <p:cNvSpPr>
            <a:spLocks noChangeArrowheads="1"/>
          </p:cNvSpPr>
          <p:nvPr/>
        </p:nvSpPr>
        <p:spPr bwMode="auto">
          <a:xfrm>
            <a:off x="1428750" y="2924175"/>
            <a:ext cx="6429375" cy="549275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b="1"/>
              <a:t>Сколько всего мостов через Неву в Красногвардейском районе и как они называются? 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371</Words>
  <Application>Microsoft Office PowerPoint</Application>
  <PresentationFormat>Экран (4:3)</PresentationFormat>
  <Paragraphs>84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Helvetica</vt:lpstr>
      <vt:lpstr>Helvetica Neue</vt:lpstr>
      <vt:lpstr>Default</vt:lpstr>
      <vt:lpstr>Цикл конкурсных заданий «Там, где Охта встретилась с Невой» Интерактив (5-7 класс)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Вопрос №11</vt:lpstr>
      <vt:lpstr>Вопрос №12</vt:lpstr>
      <vt:lpstr>Вопрос №13</vt:lpstr>
      <vt:lpstr>Вопрос №14</vt:lpstr>
      <vt:lpstr>Вопрос №15</vt:lpstr>
      <vt:lpstr>Вопрос №16</vt:lpstr>
      <vt:lpstr>Вопрос №17</vt:lpstr>
      <vt:lpstr>Вопрос №18</vt:lpstr>
      <vt:lpstr>Вопрос №19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 конкурсных заданий «Там, где Охта встретилась с Невой» Интерактив (5-7 класс)</dc:title>
  <cp:lastModifiedBy>Полина</cp:lastModifiedBy>
  <cp:revision>8</cp:revision>
  <dcterms:modified xsi:type="dcterms:W3CDTF">2020-04-15T13:00:46Z</dcterms:modified>
</cp:coreProperties>
</file>