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0" r:id="rId3"/>
    <p:sldId id="257" r:id="rId4"/>
    <p:sldId id="258" r:id="rId5"/>
    <p:sldId id="259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100" d="100"/>
          <a:sy n="100" d="100"/>
        </p:scale>
        <p:origin x="936" y="4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0C9771-5169-4DF7-84D7-075C7B3D1A7F}" type="datetimeFigureOut">
              <a:rPr lang="ru-RU" smtClean="0"/>
              <a:t>15.04.2020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A322BBB1-222A-4AE8-BC94-5FF833F3CE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728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0C9771-5169-4DF7-84D7-075C7B3D1A7F}" type="datetimeFigureOut">
              <a:rPr lang="ru-RU" smtClean="0"/>
              <a:t>15.04.2020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A322BBB1-222A-4AE8-BC94-5FF833F3CE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19646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0C9771-5169-4DF7-84D7-075C7B3D1A7F}" type="datetimeFigureOut">
              <a:rPr lang="ru-RU" smtClean="0"/>
              <a:t>15.04.2020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A322BBB1-222A-4AE8-BC94-5FF833F3CE1A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744951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0C9771-5169-4DF7-84D7-075C7B3D1A7F}" type="datetimeFigureOut">
              <a:rPr lang="ru-RU" smtClean="0"/>
              <a:t>15.04.2020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322BBB1-222A-4AE8-BC94-5FF833F3CE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992387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0C9771-5169-4DF7-84D7-075C7B3D1A7F}" type="datetimeFigureOut">
              <a:rPr lang="ru-RU" smtClean="0"/>
              <a:t>15.04.2020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322BBB1-222A-4AE8-BC94-5FF833F3CE1A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7526868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0C9771-5169-4DF7-84D7-075C7B3D1A7F}" type="datetimeFigureOut">
              <a:rPr lang="ru-RU" smtClean="0"/>
              <a:t>15.04.2020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322BBB1-222A-4AE8-BC94-5FF833F3CE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755015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0C9771-5169-4DF7-84D7-075C7B3D1A7F}" type="datetimeFigureOut">
              <a:rPr lang="ru-RU" smtClean="0"/>
              <a:t>15.04.2020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2BBB1-222A-4AE8-BC94-5FF833F3CE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663708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0C9771-5169-4DF7-84D7-075C7B3D1A7F}" type="datetimeFigureOut">
              <a:rPr lang="ru-RU" smtClean="0"/>
              <a:t>15.04.2020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2BBB1-222A-4AE8-BC94-5FF833F3CE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57778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0C9771-5169-4DF7-84D7-075C7B3D1A7F}" type="datetimeFigureOut">
              <a:rPr lang="ru-RU" smtClean="0"/>
              <a:t>15.04.2020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2BBB1-222A-4AE8-BC94-5FF833F3CE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99958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0C9771-5169-4DF7-84D7-075C7B3D1A7F}" type="datetimeFigureOut">
              <a:rPr lang="ru-RU" smtClean="0"/>
              <a:t>15.04.2020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A322BBB1-222A-4AE8-BC94-5FF833F3CE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83845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0C9771-5169-4DF7-84D7-075C7B3D1A7F}" type="datetimeFigureOut">
              <a:rPr lang="ru-RU" smtClean="0"/>
              <a:t>15.04.2020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A322BBB1-222A-4AE8-BC94-5FF833F3CE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21402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0C9771-5169-4DF7-84D7-075C7B3D1A7F}" type="datetimeFigureOut">
              <a:rPr lang="ru-RU" smtClean="0"/>
              <a:t>15.04.2020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A322BBB1-222A-4AE8-BC94-5FF833F3CE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9945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0C9771-5169-4DF7-84D7-075C7B3D1A7F}" type="datetimeFigureOut">
              <a:rPr lang="ru-RU" smtClean="0"/>
              <a:t>15.04.2020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2BBB1-222A-4AE8-BC94-5FF833F3CE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19506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0C9771-5169-4DF7-84D7-075C7B3D1A7F}" type="datetimeFigureOut">
              <a:rPr lang="ru-RU" smtClean="0"/>
              <a:t>15.04.2020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2BBB1-222A-4AE8-BC94-5FF833F3CE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57743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0C9771-5169-4DF7-84D7-075C7B3D1A7F}" type="datetimeFigureOut">
              <a:rPr lang="ru-RU" smtClean="0"/>
              <a:t>15.04.2020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2BBB1-222A-4AE8-BC94-5FF833F3CE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87913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0C9771-5169-4DF7-84D7-075C7B3D1A7F}" type="datetimeFigureOut">
              <a:rPr lang="ru-RU" smtClean="0"/>
              <a:t>15.04.2020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322BBB1-222A-4AE8-BC94-5FF833F3CE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15507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0C9771-5169-4DF7-84D7-075C7B3D1A7F}" type="datetimeFigureOut">
              <a:rPr lang="ru-RU" smtClean="0"/>
              <a:t>15.04.2020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A322BBB1-222A-4AE8-BC94-5FF833F3CE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3254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>
            <a:extLst>
              <a:ext uri="{FF2B5EF4-FFF2-40B4-BE49-F238E27FC236}">
                <a16:creationId xmlns:a16="http://schemas.microsoft.com/office/drawing/2014/main" id="{B8D6E496-E840-4B20-8438-0BCB17E218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4874" y="942976"/>
            <a:ext cx="10442575" cy="2238374"/>
          </a:xfrm>
        </p:spPr>
        <p:txBody>
          <a:bodyPr>
            <a:normAutofit/>
          </a:bodyPr>
          <a:lstStyle/>
          <a:p>
            <a:pPr algn="ctr"/>
            <a:r>
              <a:rPr lang="ru-RU" sz="4000" b="1" i="1" dirty="0">
                <a:solidFill>
                  <a:srgbClr val="333333"/>
                </a:solidFill>
                <a:effectLst/>
                <a:latin typeface="Book Antiqua" panose="02040602050305030304" pitchFamily="18" charset="0"/>
              </a:rPr>
              <a:t>Легенды горы Зеленой. </a:t>
            </a:r>
            <a:br>
              <a:rPr lang="ru-RU" sz="3200" b="0" i="0" dirty="0">
                <a:solidFill>
                  <a:srgbClr val="333333"/>
                </a:solidFill>
                <a:effectLst/>
                <a:latin typeface="Book Antiqua" panose="02040602050305030304" pitchFamily="18" charset="0"/>
              </a:rPr>
            </a:br>
            <a:r>
              <a:rPr lang="ru-RU" sz="3200" b="0" i="0" dirty="0">
                <a:solidFill>
                  <a:srgbClr val="333333"/>
                </a:solidFill>
                <a:effectLst/>
                <a:latin typeface="Book Antiqua" panose="02040602050305030304" pitchFamily="18" charset="0"/>
              </a:rPr>
              <a:t>Устное творчество шорского народа</a:t>
            </a:r>
            <a:endParaRPr lang="ru-RU" sz="3200" dirty="0">
              <a:latin typeface="Book Antiqua" panose="02040602050305030304" pitchFamily="18" charset="0"/>
            </a:endParaRPr>
          </a:p>
        </p:txBody>
      </p:sp>
      <p:sp>
        <p:nvSpPr>
          <p:cNvPr id="7" name="Текст 6">
            <a:extLst>
              <a:ext uri="{FF2B5EF4-FFF2-40B4-BE49-F238E27FC236}">
                <a16:creationId xmlns:a16="http://schemas.microsoft.com/office/drawing/2014/main" id="{5A32B12D-B431-43EE-AB0A-28213527069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448550" y="4589463"/>
            <a:ext cx="3898900" cy="1500187"/>
          </a:xfrm>
        </p:spPr>
        <p:txBody>
          <a:bodyPr>
            <a:normAutofit fontScale="55000" lnSpcReduction="20000"/>
          </a:bodyPr>
          <a:lstStyle/>
          <a:p>
            <a:pPr>
              <a:defRPr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Порываева Вера Викторовна</a:t>
            </a:r>
          </a:p>
          <a:p>
            <a:pPr>
              <a:defRPr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 дополнительного образования</a:t>
            </a:r>
          </a:p>
          <a:p>
            <a:pPr>
              <a:defRPr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МБУ ДО «Станция юных натуралистов»</a:t>
            </a:r>
          </a:p>
          <a:p>
            <a:pPr>
              <a:defRPr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Новокузнецк</a:t>
            </a:r>
          </a:p>
          <a:p>
            <a:pPr>
              <a:defRPr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Кемеровская область город - Кузбасс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062357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0CD81D95-EDC7-4FE8-87F4-8E593AC002C7}"/>
              </a:ext>
            </a:extLst>
          </p:cNvPr>
          <p:cNvSpPr txBox="1"/>
          <p:nvPr/>
        </p:nvSpPr>
        <p:spPr>
          <a:xfrm>
            <a:off x="1190625" y="761999"/>
            <a:ext cx="10248899" cy="535531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b="0" i="0" dirty="0">
                <a:solidFill>
                  <a:srgbClr val="255D06"/>
                </a:solidFill>
                <a:effectLst/>
                <a:latin typeface="Bookman Old Style" panose="02050604050505020204" pitchFamily="18" charset="0"/>
              </a:rPr>
              <a:t>	Шорцы - тюркоязычный народ. Сегодня численность шорского населения составляет 11550 человек. Живут они в живописнейших южных районах Кузбасса по берегам рек Кондомы, Мрассу, в верховьях Томи. Красива и щедра природа этих мест.</a:t>
            </a:r>
            <a:br>
              <a:rPr lang="ru-RU" dirty="0"/>
            </a:br>
            <a:r>
              <a:rPr lang="ru-RU" b="0" i="0" dirty="0">
                <a:solidFill>
                  <a:srgbClr val="255D06"/>
                </a:solidFill>
                <a:effectLst/>
                <a:latin typeface="Bookman Old Style" panose="02050604050505020204" pitchFamily="18" charset="0"/>
              </a:rPr>
              <a:t>     Издавна славились шорцы умением выплавлять и ковать железо. За это умение назвали их русские "кузнецкими людьми", а землю, на которой они проживали, - "Кузнецкой".</a:t>
            </a:r>
            <a:br>
              <a:rPr lang="ru-RU" dirty="0"/>
            </a:br>
            <a:r>
              <a:rPr lang="ru-RU" b="0" i="0" dirty="0">
                <a:solidFill>
                  <a:srgbClr val="255D06"/>
                </a:solidFill>
                <a:effectLst/>
                <a:latin typeface="Bookman Old Style" panose="02050604050505020204" pitchFamily="18" charset="0"/>
              </a:rPr>
              <a:t>     Шорцы мудро приспосабливались к среде, в которой обитали. Их основными занятиями были охота, рыболовство. Важным источником пропитания были также дары тайги: кедровые орехи, ягоды, съедобные травы и коренья. Шорцы умели обрабатывать землю, занимались разведением лошадей.</a:t>
            </a:r>
            <a:br>
              <a:rPr lang="ru-RU" dirty="0"/>
            </a:br>
            <a:r>
              <a:rPr lang="ru-RU" b="0" i="0" dirty="0">
                <a:solidFill>
                  <a:srgbClr val="255D06"/>
                </a:solidFill>
                <a:effectLst/>
                <a:latin typeface="Bookman Old Style" panose="02050604050505020204" pitchFamily="18" charset="0"/>
              </a:rPr>
              <a:t>     </a:t>
            </a:r>
          </a:p>
          <a:p>
            <a:r>
              <a:rPr lang="ru-RU" dirty="0">
                <a:solidFill>
                  <a:srgbClr val="255D06"/>
                </a:solidFill>
                <a:latin typeface="Bookman Old Style" panose="02050604050505020204" pitchFamily="18" charset="0"/>
              </a:rPr>
              <a:t>	</a:t>
            </a:r>
            <a:r>
              <a:rPr lang="ru-RU" b="0" i="0" dirty="0">
                <a:solidFill>
                  <a:srgbClr val="255D06"/>
                </a:solidFill>
                <a:effectLst/>
                <a:latin typeface="Bookman Old Style" panose="02050604050505020204" pitchFamily="18" charset="0"/>
              </a:rPr>
              <a:t>В народе сохраняются языческие верования. С древних времен ощущали шорцы единение с живой природой, наделяли душой всё, что их окружало: горы, ветер, растения, животных. Их вера в одухотворенность мира рисовала в воображении образы духов - хозяев гор, рек и тайги. Эта вера носит название "шаманизм". Языческие верования шорцев сохранялись вплоть до утверждения православия на Кузнецкой земле, которое произошло стараниями Алтайской духовной миссии к концу XIX века.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255439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6FE8CAFA-1E63-4710-AEFC-2EF348DDF5A4}"/>
              </a:ext>
            </a:extLst>
          </p:cNvPr>
          <p:cNvSpPr txBox="1"/>
          <p:nvPr/>
        </p:nvSpPr>
        <p:spPr>
          <a:xfrm>
            <a:off x="3264586" y="533400"/>
            <a:ext cx="8337389" cy="61591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ru-RU" b="0" i="0" dirty="0">
              <a:solidFill>
                <a:srgbClr val="255D06"/>
              </a:solidFill>
              <a:effectLst/>
              <a:latin typeface="Bookman Old Style" panose="02050604050505020204" pitchFamily="18" charset="0"/>
            </a:endParaRPr>
          </a:p>
          <a:p>
            <a:pPr algn="ctr"/>
            <a:r>
              <a:rPr lang="ru-RU" sz="2000" b="1" dirty="0" err="1">
                <a:effectLst/>
                <a:latin typeface="Book Antiqua" panose="02040602050305030304" pitchFamily="18" charset="0"/>
              </a:rPr>
              <a:t>Ульгень</a:t>
            </a:r>
            <a:r>
              <a:rPr lang="ru-RU" sz="2000" b="1" dirty="0">
                <a:effectLst/>
                <a:latin typeface="Book Antiqua" panose="02040602050305030304" pitchFamily="18" charset="0"/>
              </a:rPr>
              <a:t> и журавль </a:t>
            </a:r>
            <a:endParaRPr lang="ru-RU" sz="2000" b="1" dirty="0">
              <a:solidFill>
                <a:srgbClr val="255D06"/>
              </a:solidFill>
              <a:latin typeface="Book Antiqua" panose="02040602050305030304" pitchFamily="18" charset="0"/>
            </a:endParaRPr>
          </a:p>
          <a:p>
            <a:endParaRPr lang="ru-RU" b="0" i="0" dirty="0">
              <a:solidFill>
                <a:srgbClr val="255D06"/>
              </a:solidFill>
              <a:effectLst/>
              <a:latin typeface="Bookman Old Style" panose="02050604050505020204" pitchFamily="18" charset="0"/>
            </a:endParaRPr>
          </a:p>
          <a:p>
            <a:pPr algn="just"/>
            <a:r>
              <a:rPr lang="ru-RU" b="0" i="0" dirty="0">
                <a:solidFill>
                  <a:srgbClr val="255D06"/>
                </a:solidFill>
                <a:effectLst/>
                <a:latin typeface="Bookman Old Style" panose="02050604050505020204" pitchFamily="18" charset="0"/>
              </a:rPr>
              <a:t>	Охотники Горной </a:t>
            </a:r>
            <a:r>
              <a:rPr lang="ru-RU" b="0" i="0" dirty="0" err="1">
                <a:solidFill>
                  <a:srgbClr val="255D06"/>
                </a:solidFill>
                <a:effectLst/>
                <a:latin typeface="Bookman Old Style" panose="02050604050505020204" pitchFamily="18" charset="0"/>
              </a:rPr>
              <a:t>Шории</a:t>
            </a:r>
            <a:r>
              <a:rPr lang="ru-RU" b="0" i="0" dirty="0">
                <a:solidFill>
                  <a:srgbClr val="255D06"/>
                </a:solidFill>
                <a:effectLst/>
                <a:latin typeface="Bookman Old Style" panose="02050604050505020204" pitchFamily="18" charset="0"/>
              </a:rPr>
              <a:t> никогда не убивают журавлей и не используют их в пищу. Запрет этот имеет древние корни. Легенда гласит: птица помогла человеку добыть огонь.</a:t>
            </a:r>
          </a:p>
          <a:p>
            <a:pPr algn="just"/>
            <a:br>
              <a:rPr lang="ru-RU" dirty="0"/>
            </a:br>
            <a:r>
              <a:rPr lang="ru-RU" b="0" i="0" dirty="0">
                <a:solidFill>
                  <a:srgbClr val="255D06"/>
                </a:solidFill>
                <a:effectLst/>
                <a:latin typeface="Bookman Old Style" panose="02050604050505020204" pitchFamily="18" charset="0"/>
              </a:rPr>
              <a:t>     ...Давно это было. Бог неба </a:t>
            </a:r>
            <a:r>
              <a:rPr lang="ru-RU" b="0" i="0" dirty="0" err="1">
                <a:solidFill>
                  <a:srgbClr val="255D06"/>
                </a:solidFill>
                <a:effectLst/>
                <a:latin typeface="Bookman Old Style" panose="02050604050505020204" pitchFamily="18" charset="0"/>
              </a:rPr>
              <a:t>Ульгень</a:t>
            </a:r>
            <a:r>
              <a:rPr lang="ru-RU" b="0" i="0" dirty="0">
                <a:solidFill>
                  <a:srgbClr val="255D06"/>
                </a:solidFill>
                <a:effectLst/>
                <a:latin typeface="Bookman Old Style" panose="02050604050505020204" pitchFamily="18" charset="0"/>
              </a:rPr>
              <a:t> создал землю и все живое, а огня людям не дал. Звери и птицы в тайге хорошо жили. Птицам в гнездах было тепло - их грели перья. Зверям в берлогах было тепло - их грели шкуры. Человеку было плохо - огня нет, в юрте холодно, пищу приготовить не на чем. Обратились люди к птицам: "Вы вокруг всей земли летаете, к небу поднимаетесь, моря и горы преодолеваете. Помогите нам огонь найти". </a:t>
            </a:r>
          </a:p>
          <a:p>
            <a:pPr algn="just"/>
            <a:endParaRPr lang="ru-RU" dirty="0">
              <a:solidFill>
                <a:srgbClr val="255D06"/>
              </a:solidFill>
              <a:latin typeface="Bookman Old Style" panose="02050604050505020204" pitchFamily="18" charset="0"/>
            </a:endParaRPr>
          </a:p>
          <a:p>
            <a:pPr algn="just"/>
            <a:r>
              <a:rPr lang="ru-RU" b="0" i="0" dirty="0">
                <a:solidFill>
                  <a:srgbClr val="255D06"/>
                </a:solidFill>
                <a:effectLst/>
                <a:latin typeface="Bookman Old Style" panose="02050604050505020204" pitchFamily="18" charset="0"/>
              </a:rPr>
              <a:t>	Полетели птицы в разные земли - не сумели найти огня. Только птица журавль никуда не полетела. Пришла она к человеку и сказала: "Разве нет на березе гриба, разве нет в скале камня, а у вас силы? Если два камня взять и ударить друг о друга - огонь будет!" Взяли люди два камня, ударили друг о друга, посыпались искры на сухой березовый гриб. Так древние люди научились добывать огонь.</a:t>
            </a:r>
            <a:endParaRPr lang="ru-RU" dirty="0"/>
          </a:p>
        </p:txBody>
      </p:sp>
      <p:pic>
        <p:nvPicPr>
          <p:cNvPr id="1027" name="Picture 3">
            <a:extLst>
              <a:ext uri="{FF2B5EF4-FFF2-40B4-BE49-F238E27FC236}">
                <a16:creationId xmlns:a16="http://schemas.microsoft.com/office/drawing/2014/main" id="{DB4BCCF3-B28D-41DA-8754-F585327621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568" y="1562100"/>
            <a:ext cx="3079018" cy="39671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506062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18CB5FE4-FF17-483E-BB06-1D8C8B78540D}"/>
              </a:ext>
            </a:extLst>
          </p:cNvPr>
          <p:cNvSpPr txBox="1"/>
          <p:nvPr/>
        </p:nvSpPr>
        <p:spPr>
          <a:xfrm>
            <a:off x="3571875" y="400050"/>
            <a:ext cx="8115300" cy="59093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endParaRPr lang="ru-RU" b="0" i="0" dirty="0">
              <a:solidFill>
                <a:srgbClr val="255D06"/>
              </a:solidFill>
              <a:effectLst/>
              <a:latin typeface="Bookman Old Style" panose="02050604050505020204" pitchFamily="18" charset="0"/>
            </a:endParaRPr>
          </a:p>
          <a:p>
            <a:pPr algn="just"/>
            <a:r>
              <a:rPr lang="ru-RU" b="0" i="0" dirty="0">
                <a:solidFill>
                  <a:srgbClr val="255D06"/>
                </a:solidFill>
                <a:effectLst/>
                <a:latin typeface="Bookman Old Style" panose="02050604050505020204" pitchFamily="18" charset="0"/>
              </a:rPr>
              <a:t>   На карте Кузбасса есть огромное количество замысловатых названий, которые имеют созвучия в древнем шорском языке. 	Старые шорцы еще помнят легенды о происхождении наименований гор, рек, озер, населенных пунктов. Есть, например, в Горной </a:t>
            </a:r>
            <a:r>
              <a:rPr lang="ru-RU" b="0" i="0" dirty="0" err="1">
                <a:solidFill>
                  <a:srgbClr val="255D06"/>
                </a:solidFill>
                <a:effectLst/>
                <a:latin typeface="Bookman Old Style" panose="02050604050505020204" pitchFamily="18" charset="0"/>
              </a:rPr>
              <a:t>Шории</a:t>
            </a:r>
            <a:r>
              <a:rPr lang="ru-RU" b="0" i="0" dirty="0">
                <a:solidFill>
                  <a:srgbClr val="255D06"/>
                </a:solidFill>
                <a:effectLst/>
                <a:latin typeface="Bookman Old Style" panose="02050604050505020204" pitchFamily="18" charset="0"/>
              </a:rPr>
              <a:t> речка </a:t>
            </a:r>
            <a:r>
              <a:rPr lang="ru-RU" b="0" i="0" dirty="0" err="1">
                <a:solidFill>
                  <a:srgbClr val="255D06"/>
                </a:solidFill>
                <a:effectLst/>
                <a:latin typeface="Bookman Old Style" panose="02050604050505020204" pitchFamily="18" charset="0"/>
              </a:rPr>
              <a:t>Сарбала</a:t>
            </a:r>
            <a:r>
              <a:rPr lang="ru-RU" b="0" i="0" dirty="0">
                <a:solidFill>
                  <a:srgbClr val="255D06"/>
                </a:solidFill>
                <a:effectLst/>
                <a:latin typeface="Bookman Old Style" panose="02050604050505020204" pitchFamily="18" charset="0"/>
              </a:rPr>
              <a:t>. Предание рассказывает о том, что нашли в этих местах заблудившегося рыжеволосого мальчика. "</a:t>
            </a:r>
            <a:r>
              <a:rPr lang="ru-RU" b="0" i="0" dirty="0" err="1">
                <a:solidFill>
                  <a:srgbClr val="255D06"/>
                </a:solidFill>
                <a:effectLst/>
                <a:latin typeface="Bookman Old Style" panose="02050604050505020204" pitchFamily="18" charset="0"/>
              </a:rPr>
              <a:t>Сарыг</a:t>
            </a:r>
            <a:r>
              <a:rPr lang="ru-RU" b="0" i="0" dirty="0">
                <a:solidFill>
                  <a:srgbClr val="255D06"/>
                </a:solidFill>
                <a:effectLst/>
                <a:latin typeface="Bookman Old Style" panose="02050604050505020204" pitchFamily="18" charset="0"/>
              </a:rPr>
              <a:t> пала" - "желтый ребенок".</a:t>
            </a:r>
            <a:br>
              <a:rPr lang="ru-RU" dirty="0"/>
            </a:br>
            <a:r>
              <a:rPr lang="ru-RU" b="0" i="0" dirty="0">
                <a:solidFill>
                  <a:srgbClr val="255D06"/>
                </a:solidFill>
                <a:effectLst/>
                <a:latin typeface="Bookman Old Style" panose="02050604050505020204" pitchFamily="18" charset="0"/>
              </a:rPr>
              <a:t>     Легенда о реке Кондоме гласит, что однажды бушующая река не позволила богатырю перебраться через нее и ему пришлось заночевать на берегу. "</a:t>
            </a:r>
            <a:r>
              <a:rPr lang="ru-RU" b="0" i="0" dirty="0" err="1">
                <a:solidFill>
                  <a:srgbClr val="255D06"/>
                </a:solidFill>
                <a:effectLst/>
                <a:latin typeface="Bookman Old Style" panose="02050604050505020204" pitchFamily="18" charset="0"/>
              </a:rPr>
              <a:t>Кондум</a:t>
            </a:r>
            <a:r>
              <a:rPr lang="ru-RU" b="0" i="0" dirty="0">
                <a:solidFill>
                  <a:srgbClr val="255D06"/>
                </a:solidFill>
                <a:effectLst/>
                <a:latin typeface="Bookman Old Style" panose="02050604050505020204" pitchFamily="18" charset="0"/>
              </a:rPr>
              <a:t>" по-шорски - "ночевал".</a:t>
            </a:r>
          </a:p>
          <a:p>
            <a:pPr algn="just"/>
            <a:r>
              <a:rPr lang="ru-RU" b="0" i="0" dirty="0">
                <a:solidFill>
                  <a:srgbClr val="255D06"/>
                </a:solidFill>
                <a:effectLst/>
                <a:latin typeface="Bookman Old Style" panose="02050604050505020204" pitchFamily="18" charset="0"/>
              </a:rPr>
              <a:t> А там, где легенды молчат, разгадка находится в образной шорской речи: "камень на ладони", "каменный лог", "долинка на ладони" - это все о Таштаголе. </a:t>
            </a:r>
          </a:p>
          <a:p>
            <a:pPr algn="just"/>
            <a:r>
              <a:rPr lang="ru-RU" dirty="0">
                <a:solidFill>
                  <a:srgbClr val="255D06"/>
                </a:solidFill>
                <a:latin typeface="Bookman Old Style" panose="02050604050505020204" pitchFamily="18" charset="0"/>
              </a:rPr>
              <a:t>	</a:t>
            </a:r>
            <a:r>
              <a:rPr lang="ru-RU" b="0" i="0" dirty="0">
                <a:solidFill>
                  <a:srgbClr val="255D06"/>
                </a:solidFill>
                <a:effectLst/>
                <a:latin typeface="Bookman Old Style" panose="02050604050505020204" pitchFamily="18" charset="0"/>
              </a:rPr>
              <a:t>"Темир-Тау" - "железная гора". "Торгу-</a:t>
            </a:r>
            <a:r>
              <a:rPr lang="ru-RU" b="0" i="0" dirty="0" err="1">
                <a:solidFill>
                  <a:srgbClr val="255D06"/>
                </a:solidFill>
                <a:effectLst/>
                <a:latin typeface="Bookman Old Style" panose="02050604050505020204" pitchFamily="18" charset="0"/>
              </a:rPr>
              <a:t>Таг</a:t>
            </a:r>
            <a:r>
              <a:rPr lang="ru-RU" b="0" i="0" dirty="0">
                <a:solidFill>
                  <a:srgbClr val="255D06"/>
                </a:solidFill>
                <a:effectLst/>
                <a:latin typeface="Bookman Old Style" panose="02050604050505020204" pitchFamily="18" charset="0"/>
              </a:rPr>
              <a:t>" - "шелковая гора". С подошвы до вершины она покрыта лесом. Издали кажется - закуталась в зеленый шелк.</a:t>
            </a:r>
            <a:br>
              <a:rPr lang="ru-RU" dirty="0"/>
            </a:br>
            <a:r>
              <a:rPr lang="ru-RU" b="0" i="0" dirty="0">
                <a:solidFill>
                  <a:srgbClr val="255D06"/>
                </a:solidFill>
                <a:effectLst/>
                <a:latin typeface="Bookman Old Style" panose="02050604050505020204" pitchFamily="18" charset="0"/>
              </a:rPr>
              <a:t>     Главный горный хребет Кузбасса называется "Кузнецкий Алатау". "Алатау" в переводе с шорского - "пестрые горы". Они действительно пестрые: серые, черные, голубые, белые - с нетающими снегами.</a:t>
            </a:r>
            <a:endParaRPr lang="ru-RU" dirty="0"/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23179756-9B5D-4E73-9734-6DE1CD1150D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025" y="825639"/>
            <a:ext cx="3371850" cy="4671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00016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E9BD67E1-7184-4D3A-93D7-27554DD310F6}"/>
              </a:ext>
            </a:extLst>
          </p:cNvPr>
          <p:cNvSpPr txBox="1"/>
          <p:nvPr/>
        </p:nvSpPr>
        <p:spPr>
          <a:xfrm>
            <a:off x="4686300" y="594885"/>
            <a:ext cx="7439026" cy="535531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000" b="1" i="1" dirty="0">
                <a:solidFill>
                  <a:srgbClr val="255D06"/>
                </a:solidFill>
                <a:effectLst/>
                <a:latin typeface="Bookman Old Style" panose="02050604050505020204" pitchFamily="18" charset="0"/>
              </a:rPr>
              <a:t> </a:t>
            </a:r>
            <a:r>
              <a:rPr lang="ru-RU" sz="2000" b="1" i="1" dirty="0">
                <a:latin typeface="Book Antiqua" panose="02040602050305030304" pitchFamily="18" charset="0"/>
              </a:rPr>
              <a:t>Томь и Мрассу</a:t>
            </a:r>
            <a:endParaRPr lang="ru-RU" sz="2000" b="1" i="1" dirty="0">
              <a:solidFill>
                <a:srgbClr val="255D06"/>
              </a:solidFill>
              <a:effectLst/>
              <a:latin typeface="Book Antiqua" panose="02040602050305030304" pitchFamily="18" charset="0"/>
            </a:endParaRPr>
          </a:p>
          <a:p>
            <a:r>
              <a:rPr lang="ru-RU" b="0" i="0" dirty="0">
                <a:solidFill>
                  <a:srgbClr val="255D06"/>
                </a:solidFill>
                <a:effectLst/>
                <a:latin typeface="Bookman Old Style" panose="02050604050505020204" pitchFamily="18" charset="0"/>
              </a:rPr>
              <a:t>	Три реки, сливаясь, образуют Мрассу. С горы </a:t>
            </a:r>
            <a:r>
              <a:rPr lang="ru-RU" b="0" i="0" dirty="0" err="1">
                <a:solidFill>
                  <a:srgbClr val="255D06"/>
                </a:solidFill>
                <a:effectLst/>
                <a:latin typeface="Bookman Old Style" panose="02050604050505020204" pitchFamily="18" charset="0"/>
              </a:rPr>
              <a:t>Очагаш</a:t>
            </a:r>
            <a:r>
              <a:rPr lang="ru-RU" b="0" i="0" dirty="0">
                <a:solidFill>
                  <a:srgbClr val="255D06"/>
                </a:solidFill>
                <a:effectLst/>
                <a:latin typeface="Bookman Old Style" panose="02050604050505020204" pitchFamily="18" charset="0"/>
              </a:rPr>
              <a:t> течет Соль-Мрассу. С отрогов горы </a:t>
            </a:r>
            <a:r>
              <a:rPr lang="ru-RU" b="0" i="0" dirty="0" err="1">
                <a:solidFill>
                  <a:srgbClr val="255D06"/>
                </a:solidFill>
                <a:effectLst/>
                <a:latin typeface="Bookman Old Style" panose="02050604050505020204" pitchFamily="18" charset="0"/>
              </a:rPr>
              <a:t>Кобес</a:t>
            </a:r>
            <a:r>
              <a:rPr lang="ru-RU" b="0" i="0" dirty="0">
                <a:solidFill>
                  <a:srgbClr val="255D06"/>
                </a:solidFill>
                <a:effectLst/>
                <a:latin typeface="Bookman Old Style" panose="02050604050505020204" pitchFamily="18" charset="0"/>
              </a:rPr>
              <a:t> стекает </a:t>
            </a:r>
            <a:r>
              <a:rPr lang="ru-RU" b="0" i="0" dirty="0" err="1">
                <a:solidFill>
                  <a:srgbClr val="255D06"/>
                </a:solidFill>
                <a:effectLst/>
                <a:latin typeface="Bookman Old Style" panose="02050604050505020204" pitchFamily="18" charset="0"/>
              </a:rPr>
              <a:t>Чор</a:t>
            </a:r>
            <a:r>
              <a:rPr lang="ru-RU" b="0" i="0" dirty="0">
                <a:solidFill>
                  <a:srgbClr val="255D06"/>
                </a:solidFill>
                <a:effectLst/>
                <a:latin typeface="Bookman Old Style" panose="02050604050505020204" pitchFamily="18" charset="0"/>
              </a:rPr>
              <a:t>-Мрассу и соединяется с Ак-Мрассу. Мрассу - самый живописный приток реки Томи.</a:t>
            </a:r>
            <a:br>
              <a:rPr lang="ru-RU" dirty="0"/>
            </a:br>
            <a:r>
              <a:rPr lang="ru-RU" b="0" i="0" dirty="0">
                <a:solidFill>
                  <a:srgbClr val="255D06"/>
                </a:solidFill>
                <a:effectLst/>
                <a:latin typeface="Bookman Old Style" panose="02050604050505020204" pitchFamily="18" charset="0"/>
              </a:rPr>
              <a:t>     Был в Горной </a:t>
            </a:r>
            <a:r>
              <a:rPr lang="ru-RU" b="0" i="0" dirty="0" err="1">
                <a:solidFill>
                  <a:srgbClr val="255D06"/>
                </a:solidFill>
                <a:effectLst/>
                <a:latin typeface="Bookman Old Style" panose="02050604050505020204" pitchFamily="18" charset="0"/>
              </a:rPr>
              <a:t>Шории</a:t>
            </a:r>
            <a:r>
              <a:rPr lang="ru-RU" b="0" i="0" dirty="0">
                <a:solidFill>
                  <a:srgbClr val="255D06"/>
                </a:solidFill>
                <a:effectLst/>
                <a:latin typeface="Bookman Old Style" panose="02050604050505020204" pitchFamily="18" charset="0"/>
              </a:rPr>
              <a:t> охотник по имени Томь. И была красавица девушка, дочь богача бая. Звали ее Мрассу. Полюбил парень Мрассу и хотел на ней жениться, но не тут-то было. Воспротивился бай: не такого жениха он хотел для своей дочери. Заслал бай охотника туда, откуда берут начало ручьи и реки, и сделал его рекой.</a:t>
            </a:r>
            <a:br>
              <a:rPr lang="ru-RU" dirty="0"/>
            </a:br>
            <a:r>
              <a:rPr lang="ru-RU" b="0" i="0" dirty="0">
                <a:solidFill>
                  <a:srgbClr val="255D06"/>
                </a:solidFill>
                <a:effectLst/>
                <a:latin typeface="Bookman Old Style" panose="02050604050505020204" pitchFamily="18" charset="0"/>
              </a:rPr>
              <a:t>     Мрассу так горевала и плакала, что сама превратилась в реку и потекла к любимому. На пути суровая скала преградила ей дорогу. Мрассу грудью разбила скалу, и она рухнула в </a:t>
            </a:r>
            <a:r>
              <a:rPr lang="ru-RU" b="0" i="0" dirty="0" err="1">
                <a:solidFill>
                  <a:srgbClr val="255D06"/>
                </a:solidFill>
                <a:effectLst/>
                <a:latin typeface="Bookman Old Style" panose="02050604050505020204" pitchFamily="18" charset="0"/>
              </a:rPr>
              <a:t>реку.До</a:t>
            </a:r>
            <a:r>
              <a:rPr lang="ru-RU" b="0" i="0" dirty="0">
                <a:solidFill>
                  <a:srgbClr val="255D06"/>
                </a:solidFill>
                <a:effectLst/>
                <a:latin typeface="Bookman Old Style" panose="02050604050505020204" pitchFamily="18" charset="0"/>
              </a:rPr>
              <a:t> сих пор лежат в реке огромные камни, образуя пороги.</a:t>
            </a:r>
            <a:br>
              <a:rPr lang="ru-RU" dirty="0"/>
            </a:br>
            <a:r>
              <a:rPr lang="ru-RU" b="0" i="0" dirty="0">
                <a:solidFill>
                  <a:srgbClr val="255D06"/>
                </a:solidFill>
                <a:effectLst/>
                <a:latin typeface="Bookman Old Style" panose="02050604050505020204" pitchFamily="18" charset="0"/>
              </a:rPr>
              <a:t>     Мрассу стремительно и бурливо мчится через тайгу и пороги туда, где навеки сливается с Томью.</a:t>
            </a:r>
          </a:p>
          <a:p>
            <a:endParaRPr lang="ru-RU" dirty="0"/>
          </a:p>
        </p:txBody>
      </p:sp>
      <p:pic>
        <p:nvPicPr>
          <p:cNvPr id="4099" name="Picture 3">
            <a:extLst>
              <a:ext uri="{FF2B5EF4-FFF2-40B4-BE49-F238E27FC236}">
                <a16:creationId xmlns:a16="http://schemas.microsoft.com/office/drawing/2014/main" id="{F5D94277-03CC-453F-817B-7DECCED43A7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225" y="594885"/>
            <a:ext cx="4084293" cy="5786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881556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D9DBEAB6-7C6D-45BE-8B6E-B21F30097DDD}"/>
              </a:ext>
            </a:extLst>
          </p:cNvPr>
          <p:cNvSpPr txBox="1"/>
          <p:nvPr/>
        </p:nvSpPr>
        <p:spPr>
          <a:xfrm>
            <a:off x="3806481" y="400049"/>
            <a:ext cx="8231530" cy="56169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b="0" i="0" dirty="0">
                <a:solidFill>
                  <a:srgbClr val="255D06"/>
                </a:solidFill>
                <a:effectLst/>
                <a:latin typeface="Bookman Old Style" panose="02050604050505020204" pitchFamily="18" charset="0"/>
              </a:rPr>
              <a:t>  </a:t>
            </a:r>
            <a:r>
              <a:rPr lang="ru-RU" sz="2000" b="1" i="1" dirty="0">
                <a:solidFill>
                  <a:srgbClr val="255D06"/>
                </a:solidFill>
                <a:effectLst/>
                <a:latin typeface="Book Antiqua" panose="02040602050305030304" pitchFamily="18" charset="0"/>
              </a:rPr>
              <a:t>Отчего у глухаря глаза красные</a:t>
            </a:r>
          </a:p>
          <a:p>
            <a:pPr algn="just"/>
            <a:r>
              <a:rPr lang="ru-RU" b="0" i="0" dirty="0">
                <a:solidFill>
                  <a:srgbClr val="255D06"/>
                </a:solidFill>
                <a:effectLst/>
                <a:latin typeface="Bookman Old Style" panose="02050604050505020204" pitchFamily="18" charset="0"/>
              </a:rPr>
              <a:t> 	</a:t>
            </a:r>
            <a:r>
              <a:rPr lang="ru-RU" sz="1700" b="0" i="0" dirty="0">
                <a:solidFill>
                  <a:srgbClr val="255D06"/>
                </a:solidFill>
                <a:effectLst/>
                <a:latin typeface="Bookman Old Style" panose="02050604050505020204" pitchFamily="18" charset="0"/>
              </a:rPr>
              <a:t>Однажды осенью, когда деревья сбросили листву, и трава пожухла, и исчезли грибы и ягоды, птицы решили слететься на всеобщее собрание. Вопрос был важный: надо решить, когда собираться к отлету в теплые края. Зимой в тайге холодно. Реки замерзают. Снежные сугробы покрывают землю. И с пропитанием становится туго.</a:t>
            </a:r>
            <a:br>
              <a:rPr lang="ru-RU" sz="1700" dirty="0"/>
            </a:br>
            <a:r>
              <a:rPr lang="ru-RU" sz="1700" b="0" i="0" dirty="0">
                <a:solidFill>
                  <a:srgbClr val="255D06"/>
                </a:solidFill>
                <a:effectLst/>
                <a:latin typeface="Bookman Old Style" panose="02050604050505020204" pitchFamily="18" charset="0"/>
              </a:rPr>
              <a:t>     Все пернатые на собрание явились. Переговорили на разных птичьих голосах, решили: пора улетать. А глухарь в это время в густой тайге был. Пел свои песни и ничего не слышал.</a:t>
            </a:r>
          </a:p>
          <a:p>
            <a:pPr algn="just"/>
            <a:r>
              <a:rPr lang="ru-RU" sz="1700" b="0" i="0" dirty="0">
                <a:solidFill>
                  <a:srgbClr val="255D06"/>
                </a:solidFill>
                <a:effectLst/>
                <a:latin typeface="Bookman Old Style" panose="02050604050505020204" pitchFamily="18" charset="0"/>
              </a:rPr>
              <a:t>    В назначенный день, на рассвете, собрались птицы в стаи, перекличку устроили. Выровняли ряды, взмахнули крыльями, закрыв ими полнеба, и дружно отправились к местам зимовок. А глухарь всё песни в тайге распевает, не слышит и не видит своих собратьев.</a:t>
            </a:r>
            <a:br>
              <a:rPr lang="ru-RU" sz="1700" dirty="0"/>
            </a:br>
            <a:r>
              <a:rPr lang="ru-RU" sz="1700" b="0" i="0" dirty="0">
                <a:solidFill>
                  <a:srgbClr val="255D06"/>
                </a:solidFill>
                <a:effectLst/>
                <a:latin typeface="Bookman Old Style" panose="02050604050505020204" pitchFamily="18" charset="0"/>
              </a:rPr>
              <a:t>     Зима в тайгу пришла, как всегда, внезапно. Огляделся глухарь: земля снегом припорошена, холодный ветер в перышки задувает и птиц не слышно. Облетел тайгу - пусто. Сильно опечалился глухарь своему одиночеству, горько заплакал. Слезы ручьем бегут, на морозе застывают, глаза покраснели. Потом поклевал вкусной кедровой хвои и успокоился. "Ничего, - подумал глухарь, устраиваясь в снежной норке,- перезимую и здесь". С тех пор привычно зимует глухарь в холодном лесу, а глаза так и не отошли от слез, до сих пор остаются красными.</a:t>
            </a:r>
            <a:endParaRPr lang="ru-RU" sz="1700" dirty="0"/>
          </a:p>
        </p:txBody>
      </p:sp>
      <p:pic>
        <p:nvPicPr>
          <p:cNvPr id="5122" name="Picture 2">
            <a:extLst>
              <a:ext uri="{FF2B5EF4-FFF2-40B4-BE49-F238E27FC236}">
                <a16:creationId xmlns:a16="http://schemas.microsoft.com/office/drawing/2014/main" id="{04973B5E-A61D-4CFA-89F2-C79C3398D8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989" y="876415"/>
            <a:ext cx="3541711" cy="51051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299439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77C4327B-CB4D-4A0D-A0AE-2CB3AB2AE36F}"/>
              </a:ext>
            </a:extLst>
          </p:cNvPr>
          <p:cNvSpPr txBox="1"/>
          <p:nvPr/>
        </p:nvSpPr>
        <p:spPr>
          <a:xfrm>
            <a:off x="3571875" y="704850"/>
            <a:ext cx="8067674" cy="59093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000" b="1" i="1" dirty="0">
                <a:solidFill>
                  <a:srgbClr val="255D06"/>
                </a:solidFill>
                <a:effectLst/>
                <a:latin typeface="Book Antiqua" panose="02040602050305030304" pitchFamily="18" charset="0"/>
              </a:rPr>
              <a:t>Лосиный утес</a:t>
            </a:r>
          </a:p>
          <a:p>
            <a:pPr algn="just"/>
            <a:r>
              <a:rPr lang="ru-RU" b="0" i="0" dirty="0">
                <a:solidFill>
                  <a:srgbClr val="255D06"/>
                </a:solidFill>
                <a:effectLst/>
                <a:latin typeface="Bookman Old Style" panose="02050604050505020204" pitchFamily="18" charset="0"/>
              </a:rPr>
              <a:t>	Близ города Междуреченска есть Лосиный утес. Когда-то он величаво поднимался отвесной стеной от самой кромки воды. При строительстве железной дороги Новокузнецк - Абакан утес частично был взорван, но красив и сейчас.</a:t>
            </a:r>
            <a:br>
              <a:rPr lang="ru-RU" dirty="0"/>
            </a:br>
            <a:r>
              <a:rPr lang="ru-RU" b="0" i="0" dirty="0">
                <a:solidFill>
                  <a:srgbClr val="255D06"/>
                </a:solidFill>
                <a:effectLst/>
                <a:latin typeface="Bookman Old Style" panose="02050604050505020204" pitchFamily="18" charset="0"/>
              </a:rPr>
              <a:t>     Давным-давно на берегах горной реки Бельсу жили лось и лосиха. Бродили они по тайге, питаясь сочной травой, душистыми цветами и сладкой ягодой. Летом родился у них маленький лосенок. Пока лосенок был мал и слаб, лосиха держала его возле себя.</a:t>
            </a:r>
            <a:br>
              <a:rPr lang="ru-RU" dirty="0"/>
            </a:br>
            <a:r>
              <a:rPr lang="ru-RU" b="0" i="0" dirty="0">
                <a:solidFill>
                  <a:srgbClr val="255D06"/>
                </a:solidFill>
                <a:effectLst/>
                <a:latin typeface="Bookman Old Style" panose="02050604050505020204" pitchFamily="18" charset="0"/>
              </a:rPr>
              <a:t>     Настало для лосенка время учиться крепко держаться на ногах. Повела его лосиха на высокий утес: "Смотри, сынок, как красива земля, на которой ты живешь!".</a:t>
            </a:r>
          </a:p>
          <a:p>
            <a:pPr algn="just"/>
            <a:r>
              <a:rPr lang="ru-RU" b="0" i="0" dirty="0">
                <a:solidFill>
                  <a:srgbClr val="255D06"/>
                </a:solidFill>
                <a:effectLst/>
                <a:latin typeface="Bookman Old Style" panose="02050604050505020204" pitchFamily="18" charset="0"/>
              </a:rPr>
              <a:t>	Огромный мир открылся лосенку. Конца и края не было могучей тайге, вольным рекам, снежным вершинам гор, синему небу. Замер лосенок на краю утеса: дух захватило.</a:t>
            </a:r>
            <a:br>
              <a:rPr lang="ru-RU" dirty="0"/>
            </a:br>
            <a:r>
              <a:rPr lang="ru-RU" b="0" i="0" dirty="0">
                <a:solidFill>
                  <a:srgbClr val="255D06"/>
                </a:solidFill>
                <a:effectLst/>
                <a:latin typeface="Bookman Old Style" panose="02050604050505020204" pitchFamily="18" charset="0"/>
              </a:rPr>
              <a:t>     Долго стояли они, любуясь необъятными просторами Горной </a:t>
            </a:r>
            <a:r>
              <a:rPr lang="ru-RU" b="0" i="0" dirty="0" err="1">
                <a:solidFill>
                  <a:srgbClr val="255D06"/>
                </a:solidFill>
                <a:effectLst/>
                <a:latin typeface="Bookman Old Style" panose="02050604050505020204" pitchFamily="18" charset="0"/>
              </a:rPr>
              <a:t>Шории</a:t>
            </a:r>
            <a:r>
              <a:rPr lang="ru-RU" b="0" i="0" dirty="0">
                <a:solidFill>
                  <a:srgbClr val="255D06"/>
                </a:solidFill>
                <a:effectLst/>
                <a:latin typeface="Bookman Old Style" panose="02050604050505020204" pitchFamily="18" charset="0"/>
              </a:rPr>
              <a:t>. С тех пор охотники часто видели на утренней заре или на закате солнца молодого лося, стоящего неподвижно на вершине утеса. Полюбуется и уходит в тайгу по своим лосиным делам. Но завтра он обязательно вернется.</a:t>
            </a:r>
            <a:endParaRPr lang="ru-RU" dirty="0"/>
          </a:p>
        </p:txBody>
      </p:sp>
      <p:pic>
        <p:nvPicPr>
          <p:cNvPr id="6146" name="Picture 2">
            <a:extLst>
              <a:ext uri="{FF2B5EF4-FFF2-40B4-BE49-F238E27FC236}">
                <a16:creationId xmlns:a16="http://schemas.microsoft.com/office/drawing/2014/main" id="{C75C0EE4-219D-467A-A775-9D8B3A51B6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1316355"/>
            <a:ext cx="3257550" cy="4686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602453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90</TotalTime>
  <Words>1339</Words>
  <Application>Microsoft Office PowerPoint</Application>
  <PresentationFormat>Широкоэкранный</PresentationFormat>
  <Paragraphs>27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4" baseType="lpstr">
      <vt:lpstr>Arial</vt:lpstr>
      <vt:lpstr>Book Antiqua</vt:lpstr>
      <vt:lpstr>Bookman Old Style</vt:lpstr>
      <vt:lpstr>Century Gothic</vt:lpstr>
      <vt:lpstr>Times New Roman</vt:lpstr>
      <vt:lpstr>Wingdings 3</vt:lpstr>
      <vt:lpstr>Легкий дым</vt:lpstr>
      <vt:lpstr>Легенды горы Зеленой.  Устное творчество шорского народа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алинка порываева</dc:creator>
  <cp:lastModifiedBy>алинка порываева</cp:lastModifiedBy>
  <cp:revision>9</cp:revision>
  <dcterms:created xsi:type="dcterms:W3CDTF">2020-04-15T11:23:53Z</dcterms:created>
  <dcterms:modified xsi:type="dcterms:W3CDTF">2020-04-15T12:54:12Z</dcterms:modified>
</cp:coreProperties>
</file>