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52" d="100"/>
          <a:sy n="52" d="100"/>
        </p:scale>
        <p:origin x="-1680" y="-12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ru-RU"/>
          </a:p>
        </p:txBody>
      </p:sp>
      <p:pic>
        <p:nvPicPr>
          <p:cNvPr id="16387" name="Picture 3" descr="minispi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388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kumimoji="1" lang="ru-RU"/>
          </a:p>
        </p:txBody>
      </p:sp>
      <p:pic>
        <p:nvPicPr>
          <p:cNvPr id="16389" name="Picture 5" descr="minispi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39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dt" sz="quarter" idx="2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393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6394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BECA056-8CEA-439B-85B7-E3FE17F689E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FFA022-5EA6-4D95-BE07-FAFFB6800CC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0552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76395-2D78-440F-A06C-25045ECE0CA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2772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620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066800" y="1752600"/>
            <a:ext cx="762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144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52813" y="61071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881813" y="6107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DED516F-F347-40B6-A717-E7B17368315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1609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C3D10-C79A-4EC9-AD82-A0880B30571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3793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5F1E34-2468-4B4C-83B6-7E7107928DD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2772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D925A-0DB3-449B-AE37-9803EB98D76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9401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60BE23-0A62-482D-89F8-1815AA9100C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620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6708E5-FE36-4CDF-82AA-4DEAAB8A679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982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F5A45-1261-4B8D-820C-E5AD460B79E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3924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725A69-F35E-4EC4-A911-6EBC8C53985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5288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1C281-E5CB-4B29-B1B2-80C9AA9B66D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8621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ru-RU"/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5364" name="Picture 4" descr="minispi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minispi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36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536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537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0FFC718-26D0-4405-9175-25D2CC867B9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Тема урока: </a:t>
            </a:r>
            <a:br>
              <a:rPr lang="ru-RU" dirty="0"/>
            </a:br>
            <a:r>
              <a:rPr lang="ru-RU" dirty="0">
                <a:solidFill>
                  <a:schemeClr val="hlink"/>
                </a:solidFill>
              </a:rPr>
              <a:t>«Международное </a:t>
            </a:r>
            <a:br>
              <a:rPr lang="ru-RU" dirty="0">
                <a:solidFill>
                  <a:schemeClr val="hlink"/>
                </a:solidFill>
              </a:rPr>
            </a:br>
            <a:r>
              <a:rPr lang="ru-RU" dirty="0">
                <a:solidFill>
                  <a:schemeClr val="hlink"/>
                </a:solidFill>
              </a:rPr>
              <a:t>гуманитарное право.</a:t>
            </a:r>
            <a:br>
              <a:rPr lang="ru-RU" dirty="0">
                <a:solidFill>
                  <a:schemeClr val="hlink"/>
                </a:solidFill>
              </a:rPr>
            </a:br>
            <a:r>
              <a:rPr lang="ru-RU" dirty="0">
                <a:solidFill>
                  <a:schemeClr val="hlink"/>
                </a:solidFill>
              </a:rPr>
              <a:t>Защита жертв вооружённых конфликтов»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800600"/>
            <a:ext cx="6400800" cy="116205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>
                <a:solidFill>
                  <a:schemeClr val="hlink"/>
                </a:solidFill>
              </a:rPr>
              <a:t>Действия, обеспечивающие защиту раненых и больных во время вооружённого конфликта.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905000"/>
            <a:ext cx="3435350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953000" y="3048000"/>
            <a:ext cx="35814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008000"/>
                </a:solidFill>
              </a:rPr>
              <a:t>Разыскать, подобрать, оградить от ограбления и плохого обращения</a:t>
            </a:r>
          </a:p>
        </p:txBody>
      </p:sp>
    </p:spTree>
  </p:cSld>
  <p:clrMapOvr>
    <a:masterClrMapping/>
  </p:clrMapOvr>
  <p:transition>
    <p:cover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371600" y="1905000"/>
            <a:ext cx="21336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>
                <a:solidFill>
                  <a:srgbClr val="008000"/>
                </a:solidFill>
              </a:rPr>
              <a:t>Оказать первую мед. помощь.</a:t>
            </a:r>
          </a:p>
          <a:p>
            <a:pPr>
              <a:spcBef>
                <a:spcPct val="50000"/>
              </a:spcBef>
            </a:pPr>
            <a:endParaRPr lang="ru-RU">
              <a:solidFill>
                <a:srgbClr val="008000"/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600" y="838200"/>
            <a:ext cx="4306888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371600" y="2362200"/>
            <a:ext cx="3124200" cy="277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>
                <a:solidFill>
                  <a:srgbClr val="008000"/>
                </a:solidFill>
              </a:rPr>
              <a:t>Транспортировать в безопасное место, обеспечить мед. помощь и уход.</a:t>
            </a:r>
          </a:p>
          <a:p>
            <a:pPr>
              <a:spcBef>
                <a:spcPct val="50000"/>
              </a:spcBef>
            </a:pPr>
            <a:endParaRPr lang="ru-RU">
              <a:solidFill>
                <a:srgbClr val="008000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295400"/>
            <a:ext cx="39878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620000" cy="1752600"/>
          </a:xfrm>
        </p:spPr>
        <p:txBody>
          <a:bodyPr/>
          <a:lstStyle/>
          <a:p>
            <a:r>
              <a:rPr lang="ru-RU" sz="3200">
                <a:solidFill>
                  <a:schemeClr val="hlink"/>
                </a:solidFill>
              </a:rPr>
              <a:t>Основные требования международного гуманитарного права по защите раненых и больных из состава действующей армии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514600"/>
            <a:ext cx="7620000" cy="3581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>
                <a:solidFill>
                  <a:schemeClr val="accent2"/>
                </a:solidFill>
              </a:rPr>
              <a:t> Подбирайте их.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>
                <a:solidFill>
                  <a:schemeClr val="accent2"/>
                </a:solidFill>
              </a:rPr>
              <a:t> Помогайте им.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>
                <a:solidFill>
                  <a:schemeClr val="accent2"/>
                </a:solidFill>
              </a:rPr>
              <a:t> Передавайте их </a:t>
            </a:r>
            <a:br>
              <a:rPr lang="ru-RU" sz="2800">
                <a:solidFill>
                  <a:schemeClr val="accent2"/>
                </a:solidFill>
              </a:rPr>
            </a:br>
            <a:r>
              <a:rPr lang="ru-RU" sz="2800">
                <a:solidFill>
                  <a:schemeClr val="accent2"/>
                </a:solidFill>
              </a:rPr>
              <a:t>своему командиру </a:t>
            </a:r>
            <a:br>
              <a:rPr lang="ru-RU" sz="2800">
                <a:solidFill>
                  <a:schemeClr val="accent2"/>
                </a:solidFill>
              </a:rPr>
            </a:br>
            <a:r>
              <a:rPr lang="ru-RU" sz="2800">
                <a:solidFill>
                  <a:schemeClr val="accent2"/>
                </a:solidFill>
              </a:rPr>
              <a:t>или ближайшему </a:t>
            </a:r>
            <a:br>
              <a:rPr lang="ru-RU" sz="2800">
                <a:solidFill>
                  <a:schemeClr val="accent2"/>
                </a:solidFill>
              </a:rPr>
            </a:br>
            <a:r>
              <a:rPr lang="ru-RU" sz="2800">
                <a:solidFill>
                  <a:schemeClr val="accent2"/>
                </a:solidFill>
              </a:rPr>
              <a:t>медицинскому посту.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>
                <a:solidFill>
                  <a:schemeClr val="accent2"/>
                </a:solidFill>
              </a:rPr>
              <a:t> Относитесь с уважением к медицинскому персоналу, медицинским запасам и снаряжению.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86000"/>
            <a:ext cx="3352800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09600"/>
            <a:ext cx="7620000" cy="1676400"/>
          </a:xfrm>
        </p:spPr>
        <p:txBody>
          <a:bodyPr/>
          <a:lstStyle/>
          <a:p>
            <a:r>
              <a:rPr lang="ru-RU" sz="3200">
                <a:solidFill>
                  <a:schemeClr val="hlink"/>
                </a:solidFill>
              </a:rPr>
              <a:t>Основные требования международного гуманитарного права по защите раненых, больных и потерпевших кораблекрушение из состава вооруженных сил на море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514600"/>
            <a:ext cx="7620000" cy="3352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>
                <a:solidFill>
                  <a:schemeClr val="accent2"/>
                </a:solidFill>
              </a:rPr>
              <a:t> </a:t>
            </a:r>
            <a:r>
              <a:rPr lang="ru-RU" sz="2400">
                <a:solidFill>
                  <a:schemeClr val="accent2"/>
                </a:solidFill>
              </a:rPr>
              <a:t>Возьмите под свою защиту раненых, больных, потерпевших кораблекрушение (в том числе экипажи самолетов).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>
                <a:solidFill>
                  <a:schemeClr val="accent2"/>
                </a:solidFill>
              </a:rPr>
              <a:t> Разыскивайте и подбирайте их после каждого боя.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>
                <a:solidFill>
                  <a:schemeClr val="accent2"/>
                </a:solidFill>
              </a:rPr>
              <a:t> Возьмите под защиту гражданские плавсредства, занимающиеся спасением раненых и потерпевших кораблекрушение.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>
                <a:solidFill>
                  <a:schemeClr val="accent2"/>
                </a:solidFill>
              </a:rPr>
              <a:t> Относитесь с уважением к госпитальным судам и медицинским летательным аппаратам с эмблемой Красного Креста или Красного Полумесяца.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620000" cy="6172200"/>
          </a:xfrm>
        </p:spPr>
        <p:txBody>
          <a:bodyPr/>
          <a:lstStyle/>
          <a:p>
            <a:r>
              <a:rPr lang="ru-RU">
                <a:solidFill>
                  <a:srgbClr val="006600"/>
                </a:solidFill>
              </a:rPr>
              <a:t>Умершие должны быть погребены с честью. Если возможно, их надо похоронить согласно обрядам религии, к которой они принадлежат.</a:t>
            </a:r>
          </a:p>
        </p:txBody>
      </p:sp>
    </p:spTree>
  </p:cSld>
  <p:clrMapOvr>
    <a:masterClrMapping/>
  </p:clrMapOvr>
  <p:transition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1371600"/>
            <a:ext cx="7721600" cy="1143000"/>
          </a:xfrm>
        </p:spPr>
        <p:txBody>
          <a:bodyPr/>
          <a:lstStyle/>
          <a:p>
            <a:r>
              <a:rPr lang="ru-RU">
                <a:solidFill>
                  <a:srgbClr val="FF3300"/>
                </a:solidFill>
              </a:rPr>
              <a:t>Международное </a:t>
            </a:r>
            <a:br>
              <a:rPr lang="ru-RU">
                <a:solidFill>
                  <a:srgbClr val="FF3300"/>
                </a:solidFill>
              </a:rPr>
            </a:br>
            <a:r>
              <a:rPr lang="ru-RU">
                <a:solidFill>
                  <a:srgbClr val="FF3300"/>
                </a:solidFill>
              </a:rPr>
              <a:t>гуманитарное право.</a:t>
            </a:r>
            <a:br>
              <a:rPr lang="ru-RU">
                <a:solidFill>
                  <a:srgbClr val="FF3300"/>
                </a:solidFill>
              </a:rPr>
            </a:br>
            <a:r>
              <a:rPr lang="ru-RU">
                <a:solidFill>
                  <a:srgbClr val="FF3300"/>
                </a:solidFill>
              </a:rPr>
              <a:t>Защита жертв вооружённых конфликтов.</a:t>
            </a:r>
            <a:r>
              <a:rPr lang="ru-RU"/>
              <a:t>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3505200"/>
            <a:ext cx="6400800" cy="1771650"/>
          </a:xfrm>
        </p:spPr>
        <p:txBody>
          <a:bodyPr/>
          <a:lstStyle/>
          <a:p>
            <a:r>
              <a:rPr lang="ru-RU">
                <a:solidFill>
                  <a:schemeClr val="hlink"/>
                </a:solidFill>
              </a:rPr>
              <a:t>…Мы желаем ограничить неизбежные ужасы войны-этого лютого бедствия, которые грядущие поколения будут рассматривать как безумие.</a:t>
            </a:r>
          </a:p>
          <a:p>
            <a:r>
              <a:rPr lang="ru-RU">
                <a:solidFill>
                  <a:schemeClr val="hlink"/>
                </a:solidFill>
              </a:rPr>
              <a:t>				Анри Дюнан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457200"/>
            <a:ext cx="7924800" cy="2057400"/>
          </a:xfrm>
        </p:spPr>
        <p:txBody>
          <a:bodyPr/>
          <a:lstStyle/>
          <a:p>
            <a:r>
              <a:rPr lang="ru-RU">
                <a:solidFill>
                  <a:schemeClr val="hlink"/>
                </a:solidFill>
              </a:rPr>
              <a:t>Определение международного гуманитарного права и сфера его применения.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667000"/>
            <a:ext cx="6426200" cy="3505200"/>
          </a:xfrm>
        </p:spPr>
        <p:txBody>
          <a:bodyPr/>
          <a:lstStyle/>
          <a:p>
            <a:r>
              <a:rPr lang="ru-RU">
                <a:solidFill>
                  <a:srgbClr val="008000"/>
                </a:solidFill>
              </a:rPr>
              <a:t>На протяжении длительного времени война была одной из наиболее распространённых форм регулирования отношений между государствами. За последние 3400 лет на земле было лишь 250 лет всеобщего мира.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81000"/>
            <a:ext cx="7696200" cy="6172200"/>
          </a:xfrm>
        </p:spPr>
        <p:txBody>
          <a:bodyPr/>
          <a:lstStyle/>
          <a:p>
            <a:r>
              <a:rPr lang="ru-RU" sz="4000">
                <a:solidFill>
                  <a:schemeClr val="hlink"/>
                </a:solidFill>
              </a:rPr>
              <a:t>Во второй половине 19 в. идея защиты человека от произвола военного времени оформилась в отдельную ветвь международного права - международное гуманитарное право, имеющее наднациональный характер. Основные положения этого права обязательны для выполнения всеми странами.</a:t>
            </a:r>
          </a:p>
        </p:txBody>
      </p:sp>
    </p:spTree>
  </p:cSld>
  <p:clrMapOvr>
    <a:masterClrMapping/>
  </p:clrMapOvr>
  <p:transition>
    <p:split orient="vert"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620000" cy="6096000"/>
          </a:xfrm>
        </p:spPr>
        <p:txBody>
          <a:bodyPr/>
          <a:lstStyle/>
          <a:p>
            <a:r>
              <a:rPr lang="ru-RU">
                <a:solidFill>
                  <a:srgbClr val="008000"/>
                </a:solidFill>
              </a:rPr>
              <a:t>Международное гуманитарное право - это совокупность норм, основанных на принципах гуманности и направленных на ограничение средств и методов ведения войны и на защиту жертв вооружённых конфликтов.</a:t>
            </a:r>
            <a:r>
              <a:rPr lang="ru-RU"/>
              <a:t> </a:t>
            </a:r>
          </a:p>
        </p:txBody>
      </p:sp>
    </p:spTree>
  </p:cSld>
  <p:clrMapOvr>
    <a:masterClrMapping/>
  </p:clrMapOvr>
  <p:transition>
    <p:blinds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85800"/>
            <a:ext cx="7620000" cy="1143000"/>
          </a:xfrm>
        </p:spPr>
        <p:txBody>
          <a:bodyPr/>
          <a:lstStyle/>
          <a:p>
            <a:r>
              <a:rPr lang="ru-RU">
                <a:solidFill>
                  <a:schemeClr val="hlink"/>
                </a:solidFill>
              </a:rPr>
              <a:t>Международное гуманитарное право охватывает две области.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133600"/>
            <a:ext cx="7620000" cy="3733800"/>
          </a:xfrm>
        </p:spPr>
        <p:txBody>
          <a:bodyPr/>
          <a:lstStyle/>
          <a:p>
            <a:r>
              <a:rPr lang="ru-RU">
                <a:solidFill>
                  <a:srgbClr val="008000"/>
                </a:solidFill>
              </a:rPr>
              <a:t>1. Предоставляет защиту лицам, не  принимающим непосредственного участия или прекратившим принимать участие в военных действиях.</a:t>
            </a:r>
          </a:p>
          <a:p>
            <a:r>
              <a:rPr lang="ru-RU">
                <a:solidFill>
                  <a:srgbClr val="008000"/>
                </a:solidFill>
              </a:rPr>
              <a:t>2. Ограничивает средства и методы ведения войны.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657600" y="3733800"/>
            <a:ext cx="12954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657600" y="2895600"/>
            <a:ext cx="1295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5105400" y="4572000"/>
            <a:ext cx="18288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7162800" y="4495800"/>
            <a:ext cx="15240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5791200" y="5638800"/>
            <a:ext cx="2133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6172200" y="1905000"/>
            <a:ext cx="1981200" cy="1981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1447800" y="1905000"/>
            <a:ext cx="16002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1143000" y="5486400"/>
            <a:ext cx="2667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>
            <a:off x="1371600" y="2743200"/>
            <a:ext cx="1905000" cy="2209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title"/>
          </p:nvPr>
        </p:nvSpPr>
        <p:spPr>
          <a:xfrm>
            <a:off x="1066800" y="685800"/>
            <a:ext cx="7620000" cy="1143000"/>
          </a:xfrm>
        </p:spPr>
        <p:txBody>
          <a:bodyPr/>
          <a:lstStyle/>
          <a:p>
            <a:r>
              <a:rPr lang="ru-RU" sz="4000">
                <a:solidFill>
                  <a:schemeClr val="hlink"/>
                </a:solidFill>
              </a:rPr>
              <a:t>Лица, находящиеся под защитой международного гуманитарного права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143000" y="2514600"/>
            <a:ext cx="182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1965325" y="2327275"/>
            <a:ext cx="1387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295400" y="2667000"/>
            <a:ext cx="2057400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Лица, переставшие принимать участие в военных действиях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1524000" y="19812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раненые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657600" y="2895600"/>
            <a:ext cx="1371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больные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1295400" y="5334000"/>
            <a:ext cx="2514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потерпевшие кораблекрушение</a:t>
            </a: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3657600" y="3657600"/>
            <a:ext cx="1752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военно-пленные</a:t>
            </a:r>
          </a:p>
        </p:txBody>
      </p:sp>
      <p:sp>
        <p:nvSpPr>
          <p:cNvPr id="8211" name="Line 19"/>
          <p:cNvSpPr>
            <a:spLocks noChangeShapeType="1"/>
          </p:cNvSpPr>
          <p:nvPr/>
        </p:nvSpPr>
        <p:spPr bwMode="auto">
          <a:xfrm>
            <a:off x="2362200" y="4953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 flipV="1">
            <a:off x="2286000" y="23622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6248400" y="1905000"/>
            <a:ext cx="18288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Лица, не принимаю-щие участия в военных действиях</a:t>
            </a: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5105400" y="4419600"/>
            <a:ext cx="1905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гражданское население</a:t>
            </a: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7162800" y="4343400"/>
            <a:ext cx="15240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духовный персонал</a:t>
            </a: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5791200" y="5486400"/>
            <a:ext cx="2057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медицинский персонал</a:t>
            </a:r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>
            <a:off x="7010400" y="38862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8218" name="Line 26"/>
          <p:cNvSpPr>
            <a:spLocks noChangeShapeType="1"/>
          </p:cNvSpPr>
          <p:nvPr/>
        </p:nvSpPr>
        <p:spPr bwMode="auto">
          <a:xfrm>
            <a:off x="7848600" y="3886200"/>
            <a:ext cx="76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8219" name="Line 27"/>
          <p:cNvSpPr>
            <a:spLocks noChangeShapeType="1"/>
          </p:cNvSpPr>
          <p:nvPr/>
        </p:nvSpPr>
        <p:spPr bwMode="auto">
          <a:xfrm flipH="1">
            <a:off x="6172200" y="3886200"/>
            <a:ext cx="228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8220" name="Line 28"/>
          <p:cNvSpPr>
            <a:spLocks noChangeShapeType="1"/>
          </p:cNvSpPr>
          <p:nvPr/>
        </p:nvSpPr>
        <p:spPr bwMode="auto">
          <a:xfrm>
            <a:off x="3276600" y="31242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8221" name="Line 29"/>
          <p:cNvSpPr>
            <a:spLocks noChangeShapeType="1"/>
          </p:cNvSpPr>
          <p:nvPr/>
        </p:nvSpPr>
        <p:spPr bwMode="auto">
          <a:xfrm>
            <a:off x="3276600" y="4114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>
    <p:cover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85800"/>
            <a:ext cx="7620000" cy="838200"/>
          </a:xfrm>
        </p:spPr>
        <p:txBody>
          <a:bodyPr/>
          <a:lstStyle/>
          <a:p>
            <a:r>
              <a:rPr lang="ru-RU" sz="3600">
                <a:solidFill>
                  <a:schemeClr val="hlink"/>
                </a:solidFill>
              </a:rPr>
              <a:t>Международное гуманитарное право запрещает любые средства и методы ведения войны, которые: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905000"/>
            <a:ext cx="7620000" cy="4724400"/>
          </a:xfrm>
        </p:spPr>
        <p:txBody>
          <a:bodyPr/>
          <a:lstStyle/>
          <a:p>
            <a:r>
              <a:rPr lang="ru-RU">
                <a:solidFill>
                  <a:schemeClr val="accent2"/>
                </a:solidFill>
              </a:rPr>
              <a:t>1. Не позволяют проводить различия между теми, кто не участвует в военных действиях, и теми, кто принимает в них участие.</a:t>
            </a:r>
          </a:p>
          <a:p>
            <a:r>
              <a:rPr lang="ru-RU">
                <a:solidFill>
                  <a:schemeClr val="accent2"/>
                </a:solidFill>
              </a:rPr>
              <a:t>2. Причиняют излишние повреждения или страдания.</a:t>
            </a:r>
          </a:p>
          <a:p>
            <a:r>
              <a:rPr lang="ru-RU">
                <a:solidFill>
                  <a:schemeClr val="accent2"/>
                </a:solidFill>
              </a:rPr>
              <a:t>3. Наносят серьёзный или долговременный ущерб природной среде.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620000" cy="1066800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Основными документами международного гуманитарного права являются четыре Женевских конвенции от 12 августа 1949 г. и два Дополнительных протокола к ним 1977 г.</a:t>
            </a:r>
          </a:p>
        </p:txBody>
      </p:sp>
      <p:graphicFrame>
        <p:nvGraphicFramePr>
          <p:cNvPr id="10243" name="Group 3"/>
          <p:cNvGraphicFramePr>
            <a:graphicFrameLocks noGrp="1"/>
          </p:cNvGraphicFramePr>
          <p:nvPr>
            <p:ph type="tbl" idx="1"/>
          </p:nvPr>
        </p:nvGraphicFramePr>
        <p:xfrm>
          <a:off x="990600" y="1281113"/>
          <a:ext cx="7848600" cy="5577840"/>
        </p:xfrm>
        <a:graphic>
          <a:graphicData uri="http://schemas.openxmlformats.org/drawingml/2006/table">
            <a:tbl>
              <a:tblPr/>
              <a:tblGrid>
                <a:gridCol w="2540000"/>
                <a:gridCol w="3251200"/>
                <a:gridCol w="2057400"/>
              </a:tblGrid>
              <a:tr h="2376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charset="0"/>
                        </a:rPr>
                        <a:t>Женевская конференция об улучшении участи раненых и больных в действующих армиях от 12 августа1949 г.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charset="0"/>
                        </a:rPr>
                        <a:t>Женевская конференция об улучшении участии раненых, больных и лиц, потерпевших кораблекрушение из состава вооружённых сил на море 12 августа1949 г.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charset="0"/>
                        </a:rPr>
                        <a:t>Женевская конференция об обращении с военно-пленными от 12 августа 1949 г.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charset="0"/>
                        </a:rPr>
                        <a:t>Дополнительный протокол к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charset="0"/>
                        </a:rPr>
                        <a:t>Женевской конференции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charset="0"/>
                        </a:rPr>
                        <a:t> от 12 августа1949 г. касающихся защиты жертв международных вооружённых конфликтов (протокол 1) от июля 1977 г.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charset="0"/>
                        </a:rPr>
                        <a:t>Дополнительный протокол к </a:t>
                      </a: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charset="0"/>
                        </a:rPr>
                        <a:t>Женевской конференции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charset="0"/>
                        </a:rPr>
                        <a:t> от 12 августа1949 г. касающихся защиты жертв вооружённых конфликтов немеждународного характера (протокол 2) от июля 1977 г.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charset="0"/>
                        </a:rPr>
                        <a:t>Женевская конференция о защите гражданского населения во время войны  от 12 августа1949 г.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plit dir="in"/>
  </p:transition>
</p:sld>
</file>

<file path=ppt/theme/theme1.xml><?xml version="1.0" encoding="utf-8"?>
<a:theme xmlns:a="http://schemas.openxmlformats.org/drawingml/2006/main" name="Тетрадь">
  <a:themeElements>
    <a:clrScheme name="Тетрадь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Тетрад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Тетрадь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Designs\Тетрадь.pot</Template>
  <TotalTime>71</TotalTime>
  <Words>559</Words>
  <Application>Microsoft Office PowerPoint</Application>
  <PresentationFormat>Экран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Тетрадь</vt:lpstr>
      <vt:lpstr>Тема урока:  «Международное  гуманитарное право. Защита жертв вооружённых конфликтов»  </vt:lpstr>
      <vt:lpstr>Международное  гуманитарное право. Защита жертв вооружённых конфликтов. </vt:lpstr>
      <vt:lpstr>Определение международного гуманитарного права и сфера его применения.</vt:lpstr>
      <vt:lpstr>Во второй половине 19 в. идея защиты человека от произвола военного времени оформилась в отдельную ветвь международного права - международное гуманитарное право, имеющее наднациональный характер. Основные положения этого права обязательны для выполнения всеми странами.</vt:lpstr>
      <vt:lpstr>Международное гуманитарное право - это совокупность норм, основанных на принципах гуманности и направленных на ограничение средств и методов ведения войны и на защиту жертв вооружённых конфликтов. </vt:lpstr>
      <vt:lpstr>Международное гуманитарное право охватывает две области.</vt:lpstr>
      <vt:lpstr>Лица, находящиеся под защитой международного гуманитарного права</vt:lpstr>
      <vt:lpstr>Международное гуманитарное право запрещает любые средства и методы ведения войны, которые:</vt:lpstr>
      <vt:lpstr>Основными документами международного гуманитарного права являются четыре Женевских конвенции от 12 августа 1949 г. и два Дополнительных протокола к ним 1977 г.</vt:lpstr>
      <vt:lpstr>Действия, обеспечивающие защиту раненых и больных во время вооружённого конфликта.</vt:lpstr>
      <vt:lpstr>Слайд 11</vt:lpstr>
      <vt:lpstr>Слайд 12</vt:lpstr>
      <vt:lpstr>Основные требования международного гуманитарного права по защите раненых и больных из состава действующей армии</vt:lpstr>
      <vt:lpstr>Основные требования международного гуманитарного права по защите раненых, больных и потерпевших кораблекрушение из состава вооруженных сил на море</vt:lpstr>
      <vt:lpstr>Умершие должны быть погребены с честью. Если возможно, их надо похоронить согласно обрядам религии, к которой они принадлежат.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Международное  гуманитарное право. Защита жертв вооружённых конфликтов.</dc:title>
  <dc:creator>andrey</dc:creator>
  <cp:lastModifiedBy>Electric1</cp:lastModifiedBy>
  <cp:revision>14</cp:revision>
  <dcterms:created xsi:type="dcterms:W3CDTF">2004-04-13T10:47:52Z</dcterms:created>
  <dcterms:modified xsi:type="dcterms:W3CDTF">2020-04-15T07:13:27Z</dcterms:modified>
</cp:coreProperties>
</file>