
<file path=[Content_Types].xml><?xml version="1.0" encoding="utf-8"?>
<Types xmlns="http://schemas.openxmlformats.org/package/2006/content-types">
  <Default ContentType="model/gltf.binary" Extension="glb"/>
  <Default ContentType="image/jpeg" Extension="jpeg"/>
  <Default ContentType="image/png" Extension="png"/>
  <Default ContentType="application/vnd.openxmlformats-package.relationships+xml" Extension="rels"/>
  <Default ContentType="image/vnd.ms-photo" Extension="wdp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4" r:id="rId1"/>
  </p:sldMasterIdLst>
  <p:sldIdLst>
    <p:sldId id="256" r:id="rId2"/>
    <p:sldId id="267" r:id="rId3"/>
    <p:sldId id="257" r:id="rId4"/>
    <p:sldId id="259" r:id="rId5"/>
    <p:sldId id="268" r:id="rId6"/>
    <p:sldId id="258" r:id="rId7"/>
    <p:sldId id="269" r:id="rId8"/>
    <p:sldId id="270" r:id="rId9"/>
    <p:sldId id="271" r:id="rId10"/>
    <p:sldId id="261" r:id="rId11"/>
    <p:sldId id="262" r:id="rId12"/>
    <p:sldId id="263" r:id="rId13"/>
    <p:sldId id="265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4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 ?><Relationships xmlns="http://schemas.openxmlformats.org/package/2006/relationships"><Relationship Id="rId3" Target="../media/hdphoto2.wdp" Type="http://schemas.microsoft.com/office/2007/relationships/hdphoto"/><Relationship Id="rId2" Target="../media/image4.jpeg" Type="http://schemas.openxmlformats.org/officeDocument/2006/relationships/image"/><Relationship Id="rId1" Target="../slideMasters/slideMaster1.xml" Type="http://schemas.openxmlformats.org/officeDocument/2006/relationships/slideMaster"/><Relationship Id="rId5" Target="../media/hdphoto1.wdp" Type="http://schemas.microsoft.com/office/2007/relationships/hdphoto"/><Relationship Id="rId4" Target="../media/image3.jpeg" Type="http://schemas.openxmlformats.org/officeDocument/2006/relationships/image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<Relationships xmlns="http://schemas.openxmlformats.org/package/2006/relationships"><Relationship Id="rId3" Target="../media/hdphoto2.wdp" Type="http://schemas.microsoft.com/office/2007/relationships/hdphoto"/><Relationship Id="rId2" Target="../media/image4.jpeg" Type="http://schemas.openxmlformats.org/officeDocument/2006/relationships/image"/><Relationship Id="rId1" Target="../slideMasters/slideMaster1.xml" Type="http://schemas.openxmlformats.org/officeDocument/2006/relationships/slideMaster"/><Relationship Id="rId5" Target="../media/hdphoto1.wdp" Type="http://schemas.microsoft.com/office/2007/relationships/hdphoto"/><Relationship Id="rId4" Target="../media/image3.jpeg" Type="http://schemas.openxmlformats.org/officeDocument/2006/relationships/image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<Relationships xmlns="http://schemas.openxmlformats.org/package/2006/relationships"><Relationship Id="rId3" Target="../media/hdphoto2.wdp" Type="http://schemas.microsoft.com/office/2007/relationships/hdphoto"/><Relationship Id="rId2" Target="../media/image4.jpeg" Type="http://schemas.openxmlformats.org/officeDocument/2006/relationships/image"/><Relationship Id="rId1" Target="../slideMasters/slideMaster1.xml" Type="http://schemas.openxmlformats.org/officeDocument/2006/relationships/slideMaster"/><Relationship Id="rId5" Target="../media/hdphoto1.wdp" Type="http://schemas.microsoft.com/office/2007/relationships/hdphoto"/><Relationship Id="rId4" Target="../media/image2.jpeg" Type="http://schemas.openxmlformats.org/officeDocument/2006/relationships/image"/></Relationships>
</file>

<file path=ppt/slideLayouts/_rels/slideLayout9.xml.rels><?xml version="1.0" encoding="UTF-8" standalone="yes" ?><Relationships xmlns="http://schemas.openxmlformats.org/package/2006/relationships"><Relationship Id="rId3" Target="../media/hdphoto2.wdp" Type="http://schemas.microsoft.com/office/2007/relationships/hdphoto"/><Relationship Id="rId2" Target="../media/image4.jpeg" Type="http://schemas.openxmlformats.org/officeDocument/2006/relationships/image"/><Relationship Id="rId1" Target="../slideMasters/slideMaster1.xml" Type="http://schemas.openxmlformats.org/officeDocument/2006/relationships/slideMaster"/><Relationship Id="rId5" Target="../media/hdphoto1.wdp" Type="http://schemas.microsoft.com/office/2007/relationships/hdphoto"/><Relationship Id="rId4" Target="../media/image2.jpeg" Type="http://schemas.openxmlformats.org/officeDocument/2006/relationships/image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4503-D06D-47AB-BFF1-FD180DDCD87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EDD4CDC3-02CD-4CBF-B6FE-7021422D8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071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4503-D06D-47AB-BFF1-FD180DDCD87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4CDC3-02CD-4CBF-B6FE-7021422D8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05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4503-D06D-47AB-BFF1-FD180DDCD87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4CDC3-02CD-4CBF-B6FE-7021422D8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666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4503-D06D-47AB-BFF1-FD180DDCD87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4CDC3-02CD-4CBF-B6FE-7021422D8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85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20B54503-D06D-47AB-BFF1-FD180DDCD87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EDD4CDC3-02CD-4CBF-B6FE-7021422D8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135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4503-D06D-47AB-BFF1-FD180DDCD87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4CDC3-02CD-4CBF-B6FE-7021422D8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500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4503-D06D-47AB-BFF1-FD180DDCD87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4CDC3-02CD-4CBF-B6FE-7021422D8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800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4503-D06D-47AB-BFF1-FD180DDCD87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4CDC3-02CD-4CBF-B6FE-7021422D8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111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4503-D06D-47AB-BFF1-FD180DDCD87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4CDC3-02CD-4CBF-B6FE-7021422D8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015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4503-D06D-47AB-BFF1-FD180DDCD87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4CDC3-02CD-4CBF-B6FE-7021422D8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78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4503-D06D-47AB-BFF1-FD180DDCD870}" type="datetimeFigureOut">
              <a:rPr lang="ru-RU" smtClean="0"/>
              <a:t>15.04.2020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4CDC3-02CD-4CBF-B6FE-7021422D8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192189"/>
      </p:ext>
    </p:extLst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8" Target="../slideLayouts/slideLayout8.xml" Type="http://schemas.openxmlformats.org/officeDocument/2006/relationships/slideLayout"/><Relationship Id="rId13" Target="../media/image2.jpeg" Type="http://schemas.openxmlformats.org/officeDocument/2006/relationships/image"/><Relationship Id="rId3" Target="../slideLayouts/slideLayout3.xml" Type="http://schemas.openxmlformats.org/officeDocument/2006/relationships/slideLayout"/><Relationship Id="rId7" Target="../slideLayouts/slideLayout7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1" Target="../slideLayouts/slideLayout1.xml" Type="http://schemas.openxmlformats.org/officeDocument/2006/relationships/slideLayout"/><Relationship Id="rId6" Target="../slideLayouts/slideLayout6.xml" Type="http://schemas.openxmlformats.org/officeDocument/2006/relationships/slideLayout"/><Relationship Id="rId11" Target="../slideLayouts/slideLayout11.xml" Type="http://schemas.openxmlformats.org/officeDocument/2006/relationships/slideLayout"/><Relationship Id="rId5" Target="../slideLayouts/slideLayout5.xml" Type="http://schemas.openxmlformats.org/officeDocument/2006/relationships/slideLayout"/><Relationship Id="rId15" Target="../media/image3.jpeg" Type="http://schemas.openxmlformats.org/officeDocument/2006/relationships/image"/><Relationship Id="rId10" Target="../slideLayouts/slideLayout10.xml" Type="http://schemas.openxmlformats.org/officeDocument/2006/relationships/slideLayout"/><Relationship Id="rId4" Target="../slideLayouts/slideLayout4.xml" Type="http://schemas.openxmlformats.org/officeDocument/2006/relationships/slideLayout"/><Relationship Id="rId9" Target="../slideLayouts/slideLayout9.xml" Type="http://schemas.openxmlformats.org/officeDocument/2006/relationships/slideLayout"/><Relationship Id="rId14" Target="../media/hdphoto1.wdp" Type="http://schemas.microsoft.com/office/2007/relationships/hdphoto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20B54503-D06D-47AB-BFF1-FD180DDCD87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EDD4CDC3-02CD-4CBF-B6FE-7021422D8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83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5" r:id="rId1"/>
    <p:sldLayoutId id="2147484086" r:id="rId2"/>
    <p:sldLayoutId id="2147484087" r:id="rId3"/>
    <p:sldLayoutId id="2147484088" r:id="rId4"/>
    <p:sldLayoutId id="2147484089" r:id="rId5"/>
    <p:sldLayoutId id="2147484090" r:id="rId6"/>
    <p:sldLayoutId id="2147484091" r:id="rId7"/>
    <p:sldLayoutId id="2147484092" r:id="rId8"/>
    <p:sldLayoutId id="2147484093" r:id="rId9"/>
    <p:sldLayoutId id="2147484094" r:id="rId10"/>
    <p:sldLayoutId id="21474840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25.png" Type="http://schemas.openxmlformats.org/officeDocument/2006/relationships/image"/><Relationship Id="rId2" Target="../media/image24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27.png" Type="http://schemas.openxmlformats.org/officeDocument/2006/relationships/image"/><Relationship Id="rId4" Target="../media/image26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29.jpeg" Type="http://schemas.openxmlformats.org/officeDocument/2006/relationships/image"/><Relationship Id="rId2" Target="../media/image28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30.jpeg" Type="http://schemas.openxmlformats.org/officeDocument/2006/relationships/image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 ?><Relationships xmlns="http://schemas.openxmlformats.org/package/2006/relationships"><Relationship Id="rId2" Target="../media/image3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8.pn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0.png" Type="http://schemas.openxmlformats.org/officeDocument/2006/relationships/image"/><Relationship Id="rId5" Target="../media/image9.png" Type="http://schemas.openxmlformats.org/officeDocument/2006/relationships/image"/><Relationship Id="rId4" Target="../media/model3d1.glb" Type="http://schemas.microsoft.com/office/2017/06/relationships/model3d"/></Relationships>
</file>

<file path=ppt/slides/_rels/slide4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3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6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1.jpeg" Type="http://schemas.openxmlformats.org/officeDocument/2006/relationships/image"/><Relationship Id="rId5" Target="../media/image20.jpeg" Type="http://schemas.openxmlformats.org/officeDocument/2006/relationships/image"/><Relationship Id="rId4" Target="../media/image19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237F87-9FF7-4123-8FD0-0E8E822F83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2330" y="1050374"/>
            <a:ext cx="10967706" cy="3622875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/>
              <a:t>Технология продаж </a:t>
            </a:r>
            <a:br>
              <a:rPr lang="ru-RU" sz="7200" b="1" dirty="0"/>
            </a:br>
            <a:r>
              <a:rPr lang="ru-RU" sz="7200" b="1" dirty="0"/>
              <a:t>и продвижение турпродукта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7539B34-1ED3-43BC-9518-BDD46F3E16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0218" y="5209309"/>
            <a:ext cx="3860330" cy="952006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Команда №1</a:t>
            </a:r>
          </a:p>
        </p:txBody>
      </p:sp>
    </p:spTree>
    <p:extLst>
      <p:ext uri="{BB962C8B-B14F-4D97-AF65-F5344CB8AC3E}">
        <p14:creationId xmlns:p14="http://schemas.microsoft.com/office/powerpoint/2010/main" val="560662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85905D-447B-4375-8B26-6DE91E298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8634" y="202714"/>
            <a:ext cx="10359341" cy="178250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700" b="1" dirty="0"/>
              <a:t>Инструменты продвижения </a:t>
            </a:r>
            <a:br>
              <a:rPr lang="en-US" sz="4400" dirty="0"/>
            </a:br>
            <a:endParaRPr lang="ru-RU" sz="4400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94113402-F0DF-4F37-A1C6-DE184011DE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16731" y="3971636"/>
            <a:ext cx="5230106" cy="290924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EDA6D72-16FE-484A-B95F-059C73A63F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2291" y="1704777"/>
            <a:ext cx="4675684" cy="2484317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DF8B91-6FCC-4575-9EF2-54082379D7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877" y="1704777"/>
            <a:ext cx="4667833" cy="248431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F605F1B-C406-4557-8777-AE834054F6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07667" y="1985215"/>
            <a:ext cx="3778528" cy="188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949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23DC12F-0921-40E1-8364-10258CC2AE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4632" y="1400530"/>
            <a:ext cx="4317019" cy="297217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4C9C1EC-652E-4AF3-BE0B-07111AB1ED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377" y="1400528"/>
            <a:ext cx="4461055" cy="297217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3A7C6A-3D35-4F54-B4C6-6F9CEFA9B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3638" y="0"/>
            <a:ext cx="9404723" cy="14005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/>
              <a:t>Связь с общественными местами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CB7BA79F-3F03-4F9A-ABF7-850E0CE619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923109" y="3552602"/>
            <a:ext cx="4317022" cy="2972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535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7">
            <a:extLst>
              <a:ext uri="{FF2B5EF4-FFF2-40B4-BE49-F238E27FC236}">
                <a16:creationId xmlns:a16="http://schemas.microsoft.com/office/drawing/2014/main" id="{EF3168E2-51B3-4728-B4C3-C1273F17AC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7783593"/>
              </p:ext>
            </p:extLst>
          </p:nvPr>
        </p:nvGraphicFramePr>
        <p:xfrm>
          <a:off x="0" y="0"/>
          <a:ext cx="12180277" cy="71127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238">
                  <a:extLst>
                    <a:ext uri="{9D8B030D-6E8A-4147-A177-3AD203B41FA5}">
                      <a16:colId xmlns:a16="http://schemas.microsoft.com/office/drawing/2014/main" val="1347388708"/>
                    </a:ext>
                  </a:extLst>
                </a:gridCol>
                <a:gridCol w="5761669">
                  <a:extLst>
                    <a:ext uri="{9D8B030D-6E8A-4147-A177-3AD203B41FA5}">
                      <a16:colId xmlns:a16="http://schemas.microsoft.com/office/drawing/2014/main" val="2957480309"/>
                    </a:ext>
                  </a:extLst>
                </a:gridCol>
                <a:gridCol w="3212124">
                  <a:extLst>
                    <a:ext uri="{9D8B030D-6E8A-4147-A177-3AD203B41FA5}">
                      <a16:colId xmlns:a16="http://schemas.microsoft.com/office/drawing/2014/main" val="2971051793"/>
                    </a:ext>
                  </a:extLst>
                </a:gridCol>
                <a:gridCol w="1852246">
                  <a:extLst>
                    <a:ext uri="{9D8B030D-6E8A-4147-A177-3AD203B41FA5}">
                      <a16:colId xmlns:a16="http://schemas.microsoft.com/office/drawing/2014/main" val="3241154049"/>
                    </a:ext>
                  </a:extLst>
                </a:gridCol>
              </a:tblGrid>
              <a:tr h="1077686"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Способ продвижения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Стоимость единицы, </a:t>
                      </a:r>
                      <a:r>
                        <a:rPr lang="ru-RU" sz="2000" dirty="0" err="1"/>
                        <a:t>руб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Общая стоимость, руб.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9161692"/>
                  </a:ext>
                </a:extLst>
              </a:tr>
              <a:tr h="751114">
                <a:tc rowSpan="2"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0000"/>
                          </a:solidFill>
                        </a:rPr>
                        <a:t>Декабрь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Реклама в интернете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Инстаграм – 17 000 руб.</a:t>
                      </a:r>
                    </a:p>
                    <a:p>
                      <a:r>
                        <a:rPr lang="ru-RU" sz="2000" dirty="0" err="1"/>
                        <a:t>Вконтакте</a:t>
                      </a:r>
                      <a:r>
                        <a:rPr lang="ru-RU" sz="2000" dirty="0"/>
                        <a:t> – 10 000 руб.</a:t>
                      </a:r>
                    </a:p>
                    <a:p>
                      <a:r>
                        <a:rPr lang="ru-RU" sz="2000" dirty="0"/>
                        <a:t>Яндекс – 20 000 руб.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47 000 руб.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1680669"/>
                  </a:ext>
                </a:extLst>
              </a:tr>
              <a:tr h="424543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Печать раздаточных материалов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30 руб. * лист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30 000 руб.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9372368"/>
                  </a:ext>
                </a:extLst>
              </a:tr>
              <a:tr h="424543">
                <a:tc rowSpan="2"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0000"/>
                          </a:solidFill>
                        </a:rPr>
                        <a:t>Март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Размещение рекламы в автобусах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1 000 руб. * 1 автобус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10 000 руб.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46251"/>
                  </a:ext>
                </a:extLst>
              </a:tr>
              <a:tr h="751114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Размещение раздаточных материалов в учебных заведениях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0 руб.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0 руб.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8034001"/>
                  </a:ext>
                </a:extLst>
              </a:tr>
              <a:tr h="424543">
                <a:tc rowSpan="2"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0000"/>
                          </a:solidFill>
                        </a:rPr>
                        <a:t>Июнь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Печать раздаточных материалов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30 руб. * лист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30 000 руб..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2864160"/>
                  </a:ext>
                </a:extLst>
              </a:tr>
              <a:tr h="424543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Размещение раздаточных материалов в ТЦ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15 000 руб.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15 000 руб.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479651"/>
                  </a:ext>
                </a:extLst>
              </a:tr>
              <a:tr h="1077686">
                <a:tc rowSpan="2"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0000"/>
                          </a:solidFill>
                        </a:rPr>
                        <a:t>Сентябрь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/>
                        <a:t>Реклама в интернете 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Инстаграм – 17 000 руб. </a:t>
                      </a:r>
                    </a:p>
                    <a:p>
                      <a:r>
                        <a:rPr lang="ru-RU" sz="2000" dirty="0" err="1"/>
                        <a:t>Вконтакте</a:t>
                      </a:r>
                      <a:r>
                        <a:rPr lang="ru-RU" sz="2000" dirty="0"/>
                        <a:t> – 10 000 руб.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/>
                        <a:t>27 000 руб.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3413550"/>
                  </a:ext>
                </a:extLst>
              </a:tr>
              <a:tr h="1077686">
                <a:tc vMerge="1">
                  <a:txBody>
                    <a:bodyPr/>
                    <a:lstStyle/>
                    <a:p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/>
                        <a:t>Печать раздаточных материалов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/>
                        <a:t>30 руб. * лист 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6 000 руб.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4634559"/>
                  </a:ext>
                </a:extLst>
              </a:tr>
              <a:tr h="424543">
                <a:tc>
                  <a:txBody>
                    <a:bodyPr/>
                    <a:lstStyle/>
                    <a:p>
                      <a:r>
                        <a:rPr lang="ru-RU" sz="2000" b="1" dirty="0"/>
                        <a:t>ИТОГО: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165 000 руб.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14019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1979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E18D58-81E6-4537-878A-0BBDDAE13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072" y="517237"/>
            <a:ext cx="10427855" cy="1524000"/>
          </a:xfrm>
        </p:spPr>
        <p:txBody>
          <a:bodyPr>
            <a:noAutofit/>
          </a:bodyPr>
          <a:lstStyle/>
          <a:p>
            <a:r>
              <a:rPr lang="ru-RU" sz="6600" b="1" dirty="0">
                <a:solidFill>
                  <a:schemeClr val="tx1"/>
                </a:solidFill>
              </a:rPr>
              <a:t>Спасибо за внимание!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AA9C5457-3AE7-4B47-88E6-36597A97D8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83075" y="2041237"/>
            <a:ext cx="5425848" cy="405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139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F547068-29D5-428D-88FF-913CDB85EA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713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E82FA6-A88B-4391-8CCB-50670611D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39" y="577865"/>
            <a:ext cx="11040122" cy="2054347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/>
              <a:t>Характеристика и основные преимущества компании-разработчика данного турпродукта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56B7B1D7-30F0-4CF9-B520-E63D1C3668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326822" y="4758855"/>
            <a:ext cx="4768252" cy="1873242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E32C09D-A530-42D9-863C-874F70F3B515}"/>
              </a:ext>
            </a:extLst>
          </p:cNvPr>
          <p:cNvSpPr/>
          <p:nvPr/>
        </p:nvSpPr>
        <p:spPr>
          <a:xfrm>
            <a:off x="707174" y="2819863"/>
            <a:ext cx="929983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ООО «</a:t>
            </a:r>
            <a:r>
              <a:rPr lang="en-US" sz="4000" dirty="0"/>
              <a:t>NS-Travel</a:t>
            </a:r>
            <a:r>
              <a:rPr lang="ru-RU" sz="4000" dirty="0"/>
              <a:t>»</a:t>
            </a:r>
            <a:r>
              <a:rPr lang="en-US" sz="4000" dirty="0"/>
              <a:t> </a:t>
            </a:r>
            <a:r>
              <a:rPr lang="ru-RU" sz="4000" dirty="0"/>
              <a:t>начал свою работу в 2017 году и с тех пор стал очень популярным. </a:t>
            </a:r>
          </a:p>
        </p:txBody>
      </p:sp>
    </p:spTree>
    <p:extLst>
      <p:ext uri="{BB962C8B-B14F-4D97-AF65-F5344CB8AC3E}">
        <p14:creationId xmlns:p14="http://schemas.microsoft.com/office/powerpoint/2010/main" val="3682661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57D421C-6C0D-4C39-BD2E-B27444CA63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8B1502-38E9-4A76-91DB-E2E4B056F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089" y="1413436"/>
            <a:ext cx="5682117" cy="4442419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/>
              <a:t>«Живи как страус – живи в движении!» 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8F483A44-1DF6-4ABB-BC7F-CB96196CE7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tretch/>
        </p:blipFill>
        <p:spPr>
          <a:xfrm>
            <a:off x="6729133" y="455488"/>
            <a:ext cx="4085687" cy="5104222"/>
          </a:xfrm>
          <a:prstGeom prst="ellipse">
            <a:avLst/>
          </a:prstGeom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4" name="Трехмерная модель 3">
                <a:extLst>
                  <a:ext uri="{FF2B5EF4-FFF2-40B4-BE49-F238E27FC236}">
                    <a16:creationId xmlns:a16="http://schemas.microsoft.com/office/drawing/2014/main" id="{23594ABC-0C24-44DC-ADCF-16BBBFDD0FD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90241139"/>
                  </p:ext>
                </p:extLst>
              </p:nvPr>
            </p:nvGraphicFramePr>
            <p:xfrm>
              <a:off x="1396541" y="668038"/>
              <a:ext cx="3886561" cy="712291"/>
            </p:xfrm>
            <a:graphic>
              <a:graphicData uri="http://schemas.microsoft.com/office/drawing/2017/model3d">
                <am3d:model3d r:embed="rId4">
                  <am3d:spPr>
                    <a:xfrm>
                      <a:off x="0" y="0"/>
                      <a:ext cx="3886561" cy="712291"/>
                    </a:xfrm>
                    <a:prstGeom prst="rect">
                      <a:avLst/>
                    </a:prstGeom>
                  </am3d:spPr>
                  <am3d:camera>
                    <am3d:pos x="0" y="0" z="4935327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3040852" d="1000000"/>
                    <am3d:preTrans dx="5631036" dy="8271892" dz="-27364475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raster rName="Office3DRenderer" rVer="16.0.8326">
                    <am3d:blip r:embed="rId5"/>
                  </am3d:raster>
                  <am3d:objViewport viewportSz="413380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" name="Трехмерная модель 3">
                <a:extLst>
                  <a:ext uri="{FF2B5EF4-FFF2-40B4-BE49-F238E27FC236}">
                    <a16:creationId xmlns:a16="http://schemas.microsoft.com/office/drawing/2014/main" id="{23594ABC-0C24-44DC-ADCF-16BBBFDD0FD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96541" y="668038"/>
                <a:ext cx="3886561" cy="712291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05D32C4-5513-4649-A878-86885A09C7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91347" y="5855855"/>
            <a:ext cx="4361261" cy="7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958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16BDFE-F239-4044-8BE0-C368FD7F2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6135" y="-285182"/>
            <a:ext cx="9497755" cy="202983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/>
              <a:t>Характеристика и основные преимущества турпродукта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69E5B9-6AA3-4136-8280-BA12FB89D2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1986" y="3114049"/>
            <a:ext cx="3982537" cy="15951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Возможность круглогодичного посещения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625C9D6-82B4-412F-9D2E-85C0EEC11E45}"/>
              </a:ext>
            </a:extLst>
          </p:cNvPr>
          <p:cNvSpPr/>
          <p:nvPr/>
        </p:nvSpPr>
        <p:spPr>
          <a:xfrm>
            <a:off x="1434884" y="4824294"/>
            <a:ext cx="4304344" cy="18220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dirty="0"/>
              <a:t>Полное отсутствие конкурентов в данном регионе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D3E7E77-86F9-458D-9715-19946E6B6D69}"/>
              </a:ext>
            </a:extLst>
          </p:cNvPr>
          <p:cNvSpPr/>
          <p:nvPr/>
        </p:nvSpPr>
        <p:spPr>
          <a:xfrm>
            <a:off x="1486135" y="1727078"/>
            <a:ext cx="3770378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dirty="0"/>
              <a:t>Широкий охват аудитории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A6851EB-10D1-4F1A-9757-03D8097809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4626" y="1529930"/>
            <a:ext cx="2731536" cy="167508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0AB4C75-06A2-4A20-9A0C-09C1DEDA75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1041" y="4439333"/>
            <a:ext cx="3103418" cy="206086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4205226-D117-4859-AE61-51235988A9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0582" y="2817113"/>
            <a:ext cx="3103418" cy="210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54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5D2E47-8983-4A1D-BACB-DEF004A72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53" y="0"/>
            <a:ext cx="11182829" cy="15297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/>
              <a:t>Уникальность турпродукта и ее доказательства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8143B7-DD7E-4234-93BA-E75F6A79DF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8068" y="1675255"/>
            <a:ext cx="10444260" cy="128709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4000" dirty="0"/>
              <a:t>Данный турпродукт является единственным в своем роде в Республике Бурятия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D039DB0-FA4D-48AD-BB60-1541F3B27A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1927" y="3173538"/>
            <a:ext cx="3072823" cy="299088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77C8E45-E86D-4EA7-BA9F-66E240806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6184" y="3591504"/>
            <a:ext cx="3574250" cy="204586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9C78A61-FE26-47BE-A934-1BC175C88F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566" y="3591504"/>
            <a:ext cx="3502590" cy="204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201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2F6DBC-B142-46C7-8E93-3D0D089D4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652" y="-330684"/>
            <a:ext cx="11475655" cy="140053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/>
              <a:t>Целевая аудитория (</a:t>
            </a:r>
            <a:r>
              <a:rPr lang="en-US" sz="5400" b="1" dirty="0"/>
              <a:t>b2c</a:t>
            </a:r>
            <a:r>
              <a:rPr lang="ru-RU" sz="5400" b="1" dirty="0"/>
              <a:t>, </a:t>
            </a:r>
            <a:r>
              <a:rPr lang="en-US" sz="5400" b="1" dirty="0"/>
              <a:t>b2b)</a:t>
            </a:r>
            <a:endParaRPr lang="ru-RU" sz="5400" b="1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D8D17D63-D435-4854-8999-3B0F5373A9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383" y="4142278"/>
            <a:ext cx="3886200" cy="2590800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945751B-E1B8-48B9-A257-64DE007E0E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2486" y="1245337"/>
            <a:ext cx="3886200" cy="2721450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16C3517-9A42-497F-8355-50957784BE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3986" y="1245337"/>
            <a:ext cx="3886200" cy="2721450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75DFC34-BBD1-49CB-BC5A-20967AC6098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1" t="20397" r="-283"/>
          <a:stretch/>
        </p:blipFill>
        <p:spPr>
          <a:xfrm>
            <a:off x="8107734" y="4142278"/>
            <a:ext cx="3886200" cy="2590801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05CC612-BEA2-4145-B4EE-FEF9499067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5158" y="4142278"/>
            <a:ext cx="3810000" cy="2619376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3585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76B654-55AC-4049-92D5-8ECA704B6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696" y="453249"/>
            <a:ext cx="10773674" cy="15627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i="1" dirty="0"/>
              <a:t>Ядром</a:t>
            </a:r>
            <a:r>
              <a:rPr lang="ru-RU" sz="4800" b="1" dirty="0"/>
              <a:t> целевой аудитории являются дети школьного и дошкольного возраста</a:t>
            </a:r>
            <a:br>
              <a:rPr lang="ru-RU" sz="4800" dirty="0"/>
            </a:br>
            <a:endParaRPr lang="ru-RU" sz="4400" dirty="0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1135531A-E835-49EA-BF5C-F1529D17F3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06740" y="2158338"/>
            <a:ext cx="4707587" cy="469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62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узел суммирования 4">
            <a:extLst>
              <a:ext uri="{FF2B5EF4-FFF2-40B4-BE49-F238E27FC236}">
                <a16:creationId xmlns:a16="http://schemas.microsoft.com/office/drawing/2014/main" id="{42C9B963-4B64-451D-839A-FDE4470459F8}"/>
              </a:ext>
            </a:extLst>
          </p:cNvPr>
          <p:cNvSpPr/>
          <p:nvPr/>
        </p:nvSpPr>
        <p:spPr>
          <a:xfrm>
            <a:off x="2555871" y="427757"/>
            <a:ext cx="8401052" cy="6336001"/>
          </a:xfrm>
          <a:prstGeom prst="flowChartSummingJunc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Привлечение</a:t>
            </a:r>
          </a:p>
        </p:txBody>
      </p:sp>
      <p:sp>
        <p:nvSpPr>
          <p:cNvPr id="6" name="Блок-схема: узел 5">
            <a:extLst>
              <a:ext uri="{FF2B5EF4-FFF2-40B4-BE49-F238E27FC236}">
                <a16:creationId xmlns:a16="http://schemas.microsoft.com/office/drawing/2014/main" id="{3889582B-23F6-4B19-9D99-69A042516FCA}"/>
              </a:ext>
            </a:extLst>
          </p:cNvPr>
          <p:cNvSpPr/>
          <p:nvPr/>
        </p:nvSpPr>
        <p:spPr>
          <a:xfrm>
            <a:off x="5810238" y="2790968"/>
            <a:ext cx="1903377" cy="1276063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E1C758-C91D-4163-896B-89EA669F7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2049" y="3090360"/>
            <a:ext cx="1768695" cy="677278"/>
          </a:xfrm>
        </p:spPr>
        <p:txBody>
          <a:bodyPr>
            <a:noAutofit/>
          </a:bodyPr>
          <a:lstStyle/>
          <a:p>
            <a:r>
              <a:rPr lang="ru-RU" sz="4400" b="1" dirty="0"/>
              <a:t>Цели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F15437C-EB96-4B82-A80C-123DD17D1430}"/>
              </a:ext>
            </a:extLst>
          </p:cNvPr>
          <p:cNvSpPr/>
          <p:nvPr/>
        </p:nvSpPr>
        <p:spPr>
          <a:xfrm>
            <a:off x="5169799" y="597984"/>
            <a:ext cx="317319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</a:rPr>
              <a:t>Привлечение группы потребителей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85DDAAB-7C0D-4966-8882-ACB02CE0D469}"/>
              </a:ext>
            </a:extLst>
          </p:cNvPr>
          <p:cNvSpPr/>
          <p:nvPr/>
        </p:nvSpPr>
        <p:spPr>
          <a:xfrm>
            <a:off x="7713615" y="2274837"/>
            <a:ext cx="33661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</a:rPr>
              <a:t>Получение преимущества на туристском рынке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21447DDB-D08C-41C5-9C62-3E4D883E2083}"/>
              </a:ext>
            </a:extLst>
          </p:cNvPr>
          <p:cNvSpPr/>
          <p:nvPr/>
        </p:nvSpPr>
        <p:spPr>
          <a:xfrm>
            <a:off x="3101508" y="2536532"/>
            <a:ext cx="25427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</a:rPr>
              <a:t>Вызов интереса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8DF9AC30-A605-4AB1-86D0-5D94E7B57A87}"/>
              </a:ext>
            </a:extLst>
          </p:cNvPr>
          <p:cNvSpPr/>
          <p:nvPr/>
        </p:nvSpPr>
        <p:spPr>
          <a:xfrm>
            <a:off x="4959732" y="4763020"/>
            <a:ext cx="37556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</a:rPr>
              <a:t>Привлечение новых клиентов</a:t>
            </a:r>
          </a:p>
        </p:txBody>
      </p:sp>
    </p:spTree>
    <p:extLst>
      <p:ext uri="{BB962C8B-B14F-4D97-AF65-F5344CB8AC3E}">
        <p14:creationId xmlns:p14="http://schemas.microsoft.com/office/powerpoint/2010/main" val="1868713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иугольник 3">
            <a:extLst>
              <a:ext uri="{FF2B5EF4-FFF2-40B4-BE49-F238E27FC236}">
                <a16:creationId xmlns:a16="http://schemas.microsoft.com/office/drawing/2014/main" id="{23EED380-0E49-43BC-A46B-EA34062441DD}"/>
              </a:ext>
            </a:extLst>
          </p:cNvPr>
          <p:cNvSpPr/>
          <p:nvPr/>
        </p:nvSpPr>
        <p:spPr>
          <a:xfrm>
            <a:off x="4784437" y="2231734"/>
            <a:ext cx="2623126" cy="2580411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EB1B1F-3D33-4500-B8AF-0F055CD90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587" y="3122053"/>
            <a:ext cx="2899821" cy="865909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bg1"/>
                </a:solidFill>
              </a:rPr>
              <a:t>Задачи</a:t>
            </a:r>
            <a:r>
              <a:rPr lang="ru-RU" sz="4400" dirty="0"/>
              <a:t> </a:t>
            </a:r>
          </a:p>
        </p:txBody>
      </p: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A3D7E22E-E5D5-4967-8E96-03388A0A3866}"/>
              </a:ext>
            </a:extLst>
          </p:cNvPr>
          <p:cNvCxnSpPr>
            <a:cxnSpLocks/>
          </p:cNvCxnSpPr>
          <p:nvPr/>
        </p:nvCxnSpPr>
        <p:spPr>
          <a:xfrm flipV="1">
            <a:off x="7407562" y="2429164"/>
            <a:ext cx="1145313" cy="7171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18232172-8DC4-4016-B6B9-6AE0933965B4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6096000" y="1080656"/>
            <a:ext cx="0" cy="11510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90B1B7DD-9ECF-4585-8F2E-A09229CE9BD6}"/>
              </a:ext>
            </a:extLst>
          </p:cNvPr>
          <p:cNvCxnSpPr>
            <a:cxnSpLocks/>
            <a:stCxn id="4" idx="4"/>
          </p:cNvCxnSpPr>
          <p:nvPr/>
        </p:nvCxnSpPr>
        <p:spPr>
          <a:xfrm>
            <a:off x="6906589" y="4812138"/>
            <a:ext cx="827760" cy="8497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80512949-CABD-4A12-94B5-E8341B6279C4}"/>
              </a:ext>
            </a:extLst>
          </p:cNvPr>
          <p:cNvCxnSpPr>
            <a:cxnSpLocks/>
            <a:stCxn id="4" idx="2"/>
          </p:cNvCxnSpPr>
          <p:nvPr/>
        </p:nvCxnSpPr>
        <p:spPr>
          <a:xfrm flipH="1">
            <a:off x="4195067" y="4812138"/>
            <a:ext cx="1090344" cy="8488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8D71D1CC-7DBB-48C8-B024-5F0E759F6187}"/>
              </a:ext>
            </a:extLst>
          </p:cNvPr>
          <p:cNvCxnSpPr>
            <a:cxnSpLocks/>
            <a:stCxn id="4" idx="1"/>
          </p:cNvCxnSpPr>
          <p:nvPr/>
        </p:nvCxnSpPr>
        <p:spPr>
          <a:xfrm flipH="1" flipV="1">
            <a:off x="3565236" y="2558475"/>
            <a:ext cx="1219204" cy="6588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Блок-схема: знак завершения 16">
            <a:extLst>
              <a:ext uri="{FF2B5EF4-FFF2-40B4-BE49-F238E27FC236}">
                <a16:creationId xmlns:a16="http://schemas.microsoft.com/office/drawing/2014/main" id="{6BF88AE1-73A1-4DC9-A305-A19E0488504F}"/>
              </a:ext>
            </a:extLst>
          </p:cNvPr>
          <p:cNvSpPr/>
          <p:nvPr/>
        </p:nvSpPr>
        <p:spPr>
          <a:xfrm>
            <a:off x="8395855" y="1570182"/>
            <a:ext cx="2623102" cy="960582"/>
          </a:xfrm>
          <a:prstGeom prst="flowChartTerminato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знак завершения 17">
            <a:extLst>
              <a:ext uri="{FF2B5EF4-FFF2-40B4-BE49-F238E27FC236}">
                <a16:creationId xmlns:a16="http://schemas.microsoft.com/office/drawing/2014/main" id="{747C7187-ECC7-4375-A3ED-53C3DC9E343F}"/>
              </a:ext>
            </a:extLst>
          </p:cNvPr>
          <p:cNvSpPr/>
          <p:nvPr/>
        </p:nvSpPr>
        <p:spPr>
          <a:xfrm>
            <a:off x="7765570" y="5143136"/>
            <a:ext cx="2623126" cy="1035636"/>
          </a:xfrm>
          <a:prstGeom prst="flowChartTerminato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E3A06EE8-3719-40F8-9567-E14BDBB04D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3192" y="5421288"/>
            <a:ext cx="2639797" cy="1054699"/>
          </a:xfrm>
          <a:prstGeom prst="rect">
            <a:avLst/>
          </a:prstGeom>
        </p:spPr>
      </p:pic>
      <p:sp>
        <p:nvSpPr>
          <p:cNvPr id="20" name="Блок-схема: знак завершения 19">
            <a:extLst>
              <a:ext uri="{FF2B5EF4-FFF2-40B4-BE49-F238E27FC236}">
                <a16:creationId xmlns:a16="http://schemas.microsoft.com/office/drawing/2014/main" id="{B6C3BA82-739F-4569-9131-4D292D84345F}"/>
              </a:ext>
            </a:extLst>
          </p:cNvPr>
          <p:cNvSpPr/>
          <p:nvPr/>
        </p:nvSpPr>
        <p:spPr>
          <a:xfrm>
            <a:off x="1296604" y="1495128"/>
            <a:ext cx="2623126" cy="1035636"/>
          </a:xfrm>
          <a:prstGeom prst="flowChartTerminato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ED1BC6D7-59B6-46D1-8DB2-67DD7ACA20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9228" y="25956"/>
            <a:ext cx="2639797" cy="105469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7F4D179-89BA-4EDE-AA30-AE506B09CCD6}"/>
              </a:ext>
            </a:extLst>
          </p:cNvPr>
          <p:cNvSpPr txBox="1"/>
          <p:nvPr/>
        </p:nvSpPr>
        <p:spPr>
          <a:xfrm>
            <a:off x="1998765" y="5623773"/>
            <a:ext cx="2424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Привлечение внимания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2296B8D-F997-4198-BE07-C5686A62CAC6}"/>
              </a:ext>
            </a:extLst>
          </p:cNvPr>
          <p:cNvSpPr txBox="1"/>
          <p:nvPr/>
        </p:nvSpPr>
        <p:spPr>
          <a:xfrm>
            <a:off x="1796468" y="1828280"/>
            <a:ext cx="2095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Вызов интереса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8D23D47-715D-4F4A-BABA-F80F6EB1368F}"/>
              </a:ext>
            </a:extLst>
          </p:cNvPr>
          <p:cNvSpPr txBox="1"/>
          <p:nvPr/>
        </p:nvSpPr>
        <p:spPr>
          <a:xfrm>
            <a:off x="5180228" y="57977"/>
            <a:ext cx="2424541" cy="936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Снятие напряженности и недоверия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D119D22-148D-4C24-8DEC-95A17ABDF1B4}"/>
              </a:ext>
            </a:extLst>
          </p:cNvPr>
          <p:cNvSpPr txBox="1"/>
          <p:nvPr/>
        </p:nvSpPr>
        <p:spPr>
          <a:xfrm>
            <a:off x="8661050" y="1689780"/>
            <a:ext cx="2553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Инициирование желания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29090E0-60C9-46FB-B2B5-C4F7AE72F8F4}"/>
              </a:ext>
            </a:extLst>
          </p:cNvPr>
          <p:cNvSpPr txBox="1"/>
          <p:nvPr/>
        </p:nvSpPr>
        <p:spPr>
          <a:xfrm>
            <a:off x="7945889" y="5199289"/>
            <a:ext cx="27570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Побуждение к желаемому действию клиентов</a:t>
            </a:r>
          </a:p>
        </p:txBody>
      </p:sp>
    </p:spTree>
    <p:extLst>
      <p:ext uri="{BB962C8B-B14F-4D97-AF65-F5344CB8AC3E}">
        <p14:creationId xmlns:p14="http://schemas.microsoft.com/office/powerpoint/2010/main" val="30861905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659</TotalTime>
  <Words>275</Words>
  <Application>Microsoft Office PowerPoint</Application>
  <PresentationFormat>Широкоэкранный</PresentationFormat>
  <Paragraphs>65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Cambria</vt:lpstr>
      <vt:lpstr>Rockwell</vt:lpstr>
      <vt:lpstr>Rockwell Condensed</vt:lpstr>
      <vt:lpstr>Wingdings</vt:lpstr>
      <vt:lpstr>Дерево</vt:lpstr>
      <vt:lpstr>Технология продаж  и продвижение турпродукта</vt:lpstr>
      <vt:lpstr>Характеристика и основные преимущества компании-разработчика данного турпродукта</vt:lpstr>
      <vt:lpstr>«Живи как страус – живи в движении!» </vt:lpstr>
      <vt:lpstr>Характеристика и основные преимущества турпродукта</vt:lpstr>
      <vt:lpstr>Уникальность турпродукта и ее доказательства</vt:lpstr>
      <vt:lpstr>Целевая аудитория (b2c, b2b)</vt:lpstr>
      <vt:lpstr>Ядром целевой аудитории являются дети школьного и дошкольного возраста </vt:lpstr>
      <vt:lpstr>Цели</vt:lpstr>
      <vt:lpstr>Задачи </vt:lpstr>
      <vt:lpstr>Инструменты продвижения  </vt:lpstr>
      <vt:lpstr>Связь с общественными местами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продаж  и продвижение турпродукта</dc:title>
  <dc:creator>user1</dc:creator>
  <cp:lastModifiedBy>Студент WSR</cp:lastModifiedBy>
  <cp:revision>47</cp:revision>
  <dcterms:created xsi:type="dcterms:W3CDTF">2019-11-08T02:30:05Z</dcterms:created>
  <dcterms:modified xsi:type="dcterms:W3CDTF">2020-04-15T10:19:55Z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866319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