
<file path=[Content_Types].xml><?xml version="1.0" encoding="utf-8"?>
<Types xmlns="http://schemas.openxmlformats.org/package/2006/content-types">
  <Default ContentType="image/gif" Extension="gif"/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presentationml.notesMaster+xml" PartName="/ppt/notesMasters/notesMaster1.xml"/>
  <Override ContentType="application/vnd.openxmlformats-officedocument.presentationml.notesSlide+xml" PartName="/ppt/notesSlides/notesSlide1.xml"/>
  <Override ContentType="application/vnd.openxmlformats-officedocument.presentationml.presProps+xml" PartName="/ppt/presProps2.xml"/>
  <Override ContentType="application/vnd.openxmlformats-officedocument.presentationml.presentation.main+xml" PartName="/ppt/presentation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Master+xml" PartName="/ppt/slideMasters/slideMaster1.xml"/>
  <Override ContentType="application/vnd.openxmlformats-officedocument.presentationml.viewProps+xml" PartName="/ppt/viewProps2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y="6858000" cx="9144000"/>
  <p:notesSz cx="6858000" cy="9144000"/>
  <p:defaultTextStyle>
    <a:defPPr lvl="0">
      <a:defRPr lang="ru-RU"/>
    </a:defPPr>
    <a:lvl1pPr lvl="0" rtl="0" algn="l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lvl="1" marL="457200" rtl="0" algn="l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lvl="2" marL="914400" rtl="0" algn="l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lvl="3" marL="1371600" rtl="0" algn="l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lvl="4" marL="1828800" rtl="0" algn="l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defTabSz="914400" eaLnBrk="1" hangingPunct="1" latinLnBrk="0" lvl="5" marL="2286000" rtl="0" algn="l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defTabSz="914400" eaLnBrk="1" hangingPunct="1" latinLnBrk="0" lvl="6" marL="2743200" rtl="0" algn="l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defTabSz="914400" eaLnBrk="1" hangingPunct="1" latinLnBrk="0" lvl="7" marL="3200400" rtl="0" algn="l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defTabSz="914400" eaLnBrk="1" hangingPunct="1" latinLnBrk="0" lvl="8" marL="3657600" rtl="0" algn="l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2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2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2.xml"/><Relationship Id="rId3" Type="http://schemas.openxmlformats.org/officeDocument/2006/relationships/presProps" Target="presProps2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A76230-B37F-4A1B-BA12-A43F21597457}" type="datetimeFigureOut">
              <a:rPr lang="ru-RU" smtClean="0"/>
              <a:t>16.04.2020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3A6839-2377-4B03-8569-6EFD34EC24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28548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A6839-2377-4B03-8569-6EFD34EC24D0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13199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lovelyanimals016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25" y="4941888"/>
            <a:ext cx="1914525" cy="129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7" descr="1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1817688"/>
            <a:ext cx="4824412" cy="504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8" descr="school21062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4162425"/>
            <a:ext cx="1811338" cy="269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9" descr="lovelyanimals014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6775" y="4760913"/>
            <a:ext cx="2365375" cy="191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10" descr="26.gi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788" y="2781300"/>
            <a:ext cx="1076325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11" descr="0_93dc6_762b015b_XL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363" y="5805488"/>
            <a:ext cx="4427537" cy="125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12" descr="0_93dc6_762b015b_XL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4075" y="5805488"/>
            <a:ext cx="4427538" cy="125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13" descr="0_93dc6_762b015b_XL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0975" y="5805488"/>
            <a:ext cx="4429125" cy="125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Рисунок 14" descr="lovelyanimals087.gi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838" y="5300663"/>
            <a:ext cx="1373187" cy="155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Рисунок 15" descr="lovelyanimals086.gi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1588" y="4724400"/>
            <a:ext cx="1522412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AutoShape 4" descr="http://allforchildren.ru/pictures/sun2/sun087.pn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pic>
        <p:nvPicPr>
          <p:cNvPr id="13" name="Рисунок 17" descr="sun087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62763" y="-106363"/>
            <a:ext cx="2359025" cy="2405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AC3CDC-2726-4DB1-AA43-483A3F402B3F}" type="datetimeFigureOut">
              <a:rPr lang="ru-RU"/>
              <a:pPr>
                <a:defRPr/>
              </a:pPr>
              <a:t>16.04.2020</a:t>
            </a:fld>
            <a:endParaRPr lang="ru-RU"/>
          </a:p>
        </p:txBody>
      </p:sp>
      <p:sp>
        <p:nvSpPr>
          <p:cNvPr id="1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BCCEC3-DC88-4B60-91BF-21B3D7F9834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1670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ej1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688" y="4076700"/>
            <a:ext cx="2924175" cy="292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7" descr="lovelyanimals087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084763"/>
            <a:ext cx="1563688" cy="177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53C3BA-183A-4F7B-A0CA-71CEB97CC4F1}" type="datetimeFigureOut">
              <a:rPr lang="ru-RU"/>
              <a:pPr>
                <a:defRPr/>
              </a:pPr>
              <a:t>16.04.2020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06862C-2DFE-4899-99A0-48B9EECF0CF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52948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ej1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0975" y="3860800"/>
            <a:ext cx="2398713" cy="299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7" descr="lovelyanimals087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80313" y="5084763"/>
            <a:ext cx="1563687" cy="177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2BFD38-D6B1-4E0E-86B2-993D33616D57}" type="datetimeFigureOut">
              <a:rPr lang="ru-RU"/>
              <a:pPr>
                <a:defRPr/>
              </a:pPr>
              <a:t>16.04.2020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CE94A5-7760-48E7-98A8-DEB00A596A6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38125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6" descr="ej0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19925" y="4076700"/>
            <a:ext cx="2392363" cy="278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7" descr="lovelyanimals087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084763"/>
            <a:ext cx="1563688" cy="177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34872E-9102-4F60-A7D1-1DC8CF667503}" type="datetimeFigureOut">
              <a:rPr lang="ru-RU"/>
              <a:pPr>
                <a:defRPr/>
              </a:pPr>
              <a:t>16.04.2020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1762E9-9243-4ACB-BDAB-28874258389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2476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5">
                <a:lumMod val="20000"/>
                <a:lumOff val="80000"/>
              </a:schemeClr>
            </a:gs>
            <a:gs pos="100000">
              <a:schemeClr val="bg1">
                <a:lumMod val="90000"/>
              </a:schemeClr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FD8B70D-17CA-4DC6-8CA2-C6D2059314B4}" type="datetimeFigureOut">
              <a:rPr lang="ru-RU"/>
              <a:pPr>
                <a:defRPr/>
              </a:pPr>
              <a:t>16.04.2020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F89"/>
                </a:solidFill>
                <a:latin typeface="Times New Roman" panose="02020603050405020304" pitchFamily="18" charset="0"/>
              </a:defRPr>
            </a:lvl1pPr>
          </a:lstStyle>
          <a:p>
            <a:fld id="{48E92989-75FA-4FF3-9EFA-B0DCF26582DD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1520" y="1556792"/>
            <a:ext cx="5148064" cy="317009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matte"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ln/>
                <a:solidFill>
                  <a:schemeClr val="accent3"/>
                </a:solidFill>
                <a:latin typeface="+mn-lt"/>
                <a:cs typeface="+mn-cs"/>
              </a:rPr>
              <a:t>Возрастные особенности </a:t>
            </a:r>
            <a:r>
              <a:rPr lang="ru-RU" sz="4000" b="1" dirty="0" smtClean="0">
                <a:ln/>
                <a:solidFill>
                  <a:schemeClr val="accent3"/>
                </a:solidFill>
                <a:latin typeface="+mn-lt"/>
                <a:cs typeface="+mn-cs"/>
              </a:rPr>
              <a:t>детей раннего возраста </a:t>
            </a:r>
            <a:endParaRPr lang="ru-RU" sz="4000" b="1" dirty="0" smtClean="0">
              <a:ln/>
              <a:solidFill>
                <a:schemeClr val="accent3"/>
              </a:solidFill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000" b="1" dirty="0" smtClean="0">
              <a:ln/>
              <a:solidFill>
                <a:schemeClr val="accent3"/>
              </a:solidFill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000" b="1" dirty="0">
              <a:ln/>
              <a:solidFill>
                <a:schemeClr val="accent3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04665"/>
            <a:ext cx="8229600" cy="936104"/>
          </a:xfrm>
        </p:spPr>
        <p:txBody>
          <a:bodyPr/>
          <a:lstStyle/>
          <a:p>
            <a:pPr marL="0" indent="0" algn="ctr">
              <a:buNone/>
            </a:pPr>
            <a:r>
              <a:rPr lang="ru-RU" sz="2200" dirty="0" smtClean="0">
                <a:solidFill>
                  <a:srgbClr val="0070C0"/>
                </a:solidFill>
              </a:rPr>
              <a:t> </a:t>
            </a:r>
            <a:r>
              <a:rPr lang="en-US" sz="2200" dirty="0" smtClean="0">
                <a:solidFill>
                  <a:srgbClr val="0070C0"/>
                </a:solidFill>
              </a:rPr>
              <a:t> </a:t>
            </a:r>
            <a:r>
              <a:rPr lang="ru-RU" sz="2200" dirty="0" smtClean="0"/>
              <a:t> </a:t>
            </a:r>
            <a:r>
              <a:rPr lang="ru-RU" sz="3600" b="1" i="1" dirty="0">
                <a:solidFill>
                  <a:srgbClr val="002060"/>
                </a:solidFill>
              </a:rPr>
              <a:t>Развитие видов детской деятельности. 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55576" y="1859340"/>
            <a:ext cx="770485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*Предметная деятельность (занятие с пирамидками, матрешками, мозаикой); </a:t>
            </a:r>
          </a:p>
          <a:p>
            <a:r>
              <a:rPr lang="ru-RU" dirty="0">
                <a:solidFill>
                  <a:srgbClr val="002060"/>
                </a:solidFill>
              </a:rPr>
              <a:t>*Наблюдения; </a:t>
            </a:r>
          </a:p>
          <a:p>
            <a:r>
              <a:rPr lang="ru-RU" dirty="0">
                <a:solidFill>
                  <a:srgbClr val="002060"/>
                </a:solidFill>
              </a:rPr>
              <a:t>*Рассматривание картинок, книг; </a:t>
            </a:r>
          </a:p>
          <a:p>
            <a:r>
              <a:rPr lang="ru-RU" dirty="0">
                <a:solidFill>
                  <a:srgbClr val="002060"/>
                </a:solidFill>
              </a:rPr>
              <a:t>*Элементы трудовой деятельности( самостоятельная еда, одевание, уборка игрушек); </a:t>
            </a:r>
          </a:p>
          <a:p>
            <a:r>
              <a:rPr lang="ru-RU" dirty="0">
                <a:solidFill>
                  <a:srgbClr val="002060"/>
                </a:solidFill>
              </a:rPr>
              <a:t>*Игры со строительным материалом; </a:t>
            </a:r>
          </a:p>
          <a:p>
            <a:r>
              <a:rPr lang="ru-RU" dirty="0">
                <a:solidFill>
                  <a:srgbClr val="002060"/>
                </a:solidFill>
              </a:rPr>
              <a:t>*Начало изобразительной деятельности (лепка и рисование); </a:t>
            </a:r>
          </a:p>
          <a:p>
            <a:r>
              <a:rPr lang="ru-RU" dirty="0">
                <a:solidFill>
                  <a:srgbClr val="002060"/>
                </a:solidFill>
              </a:rPr>
              <a:t>*Начало сюжетных игры (игра  с куклой).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110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 marL="0" indent="0" algn="ctr">
              <a:buNone/>
            </a:pPr>
            <a:r>
              <a:rPr lang="ru-RU" sz="4800" b="1" i="1" dirty="0" smtClean="0">
                <a:solidFill>
                  <a:srgbClr val="FF0000"/>
                </a:solidFill>
              </a:rPr>
              <a:t>Спасибо за внимания!</a:t>
            </a:r>
          </a:p>
          <a:p>
            <a:pPr marL="0" indent="0" algn="ctr">
              <a:buNone/>
            </a:pPr>
            <a:endParaRPr lang="ru-RU" sz="4800" b="1" i="1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sz="4800" b="1" i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sz="4800" b="1" i="1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sz="4800" b="1" i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ru-RU" sz="2000" b="1" i="1" dirty="0" smtClean="0">
                <a:solidFill>
                  <a:srgbClr val="7030A0"/>
                </a:solidFill>
              </a:rPr>
              <a:t>Презентацию подготовила </a:t>
            </a:r>
            <a:r>
              <a:rPr lang="ru-RU" sz="2000" b="1" i="1" dirty="0" smtClean="0">
                <a:solidFill>
                  <a:srgbClr val="7030A0"/>
                </a:solidFill>
              </a:rPr>
              <a:t>воспитатель </a:t>
            </a:r>
          </a:p>
          <a:p>
            <a:pPr marL="0" indent="0" algn="ctr">
              <a:buNone/>
            </a:pPr>
            <a:r>
              <a:rPr lang="ru-RU" sz="2000" b="1" i="1" dirty="0" smtClean="0">
                <a:solidFill>
                  <a:srgbClr val="7030A0"/>
                </a:solidFill>
              </a:rPr>
              <a:t>группы раннего возраста 2-3 лет</a:t>
            </a:r>
          </a:p>
          <a:p>
            <a:pPr marL="0" indent="0" algn="ctr">
              <a:buNone/>
            </a:pPr>
            <a:r>
              <a:rPr lang="ru-RU" sz="2000" b="1" i="1" dirty="0" smtClean="0">
                <a:solidFill>
                  <a:srgbClr val="7030A0"/>
                </a:solidFill>
              </a:rPr>
              <a:t>Руденко Олеся Юрьевна</a:t>
            </a:r>
            <a:endParaRPr lang="ru-RU" sz="2000" b="1" i="1" dirty="0" smtClean="0">
              <a:solidFill>
                <a:srgbClr val="7030A0"/>
              </a:solidFill>
            </a:endParaRPr>
          </a:p>
          <a:p>
            <a:pPr marL="0" indent="0" algn="ctr">
              <a:buNone/>
            </a:pPr>
            <a:endParaRPr lang="ru-RU" sz="4800" b="1" i="1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sz="4800" b="1" i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sz="4800" b="1" i="1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sz="2000" b="1" i="1" dirty="0">
              <a:solidFill>
                <a:srgbClr val="FF0000"/>
              </a:solidFill>
            </a:endParaRPr>
          </a:p>
        </p:txBody>
      </p:sp>
      <p:pic>
        <p:nvPicPr>
          <p:cNvPr id="4" name="Picture 2" descr="Рабочая тетрадь для детей 4 - 5 лет &quot;Знакомство со звуком и буквой&quot;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484784"/>
            <a:ext cx="7071831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3822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33" name="Shape 10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Google Shape;1034;p1"/>
          <p:cNvSpPr txBox="1"/>
          <p:nvPr>
            <p:ph idx="1" type="body"/>
          </p:nvPr>
        </p:nvSpPr>
        <p:spPr>
          <a:xfrm>
            <a:off x="503090" y="-3"/>
            <a:ext cx="8640900" cy="564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534987" lvl="0" marL="0" rtl="0" algn="ctr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4000"/>
              <a:buNone/>
            </a:pPr>
            <a:r>
              <a:rPr b="1" i="1" lang="ru-RU" sz="4000">
                <a:solidFill>
                  <a:srgbClr val="002060"/>
                </a:solidFill>
              </a:rPr>
              <a:t>Главная особенность возраста.</a:t>
            </a:r>
            <a:endParaRPr sz="4000">
              <a:solidFill>
                <a:srgbClr val="0070C0"/>
              </a:solidFill>
            </a:endParaRPr>
          </a:p>
          <a:p>
            <a:pPr indent="534987" lvl="0" marL="0" rtl="0" algn="ctr">
              <a:spcBef>
                <a:spcPts val="560"/>
              </a:spcBef>
              <a:spcAft>
                <a:spcPts val="0"/>
              </a:spcAft>
              <a:buClr>
                <a:srgbClr val="0070C0"/>
              </a:buClr>
              <a:buSzPts val="2800"/>
              <a:buNone/>
            </a:pPr>
            <a:r>
              <a:rPr b="1" i="1" lang="ru-RU" sz="2800">
                <a:solidFill>
                  <a:srgbClr val="0070C0"/>
                </a:solidFill>
              </a:rPr>
              <a:t>    </a:t>
            </a:r>
            <a:r>
              <a:rPr lang="ru-RU" sz="2400">
                <a:solidFill>
                  <a:srgbClr val="002060"/>
                </a:solidFill>
              </a:rPr>
              <a:t>Ребенок много и разнообразно двигается, продолжает активно осваивать пространство доступными способами (ходит, бегает, прыгает, переползает через предмет или подлезает под ним и др.), уверенно владеет своим телом. Он может активно бодрствовать 6–6,5 часов, но все еще нуждается в полноценном дневном сне, чередовании активности и отдыха. </a:t>
            </a:r>
            <a:endParaRPr/>
          </a:p>
          <a:p>
            <a:pPr indent="534987" lvl="0" marL="0" rtl="0" algn="ctr">
              <a:spcBef>
                <a:spcPts val="560"/>
              </a:spcBef>
              <a:spcAft>
                <a:spcPts val="0"/>
              </a:spcAft>
              <a:buClr>
                <a:srgbClr val="0070C0"/>
              </a:buClr>
              <a:buSzPts val="2800"/>
              <a:buNone/>
            </a:pPr>
            <a:r>
              <a:rPr b="1" i="1" lang="ru-RU" sz="2800">
                <a:solidFill>
                  <a:srgbClr val="0070C0"/>
                </a:solidFill>
              </a:rPr>
              <a:t>      </a:t>
            </a:r>
            <a:endParaRPr b="1" i="1" sz="2800">
              <a:solidFill>
                <a:srgbClr val="0070C0"/>
              </a:solidFill>
            </a:endParaRPr>
          </a:p>
        </p:txBody>
      </p:sp>
      <p:pic>
        <p:nvPicPr>
          <p:cNvPr id="1035" name="Google Shape;1035;p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979700" y="4775199"/>
            <a:ext cx="4464500" cy="2094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34130"/>
            <a:ext cx="82089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solidFill>
                  <a:srgbClr val="002060"/>
                </a:solidFill>
              </a:rPr>
              <a:t>Развитие психических процессов (восприятие, внимание, память, мышление, воображение). </a:t>
            </a:r>
            <a:endParaRPr lang="ru-RU" sz="32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5716" y="4365104"/>
            <a:ext cx="2952328" cy="22134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2426164"/>
            <a:ext cx="2720147" cy="27201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6035" y="1628800"/>
            <a:ext cx="2138009" cy="2314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2776"/>
          </a:xfrm>
        </p:spPr>
        <p:txBody>
          <a:bodyPr/>
          <a:lstStyle/>
          <a:p>
            <a:pPr indent="534988"/>
            <a:r>
              <a:rPr lang="ru-RU" sz="3600" b="1" i="1" dirty="0">
                <a:solidFill>
                  <a:srgbClr val="002060"/>
                </a:solidFill>
              </a:rPr>
              <a:t>Особенности эмоционального развития эмоций и чувств.</a:t>
            </a:r>
            <a:endParaRPr lang="ru-RU" sz="3600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79712" y="1397675"/>
            <a:ext cx="489654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Дети раннего возраста проявляют:</a:t>
            </a:r>
          </a:p>
          <a:p>
            <a:r>
              <a:rPr lang="ru-RU" sz="2400" dirty="0">
                <a:solidFill>
                  <a:srgbClr val="002060"/>
                </a:solidFill>
              </a:rPr>
              <a:t> - удовольствие;</a:t>
            </a:r>
          </a:p>
          <a:p>
            <a:r>
              <a:rPr lang="ru-RU" sz="2400" dirty="0">
                <a:solidFill>
                  <a:srgbClr val="002060"/>
                </a:solidFill>
              </a:rPr>
              <a:t> - радость и огорчение;</a:t>
            </a:r>
          </a:p>
          <a:p>
            <a:r>
              <a:rPr lang="ru-RU" sz="2400" dirty="0">
                <a:solidFill>
                  <a:srgbClr val="002060"/>
                </a:solidFill>
              </a:rPr>
              <a:t> - страх;</a:t>
            </a:r>
          </a:p>
          <a:p>
            <a:r>
              <a:rPr lang="ru-RU" sz="2400" dirty="0">
                <a:solidFill>
                  <a:srgbClr val="002060"/>
                </a:solidFill>
              </a:rPr>
              <a:t> - смущение;</a:t>
            </a:r>
          </a:p>
          <a:p>
            <a:r>
              <a:rPr lang="ru-RU" sz="2400" dirty="0">
                <a:solidFill>
                  <a:srgbClr val="002060"/>
                </a:solidFill>
              </a:rPr>
              <a:t> - чувство привязанности; </a:t>
            </a:r>
          </a:p>
          <a:p>
            <a:r>
              <a:rPr lang="ru-RU" sz="2400" dirty="0">
                <a:solidFill>
                  <a:srgbClr val="002060"/>
                </a:solidFill>
              </a:rPr>
              <a:t> - обиды. 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921202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792088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b="1" i="1" dirty="0">
                <a:solidFill>
                  <a:srgbClr val="002060"/>
                </a:solidFill>
              </a:rPr>
              <a:t>Развитие речи.</a:t>
            </a:r>
            <a:r>
              <a:rPr lang="ru-RU" sz="4000" dirty="0">
                <a:solidFill>
                  <a:srgbClr val="002060"/>
                </a:solidFill>
              </a:rPr>
              <a:t/>
            </a:r>
            <a:br>
              <a:rPr lang="ru-RU" sz="4000" dirty="0">
                <a:solidFill>
                  <a:srgbClr val="002060"/>
                </a:solidFill>
              </a:rPr>
            </a:br>
            <a:endParaRPr lang="ru-RU" sz="40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584029" y="1196752"/>
            <a:ext cx="763284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Ребенок овладевает разными функциями речи: сигнальной, атрибутивной, номинативной (наименование предметов, качеств, действий), коммуникативной, информативной (в т.ч. обобщающей). Для него становится значимым содержание высказывания, диалога, литературного произведения. Появляются индивидуальные предпочтения в эстетическом восприятии мира (любимые игры и игрушки, книги с картинками, музыкальные произведения, красивые бытовые вещи). Ребенок способен эмоционально откликаться на содержание художественного образа, эстетические качества предметов и выражать свои впечатления в доступных видах художественного творчества. Расширяется и становится более избирательной сфера интересов, культурных практик.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1733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60648"/>
            <a:ext cx="8229600" cy="1296143"/>
          </a:xfrm>
        </p:spPr>
        <p:txBody>
          <a:bodyPr/>
          <a:lstStyle/>
          <a:p>
            <a:pPr marL="0" indent="534988" algn="ctr">
              <a:buNone/>
            </a:pPr>
            <a:r>
              <a:rPr lang="ru-RU" b="1" i="1" dirty="0">
                <a:solidFill>
                  <a:srgbClr val="002060"/>
                </a:solidFill>
              </a:rPr>
              <a:t>Развитие культурно-гигиенических навыков.</a:t>
            </a:r>
            <a:r>
              <a:rPr lang="ru-RU" dirty="0">
                <a:solidFill>
                  <a:srgbClr val="002060"/>
                </a:solidFill>
              </a:rPr>
              <a:t/>
            </a:r>
            <a:br>
              <a:rPr lang="ru-RU" dirty="0">
                <a:solidFill>
                  <a:srgbClr val="002060"/>
                </a:solidFill>
              </a:rPr>
            </a:br>
            <a:endParaRPr lang="ru-RU" dirty="0" smtClean="0"/>
          </a:p>
          <a:p>
            <a:pPr marL="0" indent="0"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Продолжатся </a:t>
            </a:r>
            <a:r>
              <a:rPr lang="ru-RU" sz="2400" b="1" dirty="0">
                <a:solidFill>
                  <a:srgbClr val="002060"/>
                </a:solidFill>
              </a:rPr>
              <a:t>формирование культурно-гигиенических навыков: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002060"/>
                </a:solidFill>
              </a:rPr>
              <a:t>- ребенок приучен к горшку, к концу третьего года жизни нормой является умение пользоваться туалетом;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002060"/>
                </a:solidFill>
              </a:rPr>
              <a:t>-  учится самостоятельно мыть и вытирать руки, умывать лицо; 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002060"/>
                </a:solidFill>
              </a:rPr>
              <a:t>- умеет надевать основные предметы одежды (надевание майку, натягивать колготки, шорты, носочки).</a:t>
            </a:r>
          </a:p>
          <a:p>
            <a:pPr marL="0" indent="534988" algn="just">
              <a:buNone/>
            </a:pPr>
            <a:endParaRPr lang="ru-RU" dirty="0" smtClean="0"/>
          </a:p>
          <a:p>
            <a:pPr marL="0" indent="534988" algn="just">
              <a:buNone/>
            </a:pPr>
            <a:endParaRPr lang="ru-RU" dirty="0"/>
          </a:p>
          <a:p>
            <a:pPr marL="0" indent="534988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752004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32657"/>
            <a:ext cx="8229600" cy="936104"/>
          </a:xfrm>
        </p:spPr>
        <p:txBody>
          <a:bodyPr/>
          <a:lstStyle/>
          <a:p>
            <a:pPr marL="0" indent="534988" algn="ctr">
              <a:buNone/>
            </a:pPr>
            <a:r>
              <a:rPr lang="ru-RU" b="1" i="1" dirty="0">
                <a:solidFill>
                  <a:srgbClr val="002060"/>
                </a:solidFill>
              </a:rPr>
              <a:t>Физическое развитие.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899592" y="1195770"/>
            <a:ext cx="67687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</a:rPr>
              <a:t>Двигательная активность становится все более целенаправленной, совершенствуется скоординированность движений, обогащается опыт двигательной деятельности.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5" name="Picture 2" descr="2o | Attachment | Озерицкослободской детский сад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5568" y="2996952"/>
            <a:ext cx="4876800" cy="2724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73308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467544" y="548680"/>
            <a:ext cx="8229600" cy="6119812"/>
          </a:xfrm>
        </p:spPr>
        <p:txBody>
          <a:bodyPr/>
          <a:lstStyle/>
          <a:p>
            <a:pPr marL="0" indent="534988" algn="just">
              <a:buNone/>
            </a:pPr>
            <a:r>
              <a:rPr lang="ru-RU" sz="4000" b="1" i="1" dirty="0">
                <a:solidFill>
                  <a:srgbClr val="002060"/>
                </a:solidFill>
              </a:rPr>
              <a:t>Кругозор.</a:t>
            </a:r>
            <a:r>
              <a:rPr lang="ru-RU" sz="2400" dirty="0">
                <a:solidFill>
                  <a:srgbClr val="002060"/>
                </a:solidFill>
              </a:rPr>
              <a:t/>
            </a:r>
            <a:br>
              <a:rPr lang="ru-RU" sz="2400" dirty="0">
                <a:solidFill>
                  <a:srgbClr val="002060"/>
                </a:solidFill>
              </a:rPr>
            </a:br>
            <a:r>
              <a:rPr lang="ru-RU" sz="2400" dirty="0">
                <a:solidFill>
                  <a:srgbClr val="002060"/>
                </a:solidFill>
              </a:rPr>
              <a:t>На протяжении третьего года жизни у ребенка формируются разнообразные представления и понятия об окружающем его мире. Он узнает свойства и назначение многих предметов повседневного обихода; не только различает, но называет цвет, форму, размер предметов; ориентируется в основных пространственных и временных соотношениях. У ребенка формируются начальные представления о количестве (много, мало, больше, меньше, один).</a:t>
            </a:r>
          </a:p>
          <a:p>
            <a:pPr marL="0" indent="534988" algn="just">
              <a:buNone/>
            </a:pPr>
            <a:endParaRPr lang="ru-RU" sz="2200" dirty="0" smtClean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429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5"/>
            <a:ext cx="8229600" cy="648072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b="1" i="1" dirty="0">
                <a:solidFill>
                  <a:srgbClr val="002060"/>
                </a:solidFill>
              </a:rPr>
              <a:t>Деятельность.</a:t>
            </a:r>
            <a:endParaRPr lang="ru-RU" sz="4000" u="sng" dirty="0">
              <a:solidFill>
                <a:srgbClr val="0070C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83568" y="1174828"/>
            <a:ext cx="748883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</a:rPr>
              <a:t>Дальнейшее сенсорное развитие ведет к значительным изменениям в ориентировочно-познавательной деятельности. Развивается новый вид деятельности – наблюдение, оно играет при грамотном руководстве со стороны взрослого ведущую роль в познании ребенком окружающего мира.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4" name="Picture 6" descr="МБ ДОУ «Детский сад № 120» — г.Новокузнец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4509120"/>
            <a:ext cx="3395744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5842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УНИВЕРСАЛЬНЫЙ ЕЖИКИ">
  <a:themeElements>
    <a:clrScheme name="елочный">
      <a:dk1>
        <a:srgbClr val="003300"/>
      </a:dk1>
      <a:lt1>
        <a:srgbClr val="99FF99"/>
      </a:lt1>
      <a:dk2>
        <a:srgbClr val="006600"/>
      </a:dk2>
      <a:lt2>
        <a:srgbClr val="99FF66"/>
      </a:lt2>
      <a:accent1>
        <a:srgbClr val="FFFF00"/>
      </a:accent1>
      <a:accent2>
        <a:srgbClr val="66FF33"/>
      </a:accent2>
      <a:accent3>
        <a:srgbClr val="009900"/>
      </a:accent3>
      <a:accent4>
        <a:srgbClr val="FFFF99"/>
      </a:accent4>
      <a:accent5>
        <a:srgbClr val="6600FF"/>
      </a:accent5>
      <a:accent6>
        <a:srgbClr val="CCFF33"/>
      </a:accent6>
      <a:hlink>
        <a:srgbClr val="0000FF"/>
      </a:hlink>
      <a:folHlink>
        <a:srgbClr val="00CC66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