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64" r:id="rId4"/>
    <p:sldId id="268" r:id="rId5"/>
    <p:sldId id="263" r:id="rId6"/>
    <p:sldId id="257" r:id="rId7"/>
    <p:sldId id="288" r:id="rId8"/>
    <p:sldId id="265" r:id="rId9"/>
    <p:sldId id="267" r:id="rId10"/>
    <p:sldId id="266" r:id="rId11"/>
    <p:sldId id="289" r:id="rId12"/>
    <p:sldId id="269" r:id="rId13"/>
    <p:sldId id="270" r:id="rId14"/>
    <p:sldId id="272" r:id="rId15"/>
    <p:sldId id="273" r:id="rId16"/>
    <p:sldId id="271" r:id="rId17"/>
    <p:sldId id="286" r:id="rId18"/>
    <p:sldId id="274" r:id="rId19"/>
    <p:sldId id="275" r:id="rId20"/>
    <p:sldId id="291" r:id="rId21"/>
    <p:sldId id="293" r:id="rId22"/>
    <p:sldId id="292" r:id="rId23"/>
    <p:sldId id="290" r:id="rId24"/>
    <p:sldId id="25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5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Лист1!$A$2</c:f>
              <c:strCache>
                <c:ptCount val="1"/>
                <c:pt idx="0">
                  <c:v>умение взаимодействовать в паре, группе начало года</c:v>
                </c:pt>
              </c:strCache>
            </c:strRef>
          </c:tx>
          <c:cat>
            <c:strRef>
              <c:f>Лист1!$B$1:$C$1</c:f>
              <c:strCache>
                <c:ptCount val="2"/>
                <c:pt idx="0">
                  <c:v>1 класс</c:v>
                </c:pt>
                <c:pt idx="1">
                  <c:v>3 класс</c:v>
                </c:pt>
              </c:strCache>
            </c:strRef>
          </c:cat>
          <c:val>
            <c:numRef>
              <c:f>Лист1!$B$2:$C$2</c:f>
              <c:numCache>
                <c:formatCode>General</c:formatCode>
                <c:ptCount val="2"/>
                <c:pt idx="0">
                  <c:v>40</c:v>
                </c:pt>
                <c:pt idx="1">
                  <c:v>70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умение взаимодействовать в паре, группеконец  года</c:v>
                </c:pt>
              </c:strCache>
            </c:strRef>
          </c:tx>
          <c:cat>
            <c:strRef>
              <c:f>Лист1!$B$1:$C$1</c:f>
              <c:strCache>
                <c:ptCount val="2"/>
                <c:pt idx="0">
                  <c:v>1 класс</c:v>
                </c:pt>
                <c:pt idx="1">
                  <c:v>3 класс</c:v>
                </c:pt>
              </c:strCache>
            </c:strRef>
          </c:cat>
          <c:val>
            <c:numRef>
              <c:f>Лист1!$B$3:$C$3</c:f>
              <c:numCache>
                <c:formatCode>General</c:formatCode>
                <c:ptCount val="2"/>
                <c:pt idx="0">
                  <c:v>60</c:v>
                </c:pt>
                <c:pt idx="1">
                  <c:v>80</c:v>
                </c:pt>
              </c:numCache>
            </c:numRef>
          </c:val>
        </c:ser>
        <c:gapWidth val="75"/>
        <c:shape val="cylinder"/>
        <c:axId val="106327040"/>
        <c:axId val="106353408"/>
        <c:axId val="0"/>
      </c:bar3DChart>
      <c:catAx>
        <c:axId val="106327040"/>
        <c:scaling>
          <c:orientation val="minMax"/>
        </c:scaling>
        <c:axPos val="b"/>
        <c:majorTickMark val="none"/>
        <c:tickLblPos val="nextTo"/>
        <c:crossAx val="106353408"/>
        <c:crosses val="autoZero"/>
        <c:auto val="1"/>
        <c:lblAlgn val="ctr"/>
        <c:lblOffset val="100"/>
      </c:catAx>
      <c:valAx>
        <c:axId val="106353408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spPr>
          <a:ln w="9525">
            <a:noFill/>
          </a:ln>
        </c:spPr>
        <c:crossAx val="106327040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100"/>
          </a:pPr>
          <a:endParaRPr lang="ru-RU"/>
        </a:p>
      </c:txPr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1 класс 1 полугодие</c:v>
                </c:pt>
                <c:pt idx="1">
                  <c:v>1 класс конец года</c:v>
                </c:pt>
                <c:pt idx="2">
                  <c:v>3 класс 1полугодие</c:v>
                </c:pt>
                <c:pt idx="3">
                  <c:v>3 класс конец года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</c:v>
                </c:pt>
                <c:pt idx="1">
                  <c:v>30</c:v>
                </c:pt>
                <c:pt idx="2">
                  <c:v>40</c:v>
                </c:pt>
                <c:pt idx="3">
                  <c:v>45</c:v>
                </c:pt>
              </c:numCache>
            </c:numRef>
          </c:val>
        </c:ser>
        <c:axId val="82144256"/>
        <c:axId val="82146048"/>
      </c:barChart>
      <c:catAx>
        <c:axId val="82144256"/>
        <c:scaling>
          <c:orientation val="minMax"/>
        </c:scaling>
        <c:axPos val="b"/>
        <c:tickLblPos val="nextTo"/>
        <c:crossAx val="82146048"/>
        <c:crosses val="autoZero"/>
        <c:auto val="1"/>
        <c:lblAlgn val="ctr"/>
        <c:lblOffset val="100"/>
      </c:catAx>
      <c:valAx>
        <c:axId val="82146048"/>
        <c:scaling>
          <c:orientation val="minMax"/>
        </c:scaling>
        <c:axPos val="l"/>
        <c:majorGridlines/>
        <c:numFmt formatCode="General" sourceLinked="1"/>
        <c:tickLblPos val="nextTo"/>
        <c:crossAx val="82144256"/>
        <c:crosses val="autoZero"/>
        <c:crossBetween val="between"/>
      </c:valAx>
    </c:plotArea>
    <c:plotVisOnly val="1"/>
    <c:dispBlanksAs val="gap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A1AB-F700-4D0B-9B53-3F286F225829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963B8-90B1-4D37-B3A9-93974F2C6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A1AB-F700-4D0B-9B53-3F286F225829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963B8-90B1-4D37-B3A9-93974F2C6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A1AB-F700-4D0B-9B53-3F286F225829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963B8-90B1-4D37-B3A9-93974F2C6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A1AB-F700-4D0B-9B53-3F286F225829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963B8-90B1-4D37-B3A9-93974F2C6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A1AB-F700-4D0B-9B53-3F286F225829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963B8-90B1-4D37-B3A9-93974F2C6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A1AB-F700-4D0B-9B53-3F286F225829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963B8-90B1-4D37-B3A9-93974F2C6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A1AB-F700-4D0B-9B53-3F286F225829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963B8-90B1-4D37-B3A9-93974F2C6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A1AB-F700-4D0B-9B53-3F286F225829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963B8-90B1-4D37-B3A9-93974F2C6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A1AB-F700-4D0B-9B53-3F286F225829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963B8-90B1-4D37-B3A9-93974F2C6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A1AB-F700-4D0B-9B53-3F286F225829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963B8-90B1-4D37-B3A9-93974F2C6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A1AB-F700-4D0B-9B53-3F286F225829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963B8-90B1-4D37-B3A9-93974F2C6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  <a:alpha val="3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CA1AB-F700-4D0B-9B53-3F286F225829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963B8-90B1-4D37-B3A9-93974F2C6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nsportal.ru/user/1235532/page/proektno-issledovatelskaya-deyatelnost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nsportal.ru/user/1235532/page/nashi-dostizheniya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nsportal.ru/user/1235532/page/moi-publikatsii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sites.google.com/site/spprobuzdenie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chalka.com/network_projects" TargetMode="External"/><Relationship Id="rId2" Type="http://schemas.openxmlformats.org/officeDocument/2006/relationships/hyperlink" Target="http://distant.ioso.ru/project/meth%20project/metod%20pro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itlt.edu.nstu.ru/article4.php" TargetMode="External"/><Relationship Id="rId4" Type="http://schemas.openxmlformats.org/officeDocument/2006/relationships/hyperlink" Target="http://www.it-n.ru/communities.aspx?cat_no=72958&amp;tmpl=co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357166"/>
            <a:ext cx="7500958" cy="642942"/>
          </a:xfrm>
        </p:spPr>
        <p:txBody>
          <a:bodyPr>
            <a:noAutofit/>
          </a:bodyPr>
          <a:lstStyle/>
          <a:p>
            <a:r>
              <a:rPr lang="ru-RU" sz="3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Тырыкина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Татьяна Александровна</a:t>
            </a:r>
            <a:endParaRPr lang="ru-RU" sz="32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1000108"/>
            <a:ext cx="6072230" cy="1071570"/>
          </a:xfrm>
        </p:spPr>
        <p:txBody>
          <a:bodyPr>
            <a:normAutofit fontScale="62500" lnSpcReduction="20000"/>
          </a:bodyPr>
          <a:lstStyle/>
          <a:p>
            <a:endParaRPr lang="ru-RU" b="1" dirty="0" smtClean="0">
              <a:solidFill>
                <a:srgbClr val="226822"/>
              </a:solidFill>
              <a:latin typeface="Times New Roman" pitchFamily="18" charset="0"/>
            </a:endParaRPr>
          </a:p>
          <a:p>
            <a:r>
              <a:rPr lang="ru-RU" sz="3800" b="1" dirty="0" smtClean="0">
                <a:solidFill>
                  <a:srgbClr val="226822"/>
                </a:solidFill>
                <a:latin typeface="Times New Roman" pitchFamily="18" charset="0"/>
              </a:rPr>
              <a:t>учитель начальных классов </a:t>
            </a:r>
            <a:br>
              <a:rPr lang="ru-RU" sz="3800" b="1" dirty="0" smtClean="0">
                <a:solidFill>
                  <a:srgbClr val="226822"/>
                </a:solidFill>
                <a:latin typeface="Times New Roman" pitchFamily="18" charset="0"/>
              </a:rPr>
            </a:br>
            <a:r>
              <a:rPr lang="ru-RU" sz="3800" b="1" dirty="0" smtClean="0">
                <a:solidFill>
                  <a:srgbClr val="226822"/>
                </a:solidFill>
                <a:latin typeface="Times New Roman" pitchFamily="18" charset="0"/>
              </a:rPr>
              <a:t>МБОУ </a:t>
            </a:r>
            <a:r>
              <a:rPr lang="ru-RU" sz="3800" b="1" dirty="0" err="1" smtClean="0">
                <a:solidFill>
                  <a:srgbClr val="226822"/>
                </a:solidFill>
                <a:latin typeface="Times New Roman" pitchFamily="18" charset="0"/>
              </a:rPr>
              <a:t>Большеустинская</a:t>
            </a:r>
            <a:r>
              <a:rPr lang="ru-RU" sz="3800" b="1" dirty="0" smtClean="0">
                <a:solidFill>
                  <a:srgbClr val="226822"/>
                </a:solidFill>
                <a:latin typeface="Times New Roman" pitchFamily="18" charset="0"/>
              </a:rPr>
              <a:t> ОШ</a:t>
            </a:r>
            <a:endParaRPr lang="ru-RU" sz="38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28596" y="2285992"/>
            <a:ext cx="8358246" cy="43577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00496" y="2428868"/>
            <a:ext cx="4857784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endParaRPr lang="ru-RU" b="1" u="sng" dirty="0" smtClean="0">
              <a:solidFill>
                <a:srgbClr val="1D571D"/>
              </a:solidFill>
              <a:latin typeface="Times New Roman" pitchFamily="18" charset="0"/>
            </a:endParaRPr>
          </a:p>
          <a:p>
            <a:pPr algn="ctr">
              <a:defRPr/>
            </a:pPr>
            <a:r>
              <a:rPr lang="ru-RU" sz="2000" b="1" u="sng" dirty="0" smtClean="0">
                <a:solidFill>
                  <a:srgbClr val="1D571D"/>
                </a:solidFill>
                <a:latin typeface="Times New Roman" pitchFamily="18" charset="0"/>
              </a:rPr>
              <a:t>Образование </a:t>
            </a:r>
            <a:r>
              <a:rPr lang="ru-RU" sz="2000" b="1" u="sng" dirty="0">
                <a:solidFill>
                  <a:srgbClr val="1D571D"/>
                </a:solidFill>
                <a:latin typeface="Times New Roman" pitchFamily="18" charset="0"/>
              </a:rPr>
              <a:t>– </a:t>
            </a:r>
            <a:r>
              <a:rPr lang="ru-RU" sz="2000" b="1" u="sng" dirty="0" smtClean="0">
                <a:solidFill>
                  <a:srgbClr val="1D571D"/>
                </a:solidFill>
                <a:latin typeface="Times New Roman" pitchFamily="18" charset="0"/>
              </a:rPr>
              <a:t>среднее-специальное</a:t>
            </a:r>
          </a:p>
          <a:p>
            <a:pPr algn="ctr">
              <a:buFont typeface="Wingdings" pitchFamily="2" charset="2"/>
              <a:buChar char="Ø"/>
              <a:defRPr/>
            </a:pPr>
            <a:endParaRPr lang="ru-RU" sz="2000" b="1" dirty="0">
              <a:solidFill>
                <a:srgbClr val="1D571D"/>
              </a:solidFill>
              <a:latin typeface="Times New Roman" pitchFamily="18" charset="0"/>
            </a:endParaRPr>
          </a:p>
          <a:p>
            <a:pPr algn="ctr">
              <a:lnSpc>
                <a:spcPct val="80000"/>
              </a:lnSpc>
              <a:defRPr/>
            </a:pPr>
            <a:r>
              <a:rPr lang="ru-RU" sz="2000" b="1" dirty="0" smtClean="0">
                <a:solidFill>
                  <a:srgbClr val="1D571D"/>
                </a:solidFill>
                <a:latin typeface="Times New Roman" pitchFamily="18" charset="0"/>
              </a:rPr>
              <a:t>Советское педагогическое училище 1990г ,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2000" b="1" dirty="0" smtClean="0">
                <a:solidFill>
                  <a:srgbClr val="1D571D"/>
                </a:solidFill>
                <a:latin typeface="Times New Roman" pitchFamily="18" charset="0"/>
              </a:rPr>
              <a:t> </a:t>
            </a:r>
            <a:r>
              <a:rPr lang="ru-RU" sz="2000" b="1" dirty="0">
                <a:solidFill>
                  <a:srgbClr val="1D571D"/>
                </a:solidFill>
                <a:latin typeface="Times New Roman" pitchFamily="18" charset="0"/>
              </a:rPr>
              <a:t>учитель начальных классов</a:t>
            </a:r>
          </a:p>
          <a:p>
            <a:pPr algn="ctr">
              <a:defRPr/>
            </a:pPr>
            <a:endParaRPr lang="ru-RU" sz="2000" b="1" u="sng" dirty="0" smtClean="0">
              <a:solidFill>
                <a:srgbClr val="1C541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b="1" u="sng" dirty="0" smtClean="0">
                <a:solidFill>
                  <a:srgbClr val="1C541C"/>
                </a:solidFill>
                <a:latin typeface="Times New Roman" pitchFamily="18" charset="0"/>
                <a:cs typeface="Times New Roman" pitchFamily="18" charset="0"/>
              </a:rPr>
              <a:t>Квалификация</a:t>
            </a:r>
            <a:r>
              <a:rPr lang="ru-RU" sz="2000" b="1" u="sng" dirty="0">
                <a:solidFill>
                  <a:srgbClr val="1C541C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1C541C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>
              <a:lnSpc>
                <a:spcPct val="80000"/>
              </a:lnSpc>
              <a:buNone/>
              <a:defRPr/>
            </a:pPr>
            <a:endParaRPr lang="ru-RU" sz="2000" b="1" u="sng" dirty="0" smtClean="0">
              <a:solidFill>
                <a:srgbClr val="1D571D"/>
              </a:solidFill>
              <a:latin typeface="Times New Roman" pitchFamily="18" charset="0"/>
            </a:endParaRPr>
          </a:p>
          <a:p>
            <a:pPr algn="ctr">
              <a:lnSpc>
                <a:spcPct val="80000"/>
              </a:lnSpc>
              <a:buNone/>
              <a:defRPr/>
            </a:pPr>
            <a:r>
              <a:rPr lang="ru-RU" sz="2000" b="1" u="sng" dirty="0" smtClean="0">
                <a:solidFill>
                  <a:srgbClr val="1D571D"/>
                </a:solidFill>
                <a:latin typeface="Times New Roman" pitchFamily="18" charset="0"/>
              </a:rPr>
              <a:t>Стаж</a:t>
            </a:r>
            <a:endParaRPr lang="ru-RU" sz="2000" b="1" u="sng" dirty="0">
              <a:solidFill>
                <a:srgbClr val="1D571D"/>
              </a:solidFill>
              <a:latin typeface="Times New Roman" pitchFamily="18" charset="0"/>
            </a:endParaRPr>
          </a:p>
          <a:p>
            <a:pPr algn="ctr">
              <a:lnSpc>
                <a:spcPct val="80000"/>
              </a:lnSpc>
              <a:buNone/>
              <a:defRPr/>
            </a:pPr>
            <a:r>
              <a:rPr lang="ru-RU" sz="2000" b="1" dirty="0" smtClean="0">
                <a:solidFill>
                  <a:srgbClr val="1D571D"/>
                </a:solidFill>
                <a:latin typeface="Times New Roman" pitchFamily="18" charset="0"/>
              </a:rPr>
              <a:t>педагогический </a:t>
            </a:r>
            <a:r>
              <a:rPr lang="ru-RU" sz="2000" b="1" dirty="0">
                <a:solidFill>
                  <a:srgbClr val="1D571D"/>
                </a:solidFill>
                <a:latin typeface="Times New Roman" pitchFamily="18" charset="0"/>
              </a:rPr>
              <a:t>– 29</a:t>
            </a:r>
          </a:p>
          <a:p>
            <a:pPr>
              <a:lnSpc>
                <a:spcPct val="80000"/>
              </a:lnSpc>
              <a:buNone/>
              <a:defRPr/>
            </a:pPr>
            <a:endParaRPr lang="en-US" sz="500" b="1" u="sng" dirty="0">
              <a:solidFill>
                <a:srgbClr val="1D571D"/>
              </a:solidFill>
              <a:latin typeface="Times New Roman" pitchFamily="18" charset="0"/>
            </a:endParaRPr>
          </a:p>
        </p:txBody>
      </p:sp>
      <p:pic>
        <p:nvPicPr>
          <p:cNvPr id="7" name="Рисунок 6" descr="H:\фото Березка\DSCN374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071679"/>
            <a:ext cx="3714776" cy="3786214"/>
          </a:xfrm>
          <a:prstGeom prst="ellipse">
            <a:avLst/>
          </a:prstGeom>
          <a:ln w="63500" cap="rnd">
            <a:solidFill>
              <a:schemeClr val="accent3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Цель педагогической деятельности</a:t>
            </a:r>
            <a:endParaRPr lang="ru-RU" sz="32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0" lvl="1" algn="ctr">
              <a:buNone/>
            </a:pP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Создание условий для коммуникативного развития личности младшего школьника, способного к речевым поступкам в различных ситуациях общения, для совершенствования его речевого поведения в соответствии с его возможностями и требованиями ФГОС начального общего образования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Способствовать поэтапному формированию у младших школьников основных стратегий речевого поведения;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Формировать универсальные учебные действия учащихся, необходимые для работы с информацией, анализа речевой ситуации, ориентироваться в ее условиях</a:t>
            </a:r>
            <a:endParaRPr lang="ru-RU" sz="2800" b="1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1C541C"/>
                </a:solidFill>
                <a:latin typeface="Times New Roman" pitchFamily="18" charset="0"/>
                <a:cs typeface="Times New Roman" pitchFamily="18" charset="0"/>
              </a:rPr>
              <a:t>Ведущая педагогическая идея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 Создание условий 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для формирования у обучающихся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социально ориентированного взгляда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на мир, </a:t>
            </a:r>
            <a:endParaRPr lang="ru-RU" b="1" i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навыков </a:t>
            </a:r>
            <a:r>
              <a:rPr lang="ru-RU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сотрудничества, </a:t>
            </a:r>
            <a:endParaRPr lang="en-US" b="1" i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комплексное  </a:t>
            </a:r>
            <a:r>
              <a:rPr lang="ru-RU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развитие творческого потенциала личности ребенка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err="1" smtClean="0">
                <a:solidFill>
                  <a:srgbClr val="1C541C"/>
                </a:solidFill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2800" b="1" dirty="0" smtClean="0">
                <a:solidFill>
                  <a:srgbClr val="1C541C"/>
                </a:solidFill>
                <a:latin typeface="Times New Roman" pitchFamily="18" charset="0"/>
                <a:cs typeface="Times New Roman" pitchFamily="18" charset="0"/>
              </a:rPr>
              <a:t> аспект личного вклада педагога в развитие образования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04" y="1285860"/>
            <a:ext cx="3757578" cy="4357718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	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Учебный материал выполняет роль образовательной среды, цель которой – создать условия для получения учениками собственного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образовательного продукта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457173" y="1142984"/>
            <a:ext cx="5131246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alt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alt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alt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altLang="ru-RU" sz="40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28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altLang="ru-RU" sz="12800" b="1" i="1" dirty="0" smtClean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Проект </a:t>
            </a:r>
            <a:br>
              <a:rPr kumimoji="0" lang="ru-RU" altLang="ru-RU" sz="1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altLang="ru-RU" sz="1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«Моя малая Родина»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57173" y="1700214"/>
            <a:ext cx="5329273" cy="494349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altLang="ru-RU" sz="2000" b="1" dirty="0" smtClean="0"/>
          </a:p>
          <a:p>
            <a:pPr marL="342900" marR="0" lvl="0" indent="-3429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Выполнили ученики  2 класса</a:t>
            </a:r>
          </a:p>
          <a:p>
            <a:pPr marL="342900" marR="0" lvl="0" indent="-3429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МБОУ «</a:t>
            </a:r>
            <a:r>
              <a:rPr kumimoji="0" lang="ru-RU" alt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Большеустинская</a:t>
            </a: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основная школа»</a:t>
            </a:r>
          </a:p>
          <a:p>
            <a:pPr marL="342900" marR="0" lvl="0" indent="-3429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altLang="ru-RU" sz="2000" b="1" dirty="0" smtClean="0"/>
          </a:p>
          <a:p>
            <a:pPr marL="342900" marR="0" lvl="0" indent="-342900" algn="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altLang="ru-RU" sz="2000" b="1" dirty="0" smtClean="0"/>
          </a:p>
          <a:p>
            <a:pPr marL="342900" marR="0" lvl="0" indent="-342900" algn="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Руководитель проекта</a:t>
            </a:r>
          </a:p>
          <a:p>
            <a:pPr marL="342900" marR="0" lvl="0" indent="-342900" algn="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Татьяна Александровна </a:t>
            </a:r>
            <a:r>
              <a:rPr kumimoji="0" lang="ru-RU" alt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Тырыкина</a:t>
            </a:r>
            <a:endParaRPr kumimoji="0" lang="ru-RU" alt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2019год</a:t>
            </a:r>
          </a:p>
        </p:txBody>
      </p:sp>
      <p:pic>
        <p:nvPicPr>
          <p:cNvPr id="9" name="Рисунок 4" descr="https://hr.government-nnov.ru/render/storage/c4/be/4eff1c8aaf0427bfbe9d45fc84e7281f6ee1363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3429000"/>
            <a:ext cx="3702303" cy="2056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1C541C"/>
                </a:solidFill>
                <a:latin typeface="Times New Roman" pitchFamily="18" charset="0"/>
                <a:cs typeface="Times New Roman" pitchFamily="18" charset="0"/>
              </a:rPr>
              <a:t>Диапазон личного вклада педагога в развитие образования и степень его новизны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71546"/>
            <a:ext cx="8329642" cy="5786454"/>
          </a:xfrm>
        </p:spPr>
        <p:txBody>
          <a:bodyPr>
            <a:normAutofit fontScale="92500" lnSpcReduction="20000"/>
          </a:bodyPr>
          <a:lstStyle/>
          <a:p>
            <a:pPr marL="0" indent="452438"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результат, можно представить следующие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достижения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2438">
              <a:buNone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2438">
              <a:buNone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2438">
              <a:buNone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2438">
              <a:buNone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2438">
              <a:buNone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2438">
              <a:buNone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2438">
              <a:buNone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2438">
              <a:buNone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2438" algn="just">
              <a:buNone/>
              <a:tabLst>
                <a:tab pos="87313" algn="l"/>
                <a:tab pos="269875" algn="l"/>
              </a:tabLst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2438" algn="just">
              <a:buNone/>
              <a:tabLst>
                <a:tab pos="87313" algn="l"/>
                <a:tab pos="26987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Таким образом, работа по формированию коммуникативных и других универсальных учебных действий в таких видах деятельности учащихся, как сетевые проекты и исследовательская деятельность, работает на успех ребёнка, а значит и способствует формированию всесторонне развитой личности, адаптированной к жизни в социальной среде. </a:t>
            </a:r>
          </a:p>
          <a:p>
            <a:pPr marL="0" indent="452438" algn="just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Такая работа создаёт условия для повышения уровня качества образования обучающихся.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https://sites.google.com/site/portfoliogrisakovoj/_/rsrc/1435299038518/7-tvorceskie-raboty-ucasiha/3-2-tvorceskie-raboty-ucasihsa/IMG_20140519_121217%20%281%29.jpg?height=300&amp;width=4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219" y="1772816"/>
            <a:ext cx="3160752" cy="23705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Результативность профессиональной педагогической деятельности и достигнутые эффекты</a:t>
            </a:r>
            <a:endParaRPr lang="ru-RU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fontScale="625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Пришли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выводу, что такая форма познавательной деятельности, как работа в сетевых проектах, способствует созданию такой обучающей среды, которая мотивирует учащихся самостоятельно добывать, обрабатывать полученную информацию, обмениваться ею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научились разрабатывать идеи, коллективно находить удачное решение, распределять обязанности при выполнении общего дела, оказывать и принимать помощь товарищей, оценивать свою деятельность и деятельность других,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самостоятельно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осуществлять поиск нужной информации, выступать перед командой, представляя свою работу, подводить итоги, анализировать результаты («Чему я научился?», «Чему мне необходимо научиться?»). 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Все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перечисленные умения соответствуют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метапредметным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результатам освоения учащимися ФГОС НОО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педагога создаются условия  профессионального роста,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распространения инновационного педагогического опыта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обеспечивается рост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ИКТ- компетенций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проектной культуры учителя начальной школы.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08266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1C541C"/>
                </a:solidFill>
                <a:latin typeface="Times New Roman" pitchFamily="18" charset="0"/>
                <a:cs typeface="Times New Roman" pitchFamily="18" charset="0"/>
              </a:rPr>
              <a:t>Результативность профессиональной педагогической деятельности и достигнутые эффекты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521497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24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 2018-2019 учебном году разработали и реализовали  проекты: </a:t>
            </a:r>
          </a:p>
          <a:p>
            <a:pPr>
              <a:buNone/>
            </a:pPr>
            <a:endParaRPr lang="ru-RU" dirty="0" smtClean="0">
              <a:hlinkClick r:id="rId2"/>
            </a:endParaRPr>
          </a:p>
          <a:p>
            <a:pPr>
              <a:buNone/>
            </a:pPr>
            <a:endParaRPr lang="ru-RU" dirty="0" smtClean="0">
              <a:hlinkClick r:id="rId2"/>
            </a:endParaRP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2643182"/>
            <a:ext cx="721523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ru-RU" altLang="ru-RU" sz="2800" b="1" i="1" dirty="0" smtClean="0">
                <a:solidFill>
                  <a:srgbClr val="002060"/>
                </a:solidFill>
                <a:latin typeface="Times New Roman" pitchFamily="18" charset="0"/>
              </a:rPr>
              <a:t>«Загляните в мамины глаза», </a:t>
            </a:r>
          </a:p>
          <a:p>
            <a:pPr algn="ctr"/>
            <a:r>
              <a:rPr kumimoji="1" lang="ru-RU" altLang="ru-RU" sz="2800" b="1" i="1" dirty="0" smtClean="0">
                <a:solidFill>
                  <a:srgbClr val="002060"/>
                </a:solidFill>
                <a:latin typeface="Times New Roman" pitchFamily="18" charset="0"/>
              </a:rPr>
              <a:t> </a:t>
            </a:r>
          </a:p>
          <a:p>
            <a:pPr algn="ctr"/>
            <a:r>
              <a:rPr kumimoji="1" lang="ru-RU" altLang="ru-RU" sz="2800" b="1" i="1" dirty="0" smtClean="0">
                <a:solidFill>
                  <a:srgbClr val="002060"/>
                </a:solidFill>
                <a:latin typeface="Times New Roman" pitchFamily="18" charset="0"/>
              </a:rPr>
              <a:t>«Утренняя </a:t>
            </a:r>
            <a:r>
              <a:rPr kumimoji="1" lang="ru-RU" altLang="ru-RU" sz="2800" b="1" i="1" dirty="0" err="1" smtClean="0">
                <a:solidFill>
                  <a:srgbClr val="002060"/>
                </a:solidFill>
                <a:latin typeface="Times New Roman" pitchFamily="18" charset="0"/>
              </a:rPr>
              <a:t>зарядка-настоящая</a:t>
            </a:r>
            <a:r>
              <a:rPr kumimoji="1" lang="ru-RU" altLang="ru-RU" sz="2800" b="1" i="1" dirty="0" smtClean="0">
                <a:solidFill>
                  <a:srgbClr val="002060"/>
                </a:solidFill>
                <a:latin typeface="Times New Roman" pitchFamily="18" charset="0"/>
              </a:rPr>
              <a:t> загадка», </a:t>
            </a:r>
          </a:p>
          <a:p>
            <a:pPr algn="ctr"/>
            <a:endParaRPr kumimoji="1" lang="ru-RU" altLang="ru-RU" sz="2800" b="1" i="1" dirty="0" smtClean="0">
              <a:solidFill>
                <a:srgbClr val="002060"/>
              </a:solidFill>
              <a:latin typeface="Times New Roman" pitchFamily="18" charset="0"/>
            </a:endParaRPr>
          </a:p>
          <a:p>
            <a:pPr algn="ctr"/>
            <a:r>
              <a:rPr kumimoji="1" lang="ru-RU" altLang="ru-RU" sz="2800" b="1" i="1" dirty="0" smtClean="0">
                <a:solidFill>
                  <a:srgbClr val="002060"/>
                </a:solidFill>
                <a:latin typeface="Times New Roman" pitchFamily="18" charset="0"/>
              </a:rPr>
              <a:t>«Моя малая Родина»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571472" y="714356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ru-RU" sz="2400" b="1" dirty="0" smtClean="0">
                <a:solidFill>
                  <a:srgbClr val="1C541C"/>
                </a:solidFill>
                <a:latin typeface="Times New Roman" pitchFamily="18" charset="0"/>
                <a:cs typeface="Times New Roman" pitchFamily="18" charset="0"/>
              </a:rPr>
              <a:t>Результативность профессиональной педагогической деятельности и достигнутые эффекты</a:t>
            </a:r>
            <a:br>
              <a:rPr lang="ru-RU" sz="2400" b="1" dirty="0" smtClean="0">
                <a:solidFill>
                  <a:srgbClr val="1C541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1C541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1C541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Коммуникативные УУД</a:t>
            </a:r>
            <a:br>
              <a:rPr lang="ru-RU" sz="24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357158" y="1071546"/>
          <a:ext cx="4643470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642910" y="300038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</a:pPr>
            <a:r>
              <a:rPr lang="ru-RU" sz="24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Умение задавать вопросы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3786182" y="3500438"/>
          <a:ext cx="5100654" cy="2886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8715436" cy="1143008"/>
          </a:xfrm>
        </p:spPr>
        <p:txBody>
          <a:bodyPr>
            <a:noAutofit/>
          </a:bodyPr>
          <a:lstStyle/>
          <a:p>
            <a:r>
              <a:rPr kumimoji="1" lang="ru-RU" altLang="ru-RU" sz="2400" b="1" dirty="0" smtClean="0">
                <a:solidFill>
                  <a:srgbClr val="006600"/>
                </a:solidFill>
                <a:latin typeface="Times New Roman" pitchFamily="18" charset="0"/>
              </a:rPr>
              <a:t>ТРАНСЛИРУЕМОСТЬ ПРАКТИЧЕСКИХ ДОСТИЖЕНИЙ ПРОФЕССИОНАЛЬНОЙ ПЕДАГОГИЧЕСКОЙ ДЕЯТЕЛЬНОСТИ ПЕДАГОГИЧЕСКОГО РАБОТНИКА</a:t>
            </a:r>
            <a:r>
              <a:rPr kumimoji="1" lang="ru-RU" altLang="ru-RU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</a:rPr>
              <a:t/>
            </a:r>
            <a:br>
              <a:rPr kumimoji="1" lang="ru-RU" altLang="ru-RU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  <a:defRPr/>
            </a:pPr>
            <a:r>
              <a:rPr kumimoji="1" lang="ru-RU" altLang="ru-RU" sz="3600" b="1" dirty="0">
                <a:solidFill>
                  <a:srgbClr val="006600"/>
                </a:solidFill>
                <a:latin typeface="Times New Roman" pitchFamily="18" charset="0"/>
              </a:rPr>
              <a:t>Распространение опыта</a:t>
            </a:r>
          </a:p>
          <a:p>
            <a:pPr>
              <a:buFontTx/>
              <a:buChar char="•"/>
              <a:defRPr/>
            </a:pPr>
            <a:r>
              <a:rPr kumimoji="1" lang="ru-RU" altLang="ru-RU" b="1" i="1" dirty="0" smtClean="0">
                <a:solidFill>
                  <a:srgbClr val="002060"/>
                </a:solidFill>
                <a:latin typeface="Times New Roman" pitchFamily="18" charset="0"/>
              </a:rPr>
              <a:t> Исследовательские проекты «Загляните в мамины глаза»,  «Утренняя </a:t>
            </a:r>
            <a:r>
              <a:rPr kumimoji="1" lang="ru-RU" altLang="ru-RU" b="1" i="1" dirty="0" err="1" smtClean="0">
                <a:solidFill>
                  <a:srgbClr val="002060"/>
                </a:solidFill>
                <a:latin typeface="Times New Roman" pitchFamily="18" charset="0"/>
              </a:rPr>
              <a:t>зарядка-настоящая</a:t>
            </a:r>
            <a:r>
              <a:rPr kumimoji="1" lang="ru-RU" altLang="ru-RU" b="1" i="1" dirty="0" smtClean="0">
                <a:solidFill>
                  <a:srgbClr val="002060"/>
                </a:solidFill>
                <a:latin typeface="Times New Roman" pitchFamily="18" charset="0"/>
              </a:rPr>
              <a:t> загадка», «Моя малая Родина»</a:t>
            </a:r>
          </a:p>
          <a:p>
            <a:pPr>
              <a:buFontTx/>
              <a:buChar char="•"/>
              <a:defRPr/>
            </a:pPr>
            <a:r>
              <a:rPr kumimoji="1" lang="ru-RU" altLang="ru-RU" b="1" i="1" dirty="0" smtClean="0">
                <a:solidFill>
                  <a:srgbClr val="002060"/>
                </a:solidFill>
                <a:latin typeface="Times New Roman" pitchFamily="18" charset="0"/>
              </a:rPr>
              <a:t>Мастер </a:t>
            </a:r>
            <a:r>
              <a:rPr kumimoji="1" lang="ru-RU" altLang="ru-RU" b="1" i="1" dirty="0">
                <a:solidFill>
                  <a:srgbClr val="002060"/>
                </a:solidFill>
                <a:latin typeface="Times New Roman" pitchFamily="18" charset="0"/>
              </a:rPr>
              <a:t>– классы </a:t>
            </a:r>
            <a:r>
              <a:rPr kumimoji="1" lang="ru-RU" altLang="ru-RU" b="1" i="1" dirty="0" smtClean="0">
                <a:solidFill>
                  <a:srgbClr val="002060"/>
                </a:solidFill>
                <a:latin typeface="Times New Roman" pitchFamily="18" charset="0"/>
              </a:rPr>
              <a:t>для РМО</a:t>
            </a:r>
            <a:endParaRPr kumimoji="1" lang="ru-RU" altLang="ru-RU" b="1" i="1" dirty="0">
              <a:solidFill>
                <a:srgbClr val="002060"/>
              </a:solidFill>
              <a:latin typeface="Times New Roman" pitchFamily="18" charset="0"/>
            </a:endParaRPr>
          </a:p>
          <a:p>
            <a:pPr>
              <a:buFontTx/>
              <a:buChar char="•"/>
              <a:defRPr/>
            </a:pPr>
            <a:r>
              <a:rPr kumimoji="1" lang="ru-RU" altLang="ru-RU" b="1" i="1" dirty="0">
                <a:solidFill>
                  <a:srgbClr val="002060"/>
                </a:solidFill>
                <a:latin typeface="Times New Roman" pitchFamily="18" charset="0"/>
              </a:rPr>
              <a:t>Тематические семинары для учителей </a:t>
            </a:r>
            <a:r>
              <a:rPr kumimoji="1" lang="ru-RU" altLang="ru-RU" b="1" i="1" dirty="0" smtClean="0">
                <a:solidFill>
                  <a:srgbClr val="002060"/>
                </a:solidFill>
                <a:latin typeface="Times New Roman" pitchFamily="18" charset="0"/>
              </a:rPr>
              <a:t>школы</a:t>
            </a:r>
            <a:r>
              <a:rPr kumimoji="1" lang="en-US" altLang="ru-RU" b="1" i="1" dirty="0" smtClean="0">
                <a:solidFill>
                  <a:srgbClr val="002060"/>
                </a:solidFill>
                <a:latin typeface="Times New Roman" pitchFamily="18" charset="0"/>
              </a:rPr>
              <a:t> </a:t>
            </a:r>
            <a:endParaRPr kumimoji="1" lang="ru-RU" altLang="ru-RU" b="1" i="1" dirty="0">
              <a:solidFill>
                <a:srgbClr val="002060"/>
              </a:solidFill>
              <a:latin typeface="Times New Roman" pitchFamily="18" charset="0"/>
            </a:endParaRPr>
          </a:p>
          <a:p>
            <a:pPr>
              <a:buFontTx/>
              <a:buChar char="•"/>
              <a:defRPr/>
            </a:pPr>
            <a:r>
              <a:rPr kumimoji="1" lang="ru-RU" altLang="ru-RU" b="1" i="1" dirty="0">
                <a:solidFill>
                  <a:srgbClr val="002060"/>
                </a:solidFill>
                <a:latin typeface="Times New Roman" pitchFamily="18" charset="0"/>
              </a:rPr>
              <a:t>Родительские </a:t>
            </a:r>
            <a:r>
              <a:rPr kumimoji="1" lang="ru-RU" altLang="ru-RU" b="1" i="1" dirty="0" smtClean="0">
                <a:solidFill>
                  <a:srgbClr val="002060"/>
                </a:solidFill>
                <a:latin typeface="Times New Roman" pitchFamily="18" charset="0"/>
              </a:rPr>
              <a:t>собрания</a:t>
            </a:r>
            <a:endParaRPr kumimoji="1" lang="en-US" altLang="ru-RU" b="1" i="1" dirty="0" smtClean="0">
              <a:solidFill>
                <a:srgbClr val="002060"/>
              </a:solidFill>
              <a:latin typeface="Times New Roman" pitchFamily="18" charset="0"/>
            </a:endParaRPr>
          </a:p>
          <a:p>
            <a:pPr>
              <a:buFontTx/>
              <a:buChar char="•"/>
              <a:defRPr/>
            </a:pPr>
            <a:r>
              <a:rPr kumimoji="1" lang="ru-RU" altLang="ru-RU" sz="3600" b="1" dirty="0" smtClean="0">
                <a:solidFill>
                  <a:srgbClr val="006600"/>
                </a:solidFill>
                <a:latin typeface="Times New Roman" pitchFamily="18" charset="0"/>
              </a:rPr>
              <a:t>Адресная </a:t>
            </a:r>
            <a:r>
              <a:rPr kumimoji="1" lang="ru-RU" altLang="ru-RU" sz="3600" b="1" dirty="0">
                <a:solidFill>
                  <a:srgbClr val="006600"/>
                </a:solidFill>
                <a:latin typeface="Times New Roman" pitchFamily="18" charset="0"/>
              </a:rPr>
              <a:t>направленность</a:t>
            </a:r>
          </a:p>
          <a:p>
            <a:pPr>
              <a:defRPr/>
            </a:pPr>
            <a:r>
              <a:rPr kumimoji="1" lang="ru-RU" altLang="ru-RU" b="1" i="1" dirty="0">
                <a:solidFill>
                  <a:srgbClr val="002060"/>
                </a:solidFill>
                <a:latin typeface="Times New Roman" pitchFamily="18" charset="0"/>
              </a:rPr>
              <a:t>Коллегам</a:t>
            </a:r>
          </a:p>
          <a:p>
            <a:pPr>
              <a:defRPr/>
            </a:pPr>
            <a:r>
              <a:rPr kumimoji="1" lang="ru-RU" altLang="ru-RU" b="1" i="1" dirty="0">
                <a:solidFill>
                  <a:srgbClr val="002060"/>
                </a:solidFill>
                <a:latin typeface="Times New Roman" pitchFamily="18" charset="0"/>
              </a:rPr>
              <a:t>Начинающим педагогам</a:t>
            </a:r>
          </a:p>
          <a:p>
            <a:pPr>
              <a:defRPr/>
            </a:pPr>
            <a:r>
              <a:rPr kumimoji="1" lang="ru-RU" altLang="ru-RU" b="1" i="1" dirty="0">
                <a:solidFill>
                  <a:srgbClr val="002060"/>
                </a:solidFill>
                <a:latin typeface="Times New Roman" pitchFamily="18" charset="0"/>
              </a:rPr>
              <a:t>Организаторам внеурочной деятельности</a:t>
            </a:r>
          </a:p>
          <a:p>
            <a:pPr>
              <a:defRPr/>
            </a:pPr>
            <a:r>
              <a:rPr kumimoji="1" lang="ru-RU" altLang="ru-RU" b="1" i="1" dirty="0">
                <a:solidFill>
                  <a:srgbClr val="002060"/>
                </a:solidFill>
                <a:latin typeface="Times New Roman" pitchFamily="18" charset="0"/>
              </a:rPr>
              <a:t>Родителям детей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429684" cy="6357982"/>
          </a:xfrm>
        </p:spPr>
        <p:txBody>
          <a:bodyPr>
            <a:normAutofit fontScale="25000" lnSpcReduction="20000"/>
          </a:bodyPr>
          <a:lstStyle/>
          <a:p>
            <a:pPr>
              <a:buNone/>
              <a:defRPr/>
            </a:pPr>
            <a:endParaRPr lang="ru-RU" sz="4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3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. Федеральный государственный образовательный стандарт начального общего образования. – М.: Просвещение, 2010.</a:t>
            </a:r>
          </a:p>
          <a:p>
            <a:pPr>
              <a:defRPr/>
            </a:pP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2.  Как проектировать универсальные учебные действия в начальной школе. От действия к мысли: пособие для учителя / под ред. А.Г. </a:t>
            </a:r>
            <a:r>
              <a:rPr lang="ru-RU" sz="6400" dirty="0" err="1">
                <a:latin typeface="Times New Roman" pitchFamily="18" charset="0"/>
                <a:cs typeface="Times New Roman" pitchFamily="18" charset="0"/>
              </a:rPr>
              <a:t>Асмолова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. – 2-е изд. – М.: Просвещение, 2010.</a:t>
            </a:r>
          </a:p>
          <a:p>
            <a:pPr>
              <a:defRPr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Планируемые результаты начального общего образования / под ред. Г.С. Ковалевой, О.Б. Логиновой. – 2-е изд. – М.: Просвещение, 2010.</a:t>
            </a:r>
          </a:p>
          <a:p>
            <a:pPr>
              <a:defRPr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6400" dirty="0" err="1">
                <a:latin typeface="Times New Roman" pitchFamily="18" charset="0"/>
                <a:cs typeface="Times New Roman" pitchFamily="18" charset="0"/>
              </a:rPr>
              <a:t>Тивикова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 С.К./под редакцией/. Речевое развитие младших школьников: коммуникативно-деятельный подход: сборник статей – 2-е изд. – н. Новгород: Нижегородский институт развития образования, 2014.</a:t>
            </a:r>
          </a:p>
          <a:p>
            <a:pPr>
              <a:defRPr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Мельникова Е. Л. Проблемный урок, или Как открывать знания с учениками: Пособие для учителя. – М., 2002.</a:t>
            </a:r>
          </a:p>
          <a:p>
            <a:pPr>
              <a:defRPr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Альтернативное образование. Идеи, подходы, модели. Эпштейн М.М., СПБ, 2013 </a:t>
            </a:r>
          </a:p>
          <a:p>
            <a:pPr>
              <a:defRPr/>
            </a:pPr>
            <a:r>
              <a:rPr lang="ru-RU" sz="6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Современные технологии проведения урока в начальной школе с учетом требований ФГОС. Под ред. Н.Н.Деменевой, М.,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2013</a:t>
            </a:r>
          </a:p>
          <a:p>
            <a:pPr>
              <a:defRPr/>
            </a:pPr>
            <a:r>
              <a:rPr lang="ru-RU" sz="6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Леонтович А.В.,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Саввичев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А.С. Исследовательская и проектная работа школьников. / Под ред. А.В. Леонтовича. – М.: ВАКО, 2014. – 160 с.)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Интернет-ресурсы </a:t>
            </a:r>
            <a:r>
              <a:rPr lang="ru-RU" sz="6400" b="1" u="sng" dirty="0" smtClean="0"/>
              <a:t>для знакомства с проектной деятельностью:</a:t>
            </a:r>
            <a:endParaRPr lang="ru-RU" sz="6400" u="sng" dirty="0" smtClean="0"/>
          </a:p>
          <a:p>
            <a:pPr lvl="0" algn="ctr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Метод проектов</a:t>
            </a:r>
          </a:p>
          <a:p>
            <a:pPr lvl="0" algn="ctr">
              <a:buNone/>
            </a:pPr>
            <a:r>
              <a:rPr lang="ru-RU" sz="6400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400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http://distant.ioso.ru/project/meth%20project/metod%20pro.</a:t>
            </a:r>
            <a:r>
              <a:rPr lang="ru-RU" sz="6400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htm</a:t>
            </a:r>
          </a:p>
          <a:p>
            <a:pPr lvl="0" algn="ctr"/>
            <a:r>
              <a:rPr lang="ru-RU" sz="6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Сетевые проекты в начальной школе</a:t>
            </a:r>
          </a:p>
          <a:p>
            <a:pPr lvl="0" algn="ctr">
              <a:buNone/>
            </a:pPr>
            <a:r>
              <a:rPr lang="ru-RU" sz="6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http://www.nachalka.com/network_projects</a:t>
            </a:r>
            <a:endParaRPr lang="ru-RU" sz="6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6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 обучения проектной деятельности</a:t>
            </a:r>
          </a:p>
          <a:p>
            <a:pPr lvl="0" algn="ctr">
              <a:buNone/>
            </a:pPr>
            <a:r>
              <a:rPr lang="ru-RU" sz="6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http://www.it-n.ru/communities.aspx?cat_no=72958&amp;tmpl=com</a:t>
            </a:r>
            <a:endParaRPr lang="ru-RU" sz="6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6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 проектов в обучении языку: теория и практика </a:t>
            </a:r>
          </a:p>
          <a:p>
            <a:pPr lvl="0" algn="ctr">
              <a:buNone/>
            </a:pPr>
            <a:r>
              <a:rPr lang="ru-RU" sz="6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http://www.itlt.edu.nstu.ru/article4.php</a:t>
            </a:r>
            <a:endParaRPr lang="ru-RU" sz="6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0"/>
            <a:ext cx="52864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ru-RU" sz="2800" b="1" dirty="0" smtClean="0">
                <a:solidFill>
                  <a:srgbClr val="006600"/>
                </a:solidFill>
                <a:latin typeface="Times New Roman" pitchFamily="18" charset="0"/>
              </a:rPr>
              <a:t>Литература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329642" cy="6000792"/>
          </a:xfrm>
        </p:spPr>
        <p:txBody>
          <a:bodyPr>
            <a:normAutofit fontScale="92500" lnSpcReduction="10000"/>
          </a:bodyPr>
          <a:lstStyle/>
          <a:p>
            <a:pPr algn="r" eaLnBrk="0" fontAlgn="base" hangingPunct="0">
              <a:buNone/>
            </a:pPr>
            <a:r>
              <a:rPr lang="ru-RU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r" eaLnBrk="0" fontAlgn="base" hangingPunct="0">
              <a:buNone/>
            </a:pPr>
            <a:endParaRPr lang="ru-RU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0" fontAlgn="base" hangingPunct="0">
              <a:buNone/>
            </a:pP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Исследовательские </a:t>
            </a:r>
          </a:p>
          <a:p>
            <a:pPr algn="r" eaLnBrk="0" fontAlgn="base" hangingPunct="0">
              <a:buNone/>
            </a:pP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проекты и их роль </a:t>
            </a:r>
          </a:p>
          <a:p>
            <a:pPr algn="r" eaLnBrk="0" fontAlgn="base" hangingPunct="0">
              <a:buNone/>
            </a:pP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 коммуникативно-речевом </a:t>
            </a:r>
          </a:p>
          <a:p>
            <a:pPr algn="r" eaLnBrk="0" fontAlgn="base" hangingPunct="0">
              <a:buNone/>
            </a:pP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развитии младших школьников.</a:t>
            </a:r>
            <a:endParaRPr lang="ru-RU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0" fontAlgn="base" hangingPunct="0">
              <a:buNone/>
            </a:pPr>
            <a:endParaRPr lang="ru-RU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0" fontAlgn="base" hangingPunct="0">
              <a:buNone/>
            </a:pPr>
            <a:r>
              <a:rPr lang="ru-RU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 eaLnBrk="0" fontAlgn="base" hangingPunct="0">
              <a:buNone/>
            </a:pPr>
            <a:r>
              <a:rPr lang="ru-RU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24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ничему не учимся у того, кто говорит: «Делай, как я». Единственными нашими учителями являются те, </a:t>
            </a:r>
            <a:endParaRPr lang="ru-RU" sz="2400" b="1" i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0" fontAlgn="base" hangingPunct="0">
              <a:buNone/>
            </a:pPr>
            <a:r>
              <a:rPr lang="ru-RU" sz="24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sz="24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говорят: «Делай со мной».</a:t>
            </a:r>
          </a:p>
          <a:p>
            <a:pPr algn="r" eaLnBrk="0" fontAlgn="base" hangingPunct="0">
              <a:buNone/>
            </a:pPr>
            <a:r>
              <a:rPr lang="ru-RU" sz="24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Жиль </a:t>
            </a:r>
            <a:r>
              <a:rPr lang="ru-RU" sz="2400" b="1" i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Делёз</a:t>
            </a:r>
            <a:r>
              <a:rPr lang="en-US" sz="24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(фр. философ)</a:t>
            </a:r>
            <a:endParaRPr lang="ru-RU" sz="2400" b="1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85728"/>
            <a:ext cx="3538530" cy="2641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i="1" dirty="0" smtClean="0">
                <a:solidFill>
                  <a:srgbClr val="006600"/>
                </a:solidFill>
              </a:rPr>
              <a:t>Наши проекты</a:t>
            </a:r>
            <a:endParaRPr lang="ru-RU" b="1" i="1" dirty="0">
              <a:solidFill>
                <a:srgbClr val="0066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928670"/>
            <a:ext cx="1869977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57554" y="1000108"/>
            <a:ext cx="1870099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43636" y="928670"/>
            <a:ext cx="192204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34" y="3786190"/>
            <a:ext cx="1857388" cy="2656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786050" y="3786190"/>
            <a:ext cx="171451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857752" y="3786190"/>
            <a:ext cx="178595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929454" y="3786190"/>
            <a:ext cx="1785950" cy="2456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571472" y="714356"/>
            <a:ext cx="8001056" cy="156966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9600" i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ПРИЛОЖЕНИЕ</a:t>
            </a:r>
            <a:endParaRPr lang="ru-RU" sz="9600" i="1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DCIM\108NIKON\DSCN46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857232"/>
            <a:ext cx="3214710" cy="275227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43042" y="214290"/>
            <a:ext cx="52864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6600"/>
                </a:solidFill>
              </a:rPr>
              <a:t>Наши проекты</a:t>
            </a:r>
            <a:endParaRPr lang="ru-RU" sz="4400" dirty="0"/>
          </a:p>
        </p:txBody>
      </p:sp>
      <p:pic>
        <p:nvPicPr>
          <p:cNvPr id="1027" name="Picture 3" descr="H:\DCIM\108NIKON\DSCN46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928670"/>
            <a:ext cx="3571868" cy="2678901"/>
          </a:xfrm>
          <a:prstGeom prst="rect">
            <a:avLst/>
          </a:prstGeom>
          <a:noFill/>
        </p:spPr>
      </p:pic>
      <p:pic>
        <p:nvPicPr>
          <p:cNvPr id="1028" name="Picture 4" descr="H:\DCIM\108NIKON\DSCN462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4143380"/>
            <a:ext cx="3429024" cy="2571768"/>
          </a:xfrm>
          <a:prstGeom prst="rect">
            <a:avLst/>
          </a:prstGeom>
          <a:noFill/>
        </p:spPr>
      </p:pic>
      <p:pic>
        <p:nvPicPr>
          <p:cNvPr id="1029" name="Picture 5" descr="H:\DCIM\108NIKON\DSCN462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4071942"/>
            <a:ext cx="3500462" cy="262534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928662" y="3143248"/>
            <a:ext cx="2571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i="1" dirty="0" smtClean="0">
              <a:solidFill>
                <a:srgbClr val="C00000"/>
              </a:solidFill>
            </a:endParaRP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Русский язык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00562" y="3143248"/>
            <a:ext cx="4000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i="1" dirty="0" smtClean="0">
              <a:solidFill>
                <a:srgbClr val="C00000"/>
              </a:solidFill>
            </a:endParaRPr>
          </a:p>
          <a:p>
            <a:r>
              <a:rPr lang="ru-RU" sz="2800" b="1" i="1" dirty="0" smtClean="0">
                <a:solidFill>
                  <a:srgbClr val="C00000"/>
                </a:solidFill>
              </a:rPr>
              <a:t>Литературное чтение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85918" y="6072206"/>
            <a:ext cx="5572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Окружающий мир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6600"/>
                </a:solidFill>
              </a:rPr>
              <a:t>Наши достижения</a:t>
            </a:r>
            <a:endParaRPr lang="ru-RU" b="1" i="1" dirty="0">
              <a:solidFill>
                <a:srgbClr val="006600"/>
              </a:solidFill>
            </a:endParaRPr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714488"/>
            <a:ext cx="2214578" cy="316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08" y="2357430"/>
            <a:ext cx="200026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7620" y="3000372"/>
            <a:ext cx="214314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5008" y="3571876"/>
            <a:ext cx="2214546" cy="3045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6600"/>
                </a:solidFill>
              </a:rPr>
              <a:t>Распространение опыта</a:t>
            </a:r>
            <a:endParaRPr lang="ru-RU" b="1" i="1" dirty="0">
              <a:solidFill>
                <a:srgbClr val="0066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571612"/>
            <a:ext cx="3857652" cy="2327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1571612"/>
            <a:ext cx="3619525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714480" y="1071547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В сети Интернет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4000504"/>
            <a:ext cx="792961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Школьный уровень</a:t>
            </a:r>
          </a:p>
          <a:p>
            <a:pPr algn="ctr"/>
            <a:r>
              <a:rPr lang="ru-RU" sz="2000" dirty="0" smtClean="0"/>
              <a:t>Выступление на педсовете </a:t>
            </a:r>
            <a:r>
              <a:rPr lang="ru-RU" sz="2000" b="1" i="1" dirty="0" smtClean="0"/>
              <a:t>«Проектная деятельность как направление работы по развитию творческих способностей обучающихся</a:t>
            </a:r>
            <a:r>
              <a:rPr lang="ru-RU" sz="2000" b="1" dirty="0" smtClean="0"/>
              <a:t>».</a:t>
            </a:r>
            <a:r>
              <a:rPr lang="ru-RU" sz="2000" dirty="0" smtClean="0"/>
              <a:t>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Курсы</a:t>
            </a:r>
          </a:p>
          <a:p>
            <a:pPr algn="ctr"/>
            <a:r>
              <a:rPr lang="ru-RU" sz="2000" b="1" i="1" dirty="0" smtClean="0"/>
              <a:t>«Проектно-исследовательская деятельность участников образовательных отношений с использованием ИКТ в начальной школе».</a:t>
            </a:r>
            <a:endParaRPr lang="ru-RU" sz="2000" b="1" i="1" dirty="0" smtClean="0">
              <a:solidFill>
                <a:srgbClr val="C00000"/>
              </a:solidFill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</a:endParaRPr>
          </a:p>
          <a:p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pPr algn="ctr">
              <a:buNone/>
            </a:pPr>
            <a:r>
              <a:rPr lang="ru-RU" sz="54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</a:p>
          <a:p>
            <a:pPr algn="ctr">
              <a:buNone/>
            </a:pPr>
            <a:r>
              <a:rPr lang="ru-RU" sz="54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5400" b="1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71462"/>
            <a:ext cx="8401080" cy="115409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1C541C"/>
                </a:solidFill>
                <a:latin typeface="Times New Roman" pitchFamily="18" charset="0"/>
                <a:cs typeface="Times New Roman" pitchFamily="18" charset="0"/>
              </a:rPr>
              <a:t>Условия формирования личного вклада педагога в развитие образования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8858280" cy="5857916"/>
          </a:xfrm>
        </p:spPr>
        <p:txBody>
          <a:bodyPr>
            <a:normAutofit/>
          </a:bodyPr>
          <a:lstStyle/>
          <a:p>
            <a:endParaRPr lang="ru-RU" sz="5600" dirty="0" smtClean="0"/>
          </a:p>
          <a:p>
            <a:endParaRPr lang="ru-RU" sz="5600" dirty="0"/>
          </a:p>
          <a:p>
            <a:endParaRPr lang="ru-RU" sz="5600" dirty="0" smtClean="0"/>
          </a:p>
          <a:p>
            <a:endParaRPr lang="ru-RU" sz="5600" dirty="0"/>
          </a:p>
          <a:p>
            <a:endParaRPr lang="ru-RU" sz="56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948690"/>
            <a:ext cx="8715436" cy="5695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 условиях перехода на Федеральные государственные стандарты образования второго  поколения организация проектно-исследовательской деятельности школьников обеспечивает  формирование универсальных учебных действий школьника, воспитание ответственности учащегося за свой учебный опыт, принятие решений, дальнейшее образование, духовно-нравственного воспитание. </a:t>
            </a:r>
          </a:p>
          <a:p>
            <a:pPr algn="just"/>
            <a:r>
              <a:rPr lang="ru-RU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	В условиях правильной организации исследовательской деятельности дети незаметно для себя овладевают  нравственными нормами, усваивают моральные требования, у них развиваются нравственные чувства, закрепляются определённые формы поведения, т.е. формируются так называемые “нравственные привычки”. 	Трудолюбие, ответственность, самостоятельность, предприимчивость – такими качествами личности овладевают учащиеся в результате приобщения их к исследовательской работе. Выполняя исследования в группах, дети и сильные, и слабые имеют возможность развить лидерские качества. Участие в исследовательской деятельности повышает уверенность в себе, что позволяет успешнее учиться. Сколько радости испытывает ученик, когда он находится в поиске вместе с учителем. </a:t>
            </a:r>
          </a:p>
          <a:p>
            <a:pPr algn="just"/>
            <a:r>
              <a:rPr lang="ru-RU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	Что может быть интереснее для учителя, чем следить за работой мысли ребят, иногда направлять их по пути познания, а иногда и просто не мешать суметь вовремя отойти в сторону дать детям насладиться радостью своего открытия.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1C541C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857232"/>
            <a:ext cx="8643998" cy="55721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		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Развитие речевого поведения учащихся — одна из важнейших социально-педагогических проблем современного начального образования, значимость которой в полной мере отражают требования Федерального государственного образовательного стандарта. Актуальность обозначенной проблемы обусловлена, прежде всего, той исключительной ролью, которую играет речь в жизни человека. 	Представляя собой язык в действии, она служит универсальным средством общения, границы и сферы которого постоянно расширяются, и является мощным каналом интеллектуального и духовного становления личности. Кроме того, развитие речевого поведения неразрывно связано с коммуникативно-нравственным развитием учащихся и становлением их социальной активности.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		Речевое поведение выступает зеркалом общего культурного уровня человека, отражает важнейшие особенности его интеллектуальной и эмоциональной сферы.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Нормативные документы, используемые в работе</a:t>
            </a:r>
          </a:p>
        </p:txBody>
      </p:sp>
      <p:grpSp>
        <p:nvGrpSpPr>
          <p:cNvPr id="2" name="Group 92"/>
          <p:cNvGrpSpPr>
            <a:grpSpLocks/>
          </p:cNvGrpSpPr>
          <p:nvPr/>
        </p:nvGrpSpPr>
        <p:grpSpPr bwMode="auto">
          <a:xfrm>
            <a:off x="257681" y="1857364"/>
            <a:ext cx="8847062" cy="4386282"/>
            <a:chOff x="383" y="1152"/>
            <a:chExt cx="5193" cy="2368"/>
          </a:xfrm>
        </p:grpSpPr>
        <p:sp>
          <p:nvSpPr>
            <p:cNvPr id="19462" name="AutoShape 4"/>
            <p:cNvSpPr>
              <a:spLocks noChangeArrowheads="1"/>
            </p:cNvSpPr>
            <p:nvPr/>
          </p:nvSpPr>
          <p:spPr bwMode="gray">
            <a:xfrm rot="17973186">
              <a:off x="3193" y="1701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gradFill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0"/>
            </a:gradFill>
            <a:ln w="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463" name="AutoShape 5"/>
            <p:cNvSpPr>
              <a:spLocks noChangeArrowheads="1"/>
            </p:cNvSpPr>
            <p:nvPr/>
          </p:nvSpPr>
          <p:spPr bwMode="gray">
            <a:xfrm rot="3465783">
              <a:off x="3010" y="2928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gradFill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0"/>
            </a:gradFill>
            <a:ln w="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464" name="AutoShape 6"/>
            <p:cNvSpPr>
              <a:spLocks noChangeArrowheads="1"/>
            </p:cNvSpPr>
            <p:nvPr/>
          </p:nvSpPr>
          <p:spPr bwMode="gray">
            <a:xfrm rot="-7230978">
              <a:off x="2242" y="1613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gradFill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0"/>
            </a:gradFill>
            <a:ln w="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465" name="AutoShape 7"/>
            <p:cNvSpPr>
              <a:spLocks noChangeArrowheads="1"/>
            </p:cNvSpPr>
            <p:nvPr/>
          </p:nvSpPr>
          <p:spPr bwMode="gray">
            <a:xfrm rot="7535209">
              <a:off x="2220" y="2910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gradFill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0"/>
            </a:gradFill>
            <a:ln w="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466" name="AutoShape 8"/>
            <p:cNvSpPr>
              <a:spLocks noChangeArrowheads="1"/>
            </p:cNvSpPr>
            <p:nvPr/>
          </p:nvSpPr>
          <p:spPr bwMode="gray">
            <a:xfrm>
              <a:off x="3375" y="2275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gradFill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0"/>
            </a:gradFill>
            <a:ln w="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467" name="AutoShape 9"/>
            <p:cNvSpPr>
              <a:spLocks noChangeArrowheads="1"/>
            </p:cNvSpPr>
            <p:nvPr/>
          </p:nvSpPr>
          <p:spPr bwMode="gray">
            <a:xfrm rot="10800000">
              <a:off x="1857" y="2271"/>
              <a:ext cx="544" cy="182"/>
            </a:xfrm>
            <a:prstGeom prst="rightArrow">
              <a:avLst>
                <a:gd name="adj1" fmla="val 35167"/>
                <a:gd name="adj2" fmla="val 121041"/>
              </a:avLst>
            </a:prstGeom>
            <a:gradFill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0"/>
            </a:gradFill>
            <a:ln w="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468" name="Oval 10"/>
            <p:cNvSpPr>
              <a:spLocks noChangeArrowheads="1"/>
            </p:cNvSpPr>
            <p:nvPr/>
          </p:nvSpPr>
          <p:spPr bwMode="gray">
            <a:xfrm>
              <a:off x="1697" y="1161"/>
              <a:ext cx="2358" cy="2359"/>
            </a:xfrm>
            <a:prstGeom prst="ellipse">
              <a:avLst/>
            </a:prstGeom>
            <a:noFill/>
            <a:ln w="38100" algn="ctr">
              <a:solidFill>
                <a:srgbClr val="DDDDDD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grpSp>
          <p:nvGrpSpPr>
            <p:cNvPr id="3" name="Group 91"/>
            <p:cNvGrpSpPr>
              <a:grpSpLocks/>
            </p:cNvGrpSpPr>
            <p:nvPr/>
          </p:nvGrpSpPr>
          <p:grpSpPr bwMode="auto">
            <a:xfrm>
              <a:off x="2284" y="1761"/>
              <a:ext cx="1225" cy="1225"/>
              <a:chOff x="2284" y="1761"/>
              <a:chExt cx="1225" cy="1225"/>
            </a:xfrm>
          </p:grpSpPr>
          <p:sp>
            <p:nvSpPr>
              <p:cNvPr id="19483" name="Oval 29"/>
              <p:cNvSpPr>
                <a:spLocks noChangeArrowheads="1"/>
              </p:cNvSpPr>
              <p:nvPr/>
            </p:nvSpPr>
            <p:spPr bwMode="gray">
              <a:xfrm>
                <a:off x="2284" y="1761"/>
                <a:ext cx="1225" cy="1225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FFCC00"/>
                  </a:gs>
                  <a:gs pos="100000">
                    <a:srgbClr val="FFFFFF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9484" name="Oval 30"/>
              <p:cNvSpPr>
                <a:spLocks noChangeArrowheads="1"/>
              </p:cNvSpPr>
              <p:nvPr/>
            </p:nvSpPr>
            <p:spPr bwMode="gray">
              <a:xfrm>
                <a:off x="2284" y="1761"/>
                <a:ext cx="1225" cy="1225"/>
              </a:xfrm>
              <a:prstGeom prst="ellipse">
                <a:avLst/>
              </a:prstGeom>
              <a:gradFill rotWithShape="1">
                <a:gsLst>
                  <a:gs pos="0">
                    <a:srgbClr val="FFCC00">
                      <a:alpha val="32001"/>
                    </a:srgbClr>
                  </a:gs>
                  <a:gs pos="100000">
                    <a:srgbClr val="765E00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9485" name="Oval 31"/>
              <p:cNvSpPr>
                <a:spLocks noChangeArrowheads="1"/>
              </p:cNvSpPr>
              <p:nvPr/>
            </p:nvSpPr>
            <p:spPr bwMode="gray">
              <a:xfrm>
                <a:off x="2364" y="1841"/>
                <a:ext cx="1065" cy="1065"/>
              </a:xfrm>
              <a:prstGeom prst="ellipse">
                <a:avLst/>
              </a:prstGeom>
              <a:gradFill rotWithShape="1">
                <a:gsLst>
                  <a:gs pos="0">
                    <a:srgbClr val="8A6E00"/>
                  </a:gs>
                  <a:gs pos="50000">
                    <a:srgbClr val="FFCC00"/>
                  </a:gs>
                  <a:gs pos="100000">
                    <a:srgbClr val="8A6E00"/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9486" name="Oval 32"/>
              <p:cNvSpPr>
                <a:spLocks noChangeArrowheads="1"/>
              </p:cNvSpPr>
              <p:nvPr/>
            </p:nvSpPr>
            <p:spPr bwMode="gray">
              <a:xfrm>
                <a:off x="2365" y="1852"/>
                <a:ext cx="1065" cy="1065"/>
              </a:xfrm>
              <a:prstGeom prst="ellipse">
                <a:avLst/>
              </a:prstGeom>
              <a:gradFill rotWithShape="1">
                <a:gsLst>
                  <a:gs pos="0">
                    <a:srgbClr val="A28200"/>
                  </a:gs>
                  <a:gs pos="100000">
                    <a:srgbClr val="FFCC00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9487" name="Oval 33"/>
              <p:cNvSpPr>
                <a:spLocks noChangeArrowheads="1"/>
              </p:cNvSpPr>
              <p:nvPr/>
            </p:nvSpPr>
            <p:spPr bwMode="gray">
              <a:xfrm>
                <a:off x="2417" y="1894"/>
                <a:ext cx="959" cy="959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9488" name="Oval 34"/>
              <p:cNvSpPr>
                <a:spLocks noChangeArrowheads="1"/>
              </p:cNvSpPr>
              <p:nvPr/>
            </p:nvSpPr>
            <p:spPr bwMode="gray">
              <a:xfrm>
                <a:off x="2431" y="1906"/>
                <a:ext cx="927" cy="928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9489" name="Oval 35"/>
              <p:cNvSpPr>
                <a:spLocks noChangeArrowheads="1"/>
              </p:cNvSpPr>
              <p:nvPr/>
            </p:nvSpPr>
            <p:spPr bwMode="gray">
              <a:xfrm>
                <a:off x="2442" y="1912"/>
                <a:ext cx="906" cy="9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9490" name="Oval 36"/>
              <p:cNvSpPr>
                <a:spLocks noChangeArrowheads="1"/>
              </p:cNvSpPr>
              <p:nvPr/>
            </p:nvSpPr>
            <p:spPr bwMode="gray">
              <a:xfrm>
                <a:off x="2452" y="1921"/>
                <a:ext cx="861" cy="845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9491" name="Oval 37"/>
              <p:cNvSpPr>
                <a:spLocks noChangeArrowheads="1"/>
              </p:cNvSpPr>
              <p:nvPr/>
            </p:nvSpPr>
            <p:spPr bwMode="gray">
              <a:xfrm>
                <a:off x="2503" y="1944"/>
                <a:ext cx="765" cy="687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9470" name="Text Box 40"/>
            <p:cNvSpPr txBox="1">
              <a:spLocks noChangeArrowheads="1"/>
            </p:cNvSpPr>
            <p:nvPr/>
          </p:nvSpPr>
          <p:spPr bwMode="gray">
            <a:xfrm>
              <a:off x="2623" y="2202"/>
              <a:ext cx="540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>
                  <a:solidFill>
                    <a:srgbClr val="000000"/>
                  </a:solidFill>
                </a:rPr>
                <a:t>Title</a:t>
              </a:r>
            </a:p>
          </p:txBody>
        </p:sp>
        <p:sp>
          <p:nvSpPr>
            <p:cNvPr id="19471" name="Text Box 41"/>
            <p:cNvSpPr txBox="1">
              <a:spLocks noChangeArrowheads="1"/>
            </p:cNvSpPr>
            <p:nvPr/>
          </p:nvSpPr>
          <p:spPr bwMode="auto">
            <a:xfrm>
              <a:off x="3780" y="1260"/>
              <a:ext cx="630" cy="18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ru-RU" sz="1600" b="1" dirty="0">
                  <a:solidFill>
                    <a:srgbClr val="006600"/>
                  </a:solidFill>
                  <a:latin typeface="Times New Roman" pitchFamily="18" charset="0"/>
                  <a:cs typeface="Times New Roman" pitchFamily="18" charset="0"/>
                </a:rPr>
                <a:t>ФГОС </a:t>
              </a:r>
              <a:endParaRPr lang="en-US" sz="16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472" name="Text Box 42"/>
            <p:cNvSpPr txBox="1">
              <a:spLocks noChangeArrowheads="1"/>
            </p:cNvSpPr>
            <p:nvPr/>
          </p:nvSpPr>
          <p:spPr bwMode="auto">
            <a:xfrm>
              <a:off x="485" y="1152"/>
              <a:ext cx="1656" cy="31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ru-RU" sz="1600" b="1" dirty="0">
                  <a:solidFill>
                    <a:srgbClr val="006600"/>
                  </a:solidFill>
                  <a:latin typeface="Times New Roman" pitchFamily="18" charset="0"/>
                  <a:cs typeface="Times New Roman" pitchFamily="18" charset="0"/>
                </a:rPr>
                <a:t>Закон «Об образовании РФ»</a:t>
              </a:r>
              <a:r>
                <a:rPr lang="ru-RU" sz="1600" dirty="0">
                  <a:solidFill>
                    <a:prstClr val="black"/>
                  </a:solidFill>
                </a:rPr>
                <a:t/>
              </a:r>
              <a:br>
                <a:rPr lang="ru-RU" sz="1600" dirty="0">
                  <a:solidFill>
                    <a:prstClr val="black"/>
                  </a:solidFill>
                </a:rPr>
              </a:br>
              <a:endParaRPr 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19473" name="Text Box 43"/>
            <p:cNvSpPr txBox="1">
              <a:spLocks noChangeArrowheads="1"/>
            </p:cNvSpPr>
            <p:nvPr/>
          </p:nvSpPr>
          <p:spPr bwMode="auto">
            <a:xfrm>
              <a:off x="4178" y="2256"/>
              <a:ext cx="1398" cy="18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600" b="1" dirty="0">
                  <a:solidFill>
                    <a:srgbClr val="006600"/>
                  </a:solidFill>
                  <a:latin typeface="Times New Roman" pitchFamily="18" charset="0"/>
                  <a:cs typeface="Times New Roman" pitchFamily="18" charset="0"/>
                </a:rPr>
                <a:t>Примерная программа </a:t>
              </a:r>
              <a:endParaRPr lang="en-US" sz="16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 Box 44"/>
            <p:cNvSpPr txBox="1">
              <a:spLocks noChangeArrowheads="1"/>
            </p:cNvSpPr>
            <p:nvPr/>
          </p:nvSpPr>
          <p:spPr bwMode="auto">
            <a:xfrm>
              <a:off x="3602" y="3264"/>
              <a:ext cx="1868" cy="18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1600" b="1" dirty="0">
                  <a:solidFill>
                    <a:srgbClr val="006600"/>
                  </a:solidFill>
                  <a:latin typeface="Times New Roman" pitchFamily="18" charset="0"/>
                  <a:cs typeface="Times New Roman" pitchFamily="18" charset="0"/>
                </a:rPr>
                <a:t>Календарно-тематический план</a:t>
              </a:r>
              <a:endParaRPr lang="en-US" sz="16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475" name="Text Box 45"/>
            <p:cNvSpPr txBox="1">
              <a:spLocks noChangeArrowheads="1"/>
            </p:cNvSpPr>
            <p:nvPr/>
          </p:nvSpPr>
          <p:spPr bwMode="auto">
            <a:xfrm>
              <a:off x="627" y="2256"/>
              <a:ext cx="939" cy="18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ru-RU" sz="1600" b="1" dirty="0">
                  <a:solidFill>
                    <a:srgbClr val="006600"/>
                  </a:solidFill>
                  <a:latin typeface="Times New Roman" pitchFamily="18" charset="0"/>
                  <a:cs typeface="Times New Roman" pitchFamily="18" charset="0"/>
                </a:rPr>
                <a:t>Учебный план </a:t>
              </a:r>
              <a:endParaRPr lang="en-US" sz="16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476" name="Text Box 46"/>
            <p:cNvSpPr txBox="1">
              <a:spLocks noChangeArrowheads="1"/>
            </p:cNvSpPr>
            <p:nvPr/>
          </p:nvSpPr>
          <p:spPr bwMode="auto">
            <a:xfrm>
              <a:off x="383" y="3225"/>
              <a:ext cx="1704" cy="18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ru-RU" sz="1600" b="1" dirty="0">
                  <a:solidFill>
                    <a:srgbClr val="006600"/>
                  </a:solidFill>
                  <a:latin typeface="Times New Roman" pitchFamily="18" charset="0"/>
                  <a:cs typeface="Times New Roman" pitchFamily="18" charset="0"/>
                </a:rPr>
                <a:t>Рабочие учебные программы</a:t>
              </a:r>
              <a:endParaRPr lang="en-US" sz="16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Oval 84"/>
            <p:cNvSpPr>
              <a:spLocks noChangeArrowheads="1"/>
            </p:cNvSpPr>
            <p:nvPr/>
          </p:nvSpPr>
          <p:spPr bwMode="gray">
            <a:xfrm>
              <a:off x="2113" y="1248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478" name="Oval 85"/>
            <p:cNvSpPr>
              <a:spLocks noChangeArrowheads="1"/>
            </p:cNvSpPr>
            <p:nvPr/>
          </p:nvSpPr>
          <p:spPr bwMode="gray">
            <a:xfrm>
              <a:off x="3600" y="1395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82B820"/>
                </a:gs>
                <a:gs pos="100000">
                  <a:srgbClr val="3C550F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479" name="Oval 86"/>
            <p:cNvSpPr>
              <a:spLocks noChangeArrowheads="1"/>
            </p:cNvSpPr>
            <p:nvPr/>
          </p:nvSpPr>
          <p:spPr bwMode="gray">
            <a:xfrm>
              <a:off x="3937" y="2256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3366FF"/>
                </a:gs>
                <a:gs pos="100000">
                  <a:srgbClr val="182F76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480" name="Oval 87"/>
            <p:cNvSpPr>
              <a:spLocks noChangeArrowheads="1"/>
            </p:cNvSpPr>
            <p:nvPr/>
          </p:nvSpPr>
          <p:spPr bwMode="gray">
            <a:xfrm>
              <a:off x="3400" y="3246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AA62EC"/>
                </a:gs>
                <a:gs pos="100000">
                  <a:srgbClr val="4F2D6D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481" name="Oval 88"/>
            <p:cNvSpPr>
              <a:spLocks noChangeArrowheads="1"/>
            </p:cNvSpPr>
            <p:nvPr/>
          </p:nvSpPr>
          <p:spPr bwMode="gray">
            <a:xfrm>
              <a:off x="2119" y="3225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009999"/>
                </a:gs>
                <a:gs pos="100000">
                  <a:srgbClr val="004747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482" name="Oval 89"/>
            <p:cNvSpPr>
              <a:spLocks noChangeArrowheads="1"/>
            </p:cNvSpPr>
            <p:nvPr/>
          </p:nvSpPr>
          <p:spPr bwMode="gray">
            <a:xfrm>
              <a:off x="1585" y="2256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764700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pic>
        <p:nvPicPr>
          <p:cNvPr id="19460" name="Picture 2" descr="D:\Documents and Settings\Документы\Рабочий стол\О9\аним\j028397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58" y="3214686"/>
            <a:ext cx="1071563" cy="125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3813458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Clr>
                <a:srgbClr val="1C541C"/>
              </a:buClr>
              <a:buNone/>
              <a:defRPr/>
            </a:pPr>
            <a:endParaRPr lang="ru-RU" dirty="0"/>
          </a:p>
        </p:txBody>
      </p:sp>
      <p:pic>
        <p:nvPicPr>
          <p:cNvPr id="4" name="Рисунок 3" descr="воспитание чувства ответственности;&#10;&#10; 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i?id=151443451-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58" y="642918"/>
            <a:ext cx="122094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 descr="gallery_2_391_7600[1]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0" y="1628775"/>
            <a:ext cx="2212975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643306" y="928670"/>
            <a:ext cx="2303116" cy="714380"/>
          </a:xfrm>
          <a:prstGeom prst="rect">
            <a:avLst/>
          </a:prstGeom>
          <a:noFill/>
        </p:spPr>
        <p:txBody>
          <a:bodyPr>
            <a:prstTxWarp prst="textChevron">
              <a:avLst/>
            </a:prstTxWarp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2060"/>
                </a:solidFill>
              </a:rPr>
              <a:t>Личность</a:t>
            </a:r>
          </a:p>
        </p:txBody>
      </p:sp>
      <p:sp>
        <p:nvSpPr>
          <p:cNvPr id="7172" name="Прямоугольник 3"/>
          <p:cNvSpPr>
            <a:spLocks noChangeArrowheads="1"/>
          </p:cNvSpPr>
          <p:nvPr/>
        </p:nvSpPr>
        <p:spPr bwMode="auto">
          <a:xfrm>
            <a:off x="3357554" y="3714753"/>
            <a:ext cx="257176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ChevronInverted">
              <a:avLst/>
            </a:prstTxWarp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2060"/>
                </a:solidFill>
              </a:rPr>
              <a:t>Личность</a:t>
            </a:r>
          </a:p>
        </p:txBody>
      </p:sp>
      <p:sp>
        <p:nvSpPr>
          <p:cNvPr id="8197" name="Скругленная прямоугольная выноска 4"/>
          <p:cNvSpPr>
            <a:spLocks noChangeArrowheads="1"/>
          </p:cNvSpPr>
          <p:nvPr/>
        </p:nvSpPr>
        <p:spPr bwMode="auto">
          <a:xfrm>
            <a:off x="714348" y="428604"/>
            <a:ext cx="2133623" cy="1127147"/>
          </a:xfrm>
          <a:prstGeom prst="wedgeRoundRectCallout">
            <a:avLst>
              <a:gd name="adj1" fmla="val 124558"/>
              <a:gd name="adj2" fmla="val 114836"/>
              <a:gd name="adj3" fmla="val 16667"/>
            </a:avLst>
          </a:prstGeom>
          <a:noFill/>
          <a:ln w="28575" algn="ctr">
            <a:solidFill>
              <a:srgbClr val="6B2517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8198" name="Скругленная прямоугольная выноска 5"/>
          <p:cNvSpPr>
            <a:spLocks noChangeArrowheads="1"/>
          </p:cNvSpPr>
          <p:nvPr/>
        </p:nvSpPr>
        <p:spPr bwMode="auto">
          <a:xfrm>
            <a:off x="6143636" y="285728"/>
            <a:ext cx="2540077" cy="935038"/>
          </a:xfrm>
          <a:prstGeom prst="wedgeRoundRectCallout">
            <a:avLst>
              <a:gd name="adj1" fmla="val -75200"/>
              <a:gd name="adj2" fmla="val 143017"/>
              <a:gd name="adj3" fmla="val 16667"/>
            </a:avLst>
          </a:prstGeom>
          <a:noFill/>
          <a:ln w="28575" algn="ctr">
            <a:solidFill>
              <a:srgbClr val="6B2517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8199" name="Скругленная прямоугольная выноска 6"/>
          <p:cNvSpPr>
            <a:spLocks noChangeArrowheads="1"/>
          </p:cNvSpPr>
          <p:nvPr/>
        </p:nvSpPr>
        <p:spPr bwMode="auto">
          <a:xfrm>
            <a:off x="500034" y="2357430"/>
            <a:ext cx="2016125" cy="1150938"/>
          </a:xfrm>
          <a:prstGeom prst="wedgeRoundRectCallout">
            <a:avLst>
              <a:gd name="adj1" fmla="val 128329"/>
              <a:gd name="adj2" fmla="val -48309"/>
              <a:gd name="adj3" fmla="val 16667"/>
            </a:avLst>
          </a:prstGeom>
          <a:noFill/>
          <a:ln w="28575" algn="ctr">
            <a:solidFill>
              <a:srgbClr val="6B2517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8200" name="Скругленная прямоугольная выноска 7"/>
          <p:cNvSpPr>
            <a:spLocks noChangeArrowheads="1"/>
          </p:cNvSpPr>
          <p:nvPr/>
        </p:nvSpPr>
        <p:spPr bwMode="auto">
          <a:xfrm>
            <a:off x="6215074" y="3071810"/>
            <a:ext cx="2714644" cy="1285884"/>
          </a:xfrm>
          <a:prstGeom prst="wedgeRoundRectCallout">
            <a:avLst>
              <a:gd name="adj1" fmla="val -88495"/>
              <a:gd name="adj2" fmla="val -75241"/>
              <a:gd name="adj3" fmla="val 16667"/>
            </a:avLst>
          </a:prstGeom>
          <a:noFill/>
          <a:ln w="28575" algn="ctr">
            <a:solidFill>
              <a:srgbClr val="6B2517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8201" name="TextBox 8"/>
          <p:cNvSpPr txBox="1">
            <a:spLocks noChangeArrowheads="1"/>
          </p:cNvSpPr>
          <p:nvPr/>
        </p:nvSpPr>
        <p:spPr bwMode="auto">
          <a:xfrm>
            <a:off x="6357950" y="357166"/>
            <a:ext cx="20891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Творческое мышление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8202" name="TextBox 9"/>
          <p:cNvSpPr txBox="1">
            <a:spLocks noChangeArrowheads="1"/>
          </p:cNvSpPr>
          <p:nvPr/>
        </p:nvSpPr>
        <p:spPr bwMode="auto">
          <a:xfrm>
            <a:off x="6143636" y="3214686"/>
            <a:ext cx="28273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Способность </a:t>
            </a:r>
            <a:r>
              <a:rPr lang="ru-RU" sz="2000" b="1" dirty="0">
                <a:solidFill>
                  <a:srgbClr val="002060"/>
                </a:solidFill>
              </a:rPr>
              <a:t>к рефлексии  и самопознанию</a:t>
            </a:r>
          </a:p>
        </p:txBody>
      </p:sp>
      <p:sp>
        <p:nvSpPr>
          <p:cNvPr id="8203" name="TextBox 11"/>
          <p:cNvSpPr txBox="1">
            <a:spLocks noChangeArrowheads="1"/>
          </p:cNvSpPr>
          <p:nvPr/>
        </p:nvSpPr>
        <p:spPr bwMode="auto">
          <a:xfrm>
            <a:off x="642910" y="428604"/>
            <a:ext cx="221457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Развитая </a:t>
            </a:r>
            <a:r>
              <a:rPr lang="ru-RU" sz="2000" b="1" dirty="0" smtClean="0">
                <a:solidFill>
                  <a:srgbClr val="002060"/>
                </a:solidFill>
              </a:rPr>
              <a:t>коммуникативная </a:t>
            </a:r>
            <a:r>
              <a:rPr lang="ru-RU" sz="2000" b="1" dirty="0">
                <a:solidFill>
                  <a:srgbClr val="002060"/>
                </a:solidFill>
              </a:rPr>
              <a:t>компетенция</a:t>
            </a:r>
          </a:p>
        </p:txBody>
      </p:sp>
      <p:sp>
        <p:nvSpPr>
          <p:cNvPr id="8204" name="TextBox 12"/>
          <p:cNvSpPr txBox="1">
            <a:spLocks noChangeArrowheads="1"/>
          </p:cNvSpPr>
          <p:nvPr/>
        </p:nvSpPr>
        <p:spPr bwMode="auto">
          <a:xfrm>
            <a:off x="557197" y="2357430"/>
            <a:ext cx="187166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Умение работать с </a:t>
            </a:r>
            <a:r>
              <a:rPr lang="ru-RU" sz="2000" b="1" dirty="0" smtClean="0">
                <a:solidFill>
                  <a:srgbClr val="002060"/>
                </a:solidFill>
              </a:rPr>
              <a:t>информаций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65585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Концептуальность опыта</a:t>
            </a:r>
            <a:endParaRPr lang="ru-RU" sz="32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175454"/>
            <a:ext cx="81439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заключается </a:t>
            </a:r>
          </a:p>
          <a:p>
            <a:pPr algn="ctr"/>
            <a:r>
              <a:rPr lang="ru-RU" sz="32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 совершенствовании учебной деятельности </a:t>
            </a:r>
          </a:p>
          <a:p>
            <a:pPr algn="ctr"/>
            <a:r>
              <a:rPr lang="ru-RU" sz="32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школьников для развития познавательного </a:t>
            </a:r>
          </a:p>
          <a:p>
            <a:pPr algn="ctr"/>
            <a:r>
              <a:rPr lang="ru-RU" sz="32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интереса, логического мышления, </a:t>
            </a:r>
          </a:p>
          <a:p>
            <a:pPr algn="ctr"/>
            <a:r>
              <a:rPr lang="ru-RU" sz="32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формировании творческой активности</a:t>
            </a:r>
          </a:p>
          <a:p>
            <a:pPr algn="ctr"/>
            <a:r>
              <a:rPr lang="ru-RU" sz="32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учащихся. </a:t>
            </a:r>
            <a:endParaRPr lang="ru-RU" sz="3200" b="1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6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1C541C"/>
                </a:solidFill>
                <a:latin typeface="Times New Roman" pitchFamily="18" charset="0"/>
                <a:cs typeface="Times New Roman" pitchFamily="18" charset="0"/>
              </a:rPr>
              <a:t>Теоретическое обоснование личного вклада педагога в развитие образования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5643602"/>
          </a:xfrm>
        </p:spPr>
        <p:txBody>
          <a:bodyPr>
            <a:normAutofit/>
          </a:bodyPr>
          <a:lstStyle/>
          <a:p>
            <a:pPr lvl="1"/>
            <a:endParaRPr lang="ru-RU" sz="16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		В современном мире цифровые технологии семимильными шагами завоевывают жизненное пространство человека. Самыми гибкими и восприимчивыми к освоению и получению зависимости от цифровых технологий  являются дети, школьники младших классов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		Преподаватель выступает помощником. Исследовательские проекты можно рассматривать как совместную учебно-познавательную, творческую или игровую деятельность учащихся, имеющую общую цель, согласованные методы, способы деятельности, направленной на достижение общего результата этой деятельности, организованной на основе цифровой технологии.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		Исследовательские проекты способствуют развитию у школьников коммуникативных умений – способности к созданию условий для эффективной устной, письменной, </a:t>
            </a:r>
            <a:r>
              <a:rPr lang="ru-RU" sz="2000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мультимедийной</a:t>
            </a:r>
            <a:r>
              <a:rPr lang="ru-RU" sz="2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и сетевой коммуникации .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3471</TotalTime>
  <Words>609</Words>
  <Application>Microsoft Office PowerPoint</Application>
  <PresentationFormat>Экран (4:3)</PresentationFormat>
  <Paragraphs>182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Тырыкина Татьяна Александровна</vt:lpstr>
      <vt:lpstr>Слайд 2</vt:lpstr>
      <vt:lpstr>Условия формирования личного вклада педагога в развитие образования</vt:lpstr>
      <vt:lpstr>Актуальность</vt:lpstr>
      <vt:lpstr>Нормативные документы, используемые в работе</vt:lpstr>
      <vt:lpstr>Слайд 6</vt:lpstr>
      <vt:lpstr>Слайд 7</vt:lpstr>
      <vt:lpstr>Концептуальность опыта</vt:lpstr>
      <vt:lpstr>Теоретическое обоснование личного вклада педагога в развитие образования</vt:lpstr>
      <vt:lpstr>Цель педагогической деятельности</vt:lpstr>
      <vt:lpstr>Задачи</vt:lpstr>
      <vt:lpstr>Ведущая педагогическая идея</vt:lpstr>
      <vt:lpstr>Деятельностный аспект личного вклада педагога в развитие образования</vt:lpstr>
      <vt:lpstr>Диапазон личного вклада педагога в развитие образования и степень его новизны</vt:lpstr>
      <vt:lpstr>Результативность профессиональной педагогической деятельности и достигнутые эффекты</vt:lpstr>
      <vt:lpstr>Результативность профессиональной педагогической деятельности и достигнутые эффекты</vt:lpstr>
      <vt:lpstr>Результативность профессиональной педагогической деятельности и достигнутые эффекты  Коммуникативные УУД  </vt:lpstr>
      <vt:lpstr>ТРАНСЛИРУЕМОСТЬ ПРАКТИЧЕСКИХ ДОСТИЖЕНИЙ ПРОФЕССИОНАЛЬНОЙ ПЕДАГОГИЧЕСКОЙ ДЕЯТЕЛЬНОСТИ ПЕДАГОГИЧЕСКОГО РАБОТНИКА </vt:lpstr>
      <vt:lpstr>Слайд 19</vt:lpstr>
      <vt:lpstr>Наши проекты</vt:lpstr>
      <vt:lpstr>Слайд 21</vt:lpstr>
      <vt:lpstr>Наши достижения</vt:lpstr>
      <vt:lpstr>Распространение опыта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home</cp:lastModifiedBy>
  <cp:revision>174</cp:revision>
  <dcterms:created xsi:type="dcterms:W3CDTF">2015-11-04T04:06:28Z</dcterms:created>
  <dcterms:modified xsi:type="dcterms:W3CDTF">2020-04-17T03:17:53Z</dcterms:modified>
</cp:coreProperties>
</file>