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58" r:id="rId4"/>
    <p:sldId id="275" r:id="rId5"/>
    <p:sldId id="278" r:id="rId6"/>
    <p:sldId id="277" r:id="rId7"/>
    <p:sldId id="259" r:id="rId8"/>
    <p:sldId id="271" r:id="rId9"/>
    <p:sldId id="273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4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4" autoAdjust="0"/>
    <p:restoredTop sz="94660"/>
  </p:normalViewPr>
  <p:slideViewPr>
    <p:cSldViewPr>
      <p:cViewPr varScale="1">
        <p:scale>
          <a:sx n="73" d="100"/>
          <a:sy n="73" d="100"/>
        </p:scale>
        <p:origin x="-126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84CB1-921D-4049-848F-65C7092FF1E9}" type="datetimeFigureOut">
              <a:rPr lang="ru-RU" smtClean="0"/>
              <a:pPr/>
              <a:t>17.04.2020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D673EB-AC10-47AC-9A3C-E8156F0E83E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33917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Закаливание – одна из форм укрепления здоровья человек. Главный закон закаливания – постепенность и систематичность</a:t>
            </a: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D673EB-AC10-47AC-9A3C-E8156F0E83E8}" type="slidenum">
              <a:rPr lang="ru-RU" smtClean="0"/>
              <a:pPr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52877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458-EC16-45C4-9AE1-1D90278680B0}" type="datetimeFigureOut">
              <a:rPr lang="ru-RU" smtClean="0"/>
              <a:pPr/>
              <a:t>17.04.2020</a:t>
            </a:fld>
            <a:endParaRPr lang="ru-RU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E59-ABEF-4935-BC02-1FBA046FCD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458-EC16-45C4-9AE1-1D90278680B0}" type="datetimeFigureOut">
              <a:rPr lang="ru-RU" smtClean="0"/>
              <a:pPr/>
              <a:t>17.04.2020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E59-ABEF-4935-BC02-1FBA046FCD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458-EC16-45C4-9AE1-1D90278680B0}" type="datetimeFigureOut">
              <a:rPr lang="ru-RU" smtClean="0"/>
              <a:pPr/>
              <a:t>17.04.2020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E59-ABEF-4935-BC02-1FBA046FCD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458-EC16-45C4-9AE1-1D90278680B0}" type="datetimeFigureOut">
              <a:rPr lang="ru-RU" smtClean="0"/>
              <a:pPr/>
              <a:t>17.04.2020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E59-ABEF-4935-BC02-1FBA046FCD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458-EC16-45C4-9AE1-1D90278680B0}" type="datetimeFigureOut">
              <a:rPr lang="ru-RU" smtClean="0"/>
              <a:pPr/>
              <a:t>17.04.2020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E59-ABEF-4935-BC02-1FBA046FCD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458-EC16-45C4-9AE1-1D90278680B0}" type="datetimeFigureOut">
              <a:rPr lang="ru-RU" smtClean="0"/>
              <a:pPr/>
              <a:t>17.04.2020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E59-ABEF-4935-BC02-1FBA046FCD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458-EC16-45C4-9AE1-1D90278680B0}" type="datetimeFigureOut">
              <a:rPr lang="ru-RU" smtClean="0"/>
              <a:pPr/>
              <a:t>17.04.2020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E59-ABEF-4935-BC02-1FBA046FCD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458-EC16-45C4-9AE1-1D90278680B0}" type="datetimeFigureOut">
              <a:rPr lang="ru-RU" smtClean="0"/>
              <a:pPr/>
              <a:t>17.04.2020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E59-ABEF-4935-BC02-1FBA046FCD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458-EC16-45C4-9AE1-1D90278680B0}" type="datetimeFigureOut">
              <a:rPr lang="ru-RU" smtClean="0"/>
              <a:pPr/>
              <a:t>17.04.2020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E59-ABEF-4935-BC02-1FBA046FCD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458-EC16-45C4-9AE1-1D90278680B0}" type="datetimeFigureOut">
              <a:rPr lang="ru-RU" smtClean="0"/>
              <a:pPr/>
              <a:t>17.04.2020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2BE59-ABEF-4935-BC02-1FBA046FCD4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7E458-EC16-45C4-9AE1-1D90278680B0}" type="datetimeFigureOut">
              <a:rPr lang="ru-RU" smtClean="0"/>
              <a:pPr/>
              <a:t>17.04.2020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922BE59-ABEF-4935-BC02-1FBA046FCD4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3E7E458-EC16-45C4-9AE1-1D90278680B0}" type="datetimeFigureOut">
              <a:rPr lang="ru-RU" smtClean="0"/>
              <a:pPr/>
              <a:t>17.04.2020</a:t>
            </a:fld>
            <a:endParaRPr lang="ru-RU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922BE59-ABEF-4935-BC02-1FBA046FCD4C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3488" cy="2435696"/>
          </a:xfrm>
        </p:spPr>
        <p:txBody>
          <a:bodyPr>
            <a:noAutofit/>
          </a:bodyPr>
          <a:lstStyle/>
          <a:p>
            <a:r>
              <a:rPr lang="ru-RU" sz="8000" dirty="0" smtClean="0"/>
              <a:t>«Здоровье – твоё богатство»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140968"/>
            <a:ext cx="7854696" cy="3096344"/>
          </a:xfrm>
        </p:spPr>
        <p:txBody>
          <a:bodyPr>
            <a:noAutofit/>
          </a:bodyPr>
          <a:lstStyle/>
          <a:p>
            <a:r>
              <a:rPr lang="ru-RU" sz="4400" b="1" i="1" dirty="0" smtClean="0"/>
              <a:t>Здоровье – это правильная, нормальная деятельность организма</a:t>
            </a:r>
            <a:endParaRPr lang="ru-RU" sz="4400" b="1" i="1" dirty="0"/>
          </a:p>
        </p:txBody>
      </p:sp>
    </p:spTree>
    <p:extLst>
      <p:ext uri="{BB962C8B-B14F-4D97-AF65-F5344CB8AC3E}">
        <p14:creationId xmlns:p14="http://schemas.microsoft.com/office/powerpoint/2010/main" xmlns="" val="27729412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908720"/>
            <a:ext cx="2642936" cy="1512167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Какое питание можно считать здоровым?</a:t>
            </a:r>
            <a:endParaRPr lang="ru-RU" sz="32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512" y="2564904"/>
            <a:ext cx="2857872" cy="3888432"/>
          </a:xfrm>
        </p:spPr>
        <p:txBody>
          <a:bodyPr>
            <a:normAutofit fontScale="92500"/>
          </a:bodyPr>
          <a:lstStyle/>
          <a:p>
            <a:endParaRPr lang="ru-RU" sz="2400" b="1" i="1" dirty="0" smtClean="0"/>
          </a:p>
          <a:p>
            <a:r>
              <a:rPr lang="ru-RU" sz="2400" b="1" i="1" dirty="0" smtClean="0">
                <a:latin typeface="Bookman Old Style" pitchFamily="18" charset="0"/>
                <a:ea typeface="Arial Unicode MS" pitchFamily="34" charset="-128"/>
                <a:cs typeface="Arial Unicode MS" pitchFamily="34" charset="-128"/>
              </a:rPr>
              <a:t>РАЗНООБРАНОЕ</a:t>
            </a:r>
          </a:p>
          <a:p>
            <a:pPr marL="285750" indent="-285750">
              <a:buFontTx/>
              <a:buChar char="-"/>
            </a:pPr>
            <a:endParaRPr lang="ru-RU" sz="2400" b="1" i="1" dirty="0">
              <a:latin typeface="Bookman Old Style" pitchFamily="18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2400" b="1" i="1" dirty="0" smtClean="0">
                <a:latin typeface="Bookman Old Style" pitchFamily="18" charset="0"/>
                <a:ea typeface="Arial Unicode MS" pitchFamily="34" charset="-128"/>
                <a:cs typeface="Arial Unicode MS" pitchFamily="34" charset="-128"/>
              </a:rPr>
              <a:t>       БОГАТОЕ      ОВОЩАМИ</a:t>
            </a:r>
          </a:p>
          <a:p>
            <a:r>
              <a:rPr lang="ru-RU" sz="2400" b="1" i="1" dirty="0" smtClean="0">
                <a:latin typeface="Bookman Old Style" pitchFamily="18" charset="0"/>
                <a:ea typeface="Arial Unicode MS" pitchFamily="34" charset="-128"/>
                <a:cs typeface="Arial Unicode MS" pitchFamily="34" charset="-128"/>
              </a:rPr>
              <a:t>     И ФРУКТАМИ</a:t>
            </a:r>
          </a:p>
          <a:p>
            <a:pPr marL="285750" indent="-285750">
              <a:buFontTx/>
              <a:buChar char="-"/>
            </a:pPr>
            <a:endParaRPr lang="ru-RU" sz="2400" b="1" i="1" dirty="0">
              <a:latin typeface="Bookman Old Style" pitchFamily="18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2400" b="1" i="1" dirty="0" smtClean="0">
                <a:latin typeface="Bookman Old Style" pitchFamily="18" charset="0"/>
                <a:ea typeface="Arial Unicode MS" pitchFamily="34" charset="-128"/>
                <a:cs typeface="Arial Unicode MS" pitchFamily="34" charset="-128"/>
              </a:rPr>
              <a:t>     РЕГУЛЯРНОЕ</a:t>
            </a:r>
          </a:p>
          <a:p>
            <a:pPr marL="285750" indent="-285750">
              <a:buFontTx/>
              <a:buChar char="-"/>
            </a:pPr>
            <a:endParaRPr lang="ru-RU" sz="2400" b="1" i="1" dirty="0">
              <a:latin typeface="Bookman Old Style" pitchFamily="18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ru-RU" sz="2400" b="1" i="1" dirty="0">
                <a:latin typeface="Bookman Old Style" pitchFamily="18" charset="0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lang="ru-RU" sz="2400" b="1" i="1" dirty="0" smtClean="0">
                <a:latin typeface="Bookman Old Style" pitchFamily="18" charset="0"/>
                <a:ea typeface="Arial Unicode MS" pitchFamily="34" charset="-128"/>
                <a:cs typeface="Arial Unicode MS" pitchFamily="34" charset="-128"/>
              </a:rPr>
              <a:t>   БЕЗ СПЕШКИ</a:t>
            </a:r>
            <a:endParaRPr lang="ru-RU" sz="2400" b="1" i="1" dirty="0">
              <a:latin typeface="Bookman Old Style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442" b="74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1870747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</a:t>
            </a:r>
            <a:r>
              <a:rPr lang="ru-RU" sz="3600" b="1" dirty="0" smtClean="0"/>
              <a:t>правило 3</a:t>
            </a:r>
            <a:endParaRPr lang="ru-RU" sz="7200" b="1" dirty="0"/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251520" y="2924944"/>
            <a:ext cx="2880320" cy="2179320"/>
          </a:xfrm>
        </p:spPr>
        <p:txBody>
          <a:bodyPr>
            <a:normAutofit/>
          </a:bodyPr>
          <a:lstStyle/>
          <a:p>
            <a:r>
              <a:rPr lang="ru-RU" sz="3000" b="1" i="1" dirty="0" smtClean="0">
                <a:solidFill>
                  <a:srgbClr val="FF0000"/>
                </a:solidFill>
              </a:rPr>
              <a:t>Обязательно</a:t>
            </a:r>
            <a:r>
              <a:rPr lang="ru-RU" sz="35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</a:rPr>
              <a:t>сочетай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       труд и          отдых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97" r="5997"/>
          <a:stretch>
            <a:fillRect/>
          </a:stretch>
        </p:blipFill>
        <p:spPr>
          <a:xfrm rot="420000">
            <a:off x="3165565" y="927570"/>
            <a:ext cx="5306783" cy="4423211"/>
          </a:xfrm>
        </p:spPr>
      </p:pic>
    </p:spTree>
    <p:extLst>
      <p:ext uri="{BB962C8B-B14F-4D97-AF65-F5344CB8AC3E}">
        <p14:creationId xmlns:p14="http://schemas.microsoft.com/office/powerpoint/2010/main" xmlns="" val="1633797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29600" cy="129614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      </a:t>
            </a:r>
            <a:r>
              <a:rPr lang="ru-RU" sz="6000" b="1" dirty="0" smtClean="0"/>
              <a:t>Всё хорошо в меру!</a:t>
            </a:r>
            <a:endParaRPr lang="ru-RU" sz="60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95536" y="1556792"/>
            <a:ext cx="3600400" cy="957808"/>
          </a:xfrm>
        </p:spPr>
        <p:txBody>
          <a:bodyPr/>
          <a:lstStyle/>
          <a:p>
            <a:r>
              <a:rPr lang="ru-RU" sz="3200" dirty="0" smtClean="0"/>
              <a:t> Включай в свой          распорядок дня: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283968" y="1340768"/>
            <a:ext cx="4752528" cy="1440160"/>
          </a:xfrm>
        </p:spPr>
        <p:txBody>
          <a:bodyPr>
            <a:noAutofit/>
          </a:bodyPr>
          <a:lstStyle/>
          <a:p>
            <a:r>
              <a:rPr lang="ru-RU" sz="2800" dirty="0" smtClean="0"/>
              <a:t>     </a:t>
            </a:r>
            <a:r>
              <a:rPr lang="ru-RU" sz="3200" dirty="0" smtClean="0"/>
              <a:t>Вредно для нервной     системы и зрения</a:t>
            </a:r>
            <a:r>
              <a:rPr lang="ru-RU" sz="2800" dirty="0" smtClean="0"/>
              <a:t>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2"/>
          </p:nvPr>
        </p:nvSpPr>
        <p:spPr>
          <a:xfrm>
            <a:off x="457200" y="2780928"/>
            <a:ext cx="3898776" cy="3579392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ru-RU" sz="3600" b="1" i="1" dirty="0" smtClean="0">
                <a:solidFill>
                  <a:srgbClr val="FF0000"/>
                </a:solidFill>
              </a:rPr>
              <a:t>Прогулки</a:t>
            </a:r>
          </a:p>
          <a:p>
            <a:pPr>
              <a:lnSpc>
                <a:spcPct val="110000"/>
              </a:lnSpc>
            </a:pPr>
            <a:r>
              <a:rPr lang="ru-RU" sz="3600" b="1" i="1" dirty="0" smtClean="0">
                <a:solidFill>
                  <a:srgbClr val="FF0000"/>
                </a:solidFill>
              </a:rPr>
              <a:t> игры на свежем воздухе</a:t>
            </a:r>
          </a:p>
          <a:p>
            <a:pPr>
              <a:lnSpc>
                <a:spcPct val="110000"/>
              </a:lnSpc>
            </a:pPr>
            <a:r>
              <a:rPr lang="ru-RU" sz="3600" b="1" i="1" dirty="0">
                <a:solidFill>
                  <a:srgbClr val="FF0000"/>
                </a:solidFill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</a:rPr>
              <a:t>чтение книг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3600" b="1" i="1" dirty="0">
                <a:solidFill>
                  <a:srgbClr val="FF0000"/>
                </a:solidFill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</a:rPr>
              <a:t>               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492896"/>
            <a:ext cx="4041775" cy="3845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i="1" dirty="0" smtClean="0"/>
              <a:t>      </a:t>
            </a:r>
          </a:p>
          <a:p>
            <a:pPr marL="0" indent="0">
              <a:buNone/>
            </a:pPr>
            <a:r>
              <a:rPr lang="ru-RU" sz="3200" b="1" i="1" dirty="0">
                <a:solidFill>
                  <a:srgbClr val="FF0000"/>
                </a:solidFill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</a:rPr>
              <a:t>         Часами   просиживать у</a:t>
            </a:r>
          </a:p>
          <a:p>
            <a:pPr marL="0" indent="0"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   компьютера,    телевизора, видео </a:t>
            </a:r>
          </a:p>
          <a:p>
            <a:pPr marL="0" indent="0">
              <a:buNone/>
            </a:pPr>
            <a:r>
              <a:rPr lang="ru-RU" sz="3200" b="1" i="1" dirty="0">
                <a:solidFill>
                  <a:srgbClr val="FF0000"/>
                </a:solidFill>
              </a:rPr>
              <a:t> </a:t>
            </a:r>
            <a:endParaRPr lang="ru-RU" sz="3200" b="1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1941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250">
        <p:cover/>
      </p:transition>
    </mc:Choice>
    <mc:Fallback>
      <p:transition spd="slow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79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13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13" tmFilter="0, 0; 0.125,0.2665; 0.25,0.4; 0.375,0.465; 0.5,0.5;  0.625,0.535; 0.75,0.6; 0.875,0.7335; 1,1">
                                          <p:stCondLst>
                                            <p:cond delay="913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6" tmFilter="0, 0; 0.125,0.2665; 0.25,0.4; 0.375,0.465; 0.5,0.5;  0.625,0.535; 0.75,0.6; 0.875,0.7335; 1,1">
                                          <p:stCondLst>
                                            <p:cond delay="1821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26" tmFilter="0, 0; 0.125,0.2665; 0.25,0.4; 0.375,0.465; 0.5,0.5;  0.625,0.535; 0.75,0.6; 0.875,0.7335; 1,1">
                                          <p:stCondLst>
                                            <p:cond delay="227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36">
                                          <p:stCondLst>
                                            <p:cond delay="89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228" decel="50000">
                                          <p:stCondLst>
                                            <p:cond delay="93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36">
                                          <p:stCondLst>
                                            <p:cond delay="180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228" decel="50000">
                                          <p:stCondLst>
                                            <p:cond delay="184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36">
                                          <p:stCondLst>
                                            <p:cond delay="225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22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36">
                                          <p:stCondLst>
                                            <p:cond delay="248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228" decel="50000">
                                          <p:stCondLst>
                                            <p:cond delay="252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7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7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75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7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7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75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7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7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75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7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7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 build="p"/>
      <p:bldP spid="3" grpId="0" build="p"/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884192"/>
            <a:ext cx="2621286" cy="1320672"/>
          </a:xfrm>
        </p:spPr>
        <p:txBody>
          <a:bodyPr>
            <a:normAutofit/>
          </a:bodyPr>
          <a:lstStyle/>
          <a:p>
            <a:r>
              <a:rPr lang="ru-RU" sz="4400" dirty="0"/>
              <a:t>п</a:t>
            </a:r>
            <a:r>
              <a:rPr lang="ru-RU" sz="4400" dirty="0" smtClean="0"/>
              <a:t>равило 4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512" y="2828785"/>
            <a:ext cx="2639888" cy="2179320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Больше</a:t>
            </a:r>
          </a:p>
          <a:p>
            <a:r>
              <a:rPr lang="ru-RU" sz="4400" b="1" i="1" dirty="0" smtClean="0">
                <a:solidFill>
                  <a:srgbClr val="FF0000"/>
                </a:solidFill>
              </a:rPr>
              <a:t>двигайся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pic>
        <p:nvPicPr>
          <p:cNvPr id="3074" name="Picture 2" descr="C:\Users\Galina\Downloads\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20000">
            <a:off x="3178426" y="1314025"/>
            <a:ext cx="5127631" cy="41474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10171557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27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3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30" tmFilter="0, 0; 0.125,0.2665; 0.25,0.4; 0.375,0.465; 0.5,0.5;  0.625,0.535; 0.75,0.6; 0.875,0.7335; 1,1">
                                          <p:stCondLst>
                                            <p:cond delay="83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15" tmFilter="0, 0; 0.125,0.2665; 0.25,0.4; 0.375,0.465; 0.5,0.5;  0.625,0.535; 0.75,0.6; 0.875,0.7335; 1,1">
                                          <p:stCondLst>
                                            <p:cond delay="16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5" tmFilter="0, 0; 0.125,0.2665; 0.25,0.4; 0.375,0.465; 0.5,0.5;  0.625,0.535; 0.75,0.6; 0.875,0.7335; 1,1">
                                          <p:stCondLst>
                                            <p:cond delay="20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3">
                                          <p:stCondLst>
                                            <p:cond delay="81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08" decel="50000">
                                          <p:stCondLst>
                                            <p:cond delay="84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3">
                                          <p:stCondLst>
                                            <p:cond delay="164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08" decel="50000">
                                          <p:stCondLst>
                                            <p:cond delay="167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3">
                                          <p:stCondLst>
                                            <p:cond delay="205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08" decel="50000">
                                          <p:stCondLst>
                                            <p:cond delay="20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3">
                                          <p:stCondLst>
                                            <p:cond delay="226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0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 ЗДОРОВЬЕМ ДРУЖИТ СПОРТ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412776"/>
            <a:ext cx="4316288" cy="494214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200" b="1" i="1" dirty="0" smtClean="0"/>
              <a:t>Стадион, бассейны, корт, </a:t>
            </a:r>
            <a:r>
              <a:rPr lang="ru-RU" sz="3200" b="1" i="1" dirty="0"/>
              <a:t>з</a:t>
            </a:r>
            <a:r>
              <a:rPr lang="ru-RU" sz="3200" b="1" i="1" dirty="0" smtClean="0"/>
              <a:t>ал, каток – везде вам рады.</a:t>
            </a:r>
          </a:p>
          <a:p>
            <a:pPr marL="0" indent="0">
              <a:buNone/>
            </a:pPr>
            <a:r>
              <a:rPr lang="ru-RU" sz="3200" b="1" i="1" dirty="0" smtClean="0"/>
              <a:t>За старания в награду </a:t>
            </a:r>
          </a:p>
          <a:p>
            <a:pPr marL="0" indent="0">
              <a:buNone/>
            </a:pPr>
            <a:r>
              <a:rPr lang="ru-RU" sz="3200" b="1" i="1" dirty="0" smtClean="0"/>
              <a:t>Будут кубки и рекорды</a:t>
            </a:r>
          </a:p>
          <a:p>
            <a:pPr marL="0" indent="0">
              <a:buNone/>
            </a:pPr>
            <a:r>
              <a:rPr lang="ru-RU" sz="3200" b="1" i="1" dirty="0" smtClean="0"/>
              <a:t>Станут мышцы ваши </a:t>
            </a:r>
          </a:p>
          <a:p>
            <a:pPr marL="0" indent="0">
              <a:buNone/>
            </a:pPr>
            <a:r>
              <a:rPr lang="ru-RU" sz="3200" b="1" i="1" dirty="0"/>
              <a:t> </a:t>
            </a:r>
            <a:r>
              <a:rPr lang="ru-RU" sz="3200" b="1" i="1" dirty="0" smtClean="0"/>
              <a:t>                               твёрды.</a:t>
            </a:r>
          </a:p>
          <a:p>
            <a:pPr marL="0" indent="0">
              <a:buNone/>
            </a:pPr>
            <a:r>
              <a:rPr lang="ru-RU" sz="3200" b="1" i="1" dirty="0" smtClean="0"/>
              <a:t> Только помните: </a:t>
            </a:r>
          </a:p>
          <a:p>
            <a:pPr marL="0" indent="0">
              <a:buNone/>
            </a:pPr>
            <a:r>
              <a:rPr lang="ru-RU" sz="3200" b="1" i="1" dirty="0"/>
              <a:t> </a:t>
            </a:r>
            <a:r>
              <a:rPr lang="ru-RU" sz="3200" b="1" i="1" dirty="0" smtClean="0"/>
              <a:t>                      спортсмены</a:t>
            </a:r>
          </a:p>
          <a:p>
            <a:pPr marL="0" indent="0">
              <a:buNone/>
            </a:pPr>
            <a:r>
              <a:rPr lang="ru-RU" sz="3200" b="1" i="1" dirty="0" smtClean="0"/>
              <a:t> Каждый день свой </a:t>
            </a:r>
          </a:p>
          <a:p>
            <a:pPr marL="0" indent="0">
              <a:buNone/>
            </a:pPr>
            <a:r>
              <a:rPr lang="ru-RU" sz="3200" b="1" i="1" dirty="0"/>
              <a:t> </a:t>
            </a:r>
            <a:r>
              <a:rPr lang="ru-RU" sz="3200" b="1" i="1" dirty="0" smtClean="0"/>
              <a:t>                       непременно</a:t>
            </a:r>
          </a:p>
          <a:p>
            <a:pPr marL="0" indent="0">
              <a:buNone/>
            </a:pPr>
            <a:r>
              <a:rPr lang="ru-RU" sz="3200" b="1" i="1" dirty="0" smtClean="0"/>
              <a:t> </a:t>
            </a:r>
            <a:r>
              <a:rPr lang="ru-RU" sz="3200" b="1" i="1" dirty="0" smtClean="0">
                <a:solidFill>
                  <a:srgbClr val="FF0000"/>
                </a:solidFill>
              </a:rPr>
              <a:t>Начинают с физзарядки.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pic>
        <p:nvPicPr>
          <p:cNvPr id="2050" name="Picture 2" descr="C:\Users\Galina\Downloads\бег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916832"/>
            <a:ext cx="4680519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36379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2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5"/>
            <a:ext cx="2932928" cy="1296144"/>
          </a:xfrm>
        </p:spPr>
        <p:txBody>
          <a:bodyPr>
            <a:noAutofit/>
          </a:bodyPr>
          <a:lstStyle/>
          <a:p>
            <a:r>
              <a:rPr lang="ru-RU" sz="4400" dirty="0" smtClean="0"/>
              <a:t>Правило  5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512" y="2636912"/>
            <a:ext cx="2808312" cy="1656184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закаляйся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225" r="722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1107265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8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9" tmFilter="0, 0; 0.125,0.2665; 0.25,0.4; 0.375,0.465; 0.5,0.5;  0.625,0.535; 0.75,0.6; 0.875,0.7335; 1,1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4" tmFilter="0, 0; 0.125,0.2665; 0.25,0.4; 0.375,0.465; 0.5,0.5;  0.625,0.535; 0.75,0.6; 0.875,0.7335; 1,1">
                                          <p:stCondLst>
                                            <p:cond delay="49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2" tmFilter="0, 0; 0.125,0.2665; 0.25,0.4; 0.375,0.465; 0.5,0.5;  0.625,0.535; 0.75,0.6; 0.875,0.7335; 1,1">
                                          <p:stCondLst>
                                            <p:cond delay="6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0">
                                          <p:stCondLst>
                                            <p:cond delay="24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62" decel="50000">
                                          <p:stCondLst>
                                            <p:cond delay="25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0">
                                          <p:stCondLst>
                                            <p:cond delay="49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62" decel="50000">
                                          <p:stCondLst>
                                            <p:cond delay="50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0">
                                          <p:stCondLst>
                                            <p:cond delay="61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62" decel="50000">
                                          <p:stCondLst>
                                            <p:cond delay="6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0">
                                          <p:stCondLst>
                                            <p:cond delay="67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62" decel="50000">
                                          <p:stCondLst>
                                            <p:cond delay="68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2212848" cy="1152128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Правило 6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ru-RU" sz="3200" b="1" i="1" dirty="0" smtClean="0">
                <a:solidFill>
                  <a:srgbClr val="FF0000"/>
                </a:solidFill>
              </a:rPr>
              <a:t>Соблюдай</a:t>
            </a:r>
          </a:p>
          <a:p>
            <a:pPr>
              <a:lnSpc>
                <a:spcPct val="150000"/>
              </a:lnSpc>
            </a:pPr>
            <a:r>
              <a:rPr lang="ru-RU" sz="3200" b="1" i="1" dirty="0">
                <a:solidFill>
                  <a:srgbClr val="FF0000"/>
                </a:solidFill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</a:rPr>
              <a:t>  режим </a:t>
            </a:r>
          </a:p>
          <a:p>
            <a:pPr>
              <a:lnSpc>
                <a:spcPct val="150000"/>
              </a:lnSpc>
            </a:pPr>
            <a:r>
              <a:rPr lang="ru-RU" sz="3200" b="1" i="1" dirty="0">
                <a:solidFill>
                  <a:srgbClr val="FF0000"/>
                </a:solidFill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</a:rPr>
              <a:t>           дня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605" b="46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3704715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836713"/>
            <a:ext cx="2212848" cy="100811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Правило 7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512" y="1916832"/>
            <a:ext cx="2808312" cy="4392488"/>
          </a:xfrm>
        </p:spPr>
        <p:txBody>
          <a:bodyPr>
            <a:normAutofit/>
          </a:bodyPr>
          <a:lstStyle/>
          <a:p>
            <a:endParaRPr lang="ru-RU" sz="3600" b="1" i="1" dirty="0" smtClean="0">
              <a:solidFill>
                <a:srgbClr val="FF0000"/>
              </a:solidFill>
            </a:endParaRPr>
          </a:p>
          <a:p>
            <a:r>
              <a:rPr lang="ru-RU" sz="3600" b="1" i="1" dirty="0">
                <a:solidFill>
                  <a:srgbClr val="FF0000"/>
                </a:solidFill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</a:rPr>
              <a:t>        Не </a:t>
            </a:r>
          </a:p>
          <a:p>
            <a:r>
              <a:rPr lang="ru-RU" sz="3600" b="1" i="1" dirty="0" smtClean="0">
                <a:solidFill>
                  <a:srgbClr val="FF0000"/>
                </a:solidFill>
              </a:rPr>
              <a:t>привыкай </a:t>
            </a:r>
          </a:p>
          <a:p>
            <a:r>
              <a:rPr lang="ru-RU" sz="3600" b="1" i="1" dirty="0" smtClean="0">
                <a:solidFill>
                  <a:srgbClr val="FF0000"/>
                </a:solidFill>
              </a:rPr>
              <a:t>к вредным</a:t>
            </a:r>
          </a:p>
          <a:p>
            <a:r>
              <a:rPr lang="ru-RU" sz="3600" b="1" i="1" dirty="0" smtClean="0">
                <a:solidFill>
                  <a:srgbClr val="FF0000"/>
                </a:solidFill>
              </a:rPr>
              <a:t> привычкам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568" r="8568"/>
          <a:stretch>
            <a:fillRect/>
          </a:stretch>
        </p:blipFill>
        <p:spPr>
          <a:xfrm rot="420000">
            <a:off x="3282076" y="309655"/>
            <a:ext cx="5393897" cy="5103496"/>
          </a:xfrm>
        </p:spPr>
      </p:pic>
    </p:spTree>
    <p:extLst>
      <p:ext uri="{BB962C8B-B14F-4D97-AF65-F5344CB8AC3E}">
        <p14:creationId xmlns:p14="http://schemas.microsoft.com/office/powerpoint/2010/main" xmlns="" val="3921816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3096344" cy="2374709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/>
              <a:t>         СКАЖИ </a:t>
            </a:r>
            <a:r>
              <a:rPr lang="ru-RU" sz="6600" dirty="0"/>
              <a:t/>
            </a:r>
            <a:br>
              <a:rPr lang="ru-RU" sz="6600" dirty="0"/>
            </a:br>
            <a:r>
              <a:rPr lang="ru-RU" sz="6600" b="1" dirty="0" smtClean="0"/>
              <a:t>  Н Е Т: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179512" y="2828784"/>
            <a:ext cx="2639888" cy="369655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</a:rPr>
              <a:t>Сигаретам</a:t>
            </a:r>
          </a:p>
          <a:p>
            <a:pPr marL="0" indent="0">
              <a:buNone/>
            </a:pPr>
            <a:endParaRPr lang="ru-RU" sz="2800" b="1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   наркотикам</a:t>
            </a:r>
          </a:p>
          <a:p>
            <a:endParaRPr lang="ru-RU" sz="2800" b="1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800" b="1" i="1" dirty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      спиртным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       напиткам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 rot="420000">
            <a:off x="3498237" y="1152534"/>
            <a:ext cx="4617720" cy="3931920"/>
          </a:xfrm>
        </p:spPr>
      </p:sp>
      <p:pic>
        <p:nvPicPr>
          <p:cNvPr id="6146" name="Picture 2" descr="C:\Users\Galina\Downloads\живи долго сигарет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764704"/>
            <a:ext cx="5616624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35210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5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5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50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47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47" tmFilter="0, 0; 0.125,0.2665; 0.25,0.4; 0.375,0.465; 0.5,0.5;  0.625,0.535; 0.75,0.6; 0.875,0.7335; 1,1">
                                          <p:stCondLst>
                                            <p:cond delay="74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73" tmFilter="0, 0; 0.125,0.2665; 0.25,0.4; 0.375,0.465; 0.5,0.5;  0.625,0.535; 0.75,0.6; 0.875,0.7335; 1,1">
                                          <p:stCondLst>
                                            <p:cond delay="149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85" tmFilter="0, 0; 0.125,0.2665; 0.25,0.4; 0.375,0.465; 0.5,0.5;  0.625,0.535; 0.75,0.6; 0.875,0.7335; 1,1">
                                          <p:stCondLst>
                                            <p:cond delay="186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9">
                                          <p:stCondLst>
                                            <p:cond delay="73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87" decel="50000">
                                          <p:stCondLst>
                                            <p:cond delay="76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9">
                                          <p:stCondLst>
                                            <p:cond delay="14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87" decel="50000">
                                          <p:stCondLst>
                                            <p:cond delay="150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9">
                                          <p:stCondLst>
                                            <p:cond delay="184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87" decel="50000">
                                          <p:stCondLst>
                                            <p:cond delay="18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9">
                                          <p:stCondLst>
                                            <p:cond delay="20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87" decel="50000">
                                          <p:stCondLst>
                                            <p:cond delay="206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65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50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47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47" tmFilter="0, 0; 0.125,0.2665; 0.25,0.4; 0.375,0.465; 0.5,0.5;  0.625,0.535; 0.75,0.6; 0.875,0.7335; 1,1">
                                          <p:stCondLst>
                                            <p:cond delay="74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73" tmFilter="0, 0; 0.125,0.2665; 0.25,0.4; 0.375,0.465; 0.5,0.5;  0.625,0.535; 0.75,0.6; 0.875,0.7335; 1,1">
                                          <p:stCondLst>
                                            <p:cond delay="149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85" tmFilter="0, 0; 0.125,0.2665; 0.25,0.4; 0.375,0.465; 0.5,0.5;  0.625,0.535; 0.75,0.6; 0.875,0.7335; 1,1">
                                          <p:stCondLst>
                                            <p:cond delay="186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9">
                                          <p:stCondLst>
                                            <p:cond delay="73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87" decel="50000">
                                          <p:stCondLst>
                                            <p:cond delay="76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9">
                                          <p:stCondLst>
                                            <p:cond delay="14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87" decel="50000">
                                          <p:stCondLst>
                                            <p:cond delay="150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9">
                                          <p:stCondLst>
                                            <p:cond delay="184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87" decel="50000">
                                          <p:stCondLst>
                                            <p:cond delay="18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9">
                                          <p:stCondLst>
                                            <p:cond delay="20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87" decel="50000">
                                          <p:stCondLst>
                                            <p:cond delay="206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65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50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47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47" tmFilter="0, 0; 0.125,0.2665; 0.25,0.4; 0.375,0.465; 0.5,0.5;  0.625,0.535; 0.75,0.6; 0.875,0.7335; 1,1">
                                          <p:stCondLst>
                                            <p:cond delay="74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73" tmFilter="0, 0; 0.125,0.2665; 0.25,0.4; 0.375,0.465; 0.5,0.5;  0.625,0.535; 0.75,0.6; 0.875,0.7335; 1,1">
                                          <p:stCondLst>
                                            <p:cond delay="149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85" tmFilter="0, 0; 0.125,0.2665; 0.25,0.4; 0.375,0.465; 0.5,0.5;  0.625,0.535; 0.75,0.6; 0.875,0.7335; 1,1">
                                          <p:stCondLst>
                                            <p:cond delay="186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9">
                                          <p:stCondLst>
                                            <p:cond delay="73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87" decel="50000">
                                          <p:stCondLst>
                                            <p:cond delay="76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9">
                                          <p:stCondLst>
                                            <p:cond delay="14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87" decel="50000">
                                          <p:stCondLst>
                                            <p:cond delay="150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9">
                                          <p:stCondLst>
                                            <p:cond delay="184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87" decel="50000">
                                          <p:stCondLst>
                                            <p:cond delay="18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9">
                                          <p:stCondLst>
                                            <p:cond delay="20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87" decel="50000">
                                          <p:stCondLst>
                                            <p:cond delay="206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65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50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47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47" tmFilter="0, 0; 0.125,0.2665; 0.25,0.4; 0.375,0.465; 0.5,0.5;  0.625,0.535; 0.75,0.6; 0.875,0.7335; 1,1">
                                          <p:stCondLst>
                                            <p:cond delay="74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73" tmFilter="0, 0; 0.125,0.2665; 0.25,0.4; 0.375,0.465; 0.5,0.5;  0.625,0.535; 0.75,0.6; 0.875,0.7335; 1,1">
                                          <p:stCondLst>
                                            <p:cond delay="149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85" tmFilter="0, 0; 0.125,0.2665; 0.25,0.4; 0.375,0.465; 0.5,0.5;  0.625,0.535; 0.75,0.6; 0.875,0.7335; 1,1">
                                          <p:stCondLst>
                                            <p:cond delay="186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9">
                                          <p:stCondLst>
                                            <p:cond delay="73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87" decel="50000">
                                          <p:stCondLst>
                                            <p:cond delay="761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9">
                                          <p:stCondLst>
                                            <p:cond delay="14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87" decel="50000">
                                          <p:stCondLst>
                                            <p:cond delay="150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9">
                                          <p:stCondLst>
                                            <p:cond delay="1847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87" decel="50000">
                                          <p:stCondLst>
                                            <p:cond delay="18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9">
                                          <p:stCondLst>
                                            <p:cond delay="20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87" decel="50000">
                                          <p:stCondLst>
                                            <p:cond delay="2063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5" dur="32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  </a:t>
            </a:r>
            <a:r>
              <a:rPr lang="ru-RU" sz="3600" b="1" dirty="0" smtClean="0">
                <a:solidFill>
                  <a:schemeClr val="tx1"/>
                </a:solidFill>
              </a:rPr>
              <a:t>И тогда    твоё здоровье станет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5" name="Текст 14"/>
          <p:cNvSpPr>
            <a:spLocks noGrp="1"/>
          </p:cNvSpPr>
          <p:nvPr>
            <p:ph type="body" sz="half" idx="2"/>
          </p:nvPr>
        </p:nvSpPr>
        <p:spPr>
          <a:xfrm>
            <a:off x="107504" y="2828785"/>
            <a:ext cx="3096344" cy="2179320"/>
          </a:xfrm>
        </p:spPr>
        <p:txBody>
          <a:bodyPr>
            <a:noAutofit/>
          </a:bodyPr>
          <a:lstStyle/>
          <a:p>
            <a:r>
              <a:rPr lang="ru-RU" sz="3600" b="1" dirty="0"/>
              <a:t>к</a:t>
            </a:r>
            <a:r>
              <a:rPr lang="ru-RU" sz="3600" b="1" dirty="0" smtClean="0"/>
              <a:t>репким </a:t>
            </a:r>
          </a:p>
          <a:p>
            <a:r>
              <a:rPr lang="ru-RU" sz="3600" b="1" dirty="0"/>
              <a:t>н</a:t>
            </a:r>
            <a:r>
              <a:rPr lang="ru-RU" sz="3600" b="1" dirty="0" smtClean="0"/>
              <a:t>епременно</a:t>
            </a:r>
            <a:endParaRPr lang="ru-RU" sz="3600" b="1" dirty="0"/>
          </a:p>
        </p:txBody>
      </p:sp>
      <p:pic>
        <p:nvPicPr>
          <p:cNvPr id="16" name="Рисунок 1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561" r="65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1230914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836713"/>
            <a:ext cx="2856590" cy="1296144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</a:t>
            </a:r>
            <a:r>
              <a:rPr lang="ru-RU" sz="4900" dirty="0" smtClean="0"/>
              <a:t>правило 1  </a:t>
            </a: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-11792" y="2852936"/>
            <a:ext cx="3096344" cy="2179320"/>
          </a:xfrm>
        </p:spPr>
        <p:txBody>
          <a:bodyPr>
            <a:normAutofit fontScale="32500" lnSpcReduction="20000"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ru-RU" dirty="0" smtClean="0"/>
              <a:t>   </a:t>
            </a:r>
            <a:r>
              <a:rPr lang="ru-RU" sz="9800" b="1" i="1" dirty="0" smtClean="0">
                <a:solidFill>
                  <a:srgbClr val="FF0000"/>
                </a:solidFill>
              </a:rPr>
              <a:t>СОБЛЮДАЙ</a:t>
            </a:r>
          </a:p>
          <a:p>
            <a:pPr marL="0" indent="0">
              <a:buNone/>
            </a:pPr>
            <a:r>
              <a:rPr lang="ru-RU" sz="9800" b="1" i="1" dirty="0" smtClean="0">
                <a:solidFill>
                  <a:srgbClr val="FF0000"/>
                </a:solidFill>
              </a:rPr>
              <a:t>    ЧИСТОТУ</a:t>
            </a:r>
            <a:endParaRPr lang="ru-RU" sz="9800" b="1" i="1" dirty="0">
              <a:solidFill>
                <a:srgbClr val="FF0000"/>
              </a:solidFill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>
          <a:xfrm rot="420000">
            <a:off x="3233403" y="1175445"/>
            <a:ext cx="4617720" cy="3931920"/>
          </a:xfrm>
        </p:spPr>
      </p:sp>
      <p:pic>
        <p:nvPicPr>
          <p:cNvPr id="1026" name="Picture 2" descr="C:\Users\Galina\Downloads\кар.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836713"/>
            <a:ext cx="5520885" cy="45365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1194615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         ЗАПОМНИТЕ!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 smtClean="0"/>
              <a:t>        </a:t>
            </a:r>
            <a:r>
              <a:rPr lang="ru-RU" sz="3200" dirty="0" smtClean="0"/>
              <a:t>Главное в жизни – </a:t>
            </a:r>
            <a:r>
              <a:rPr lang="ru-RU" sz="3200" b="1" dirty="0" smtClean="0">
                <a:solidFill>
                  <a:srgbClr val="FF0000"/>
                </a:solidFill>
              </a:rPr>
              <a:t>ЭТО ЗДОРОВЬЕ</a:t>
            </a:r>
            <a:r>
              <a:rPr lang="ru-RU" sz="3200" dirty="0" smtClean="0">
                <a:solidFill>
                  <a:srgbClr val="FF0000"/>
                </a:solidFill>
              </a:rPr>
              <a:t>!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dirty="0"/>
              <a:t> </a:t>
            </a:r>
            <a:r>
              <a:rPr lang="ru-RU" sz="3200" dirty="0" smtClean="0"/>
              <a:t>     С детства попробуйте это понять!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dirty="0" smtClean="0"/>
              <a:t>       Главная ценность –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/>
              <a:t> </a:t>
            </a:r>
            <a:r>
              <a:rPr lang="ru-RU" sz="3200" b="1" dirty="0" smtClean="0"/>
              <a:t>     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ЭТО ЗДОРОВЬЕ !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/>
              <a:t> </a:t>
            </a:r>
            <a:r>
              <a:rPr lang="ru-RU" sz="3200" b="1" dirty="0" smtClean="0"/>
              <a:t>       </a:t>
            </a:r>
            <a:r>
              <a:rPr lang="ru-RU" sz="3200" dirty="0" smtClean="0"/>
              <a:t>Его не купить, но легко потерять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317456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ЖЕЛАЮ ВАМ ЗДОРОВЬЯ!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Galina\Downloads\ккар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9" y="1916832"/>
            <a:ext cx="8352927" cy="4528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24239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Galina\Downloads\кар.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8531590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66841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3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260648"/>
            <a:ext cx="8229600" cy="864096"/>
          </a:xfrm>
        </p:spPr>
        <p:txBody>
          <a:bodyPr/>
          <a:lstStyle/>
          <a:p>
            <a:r>
              <a:rPr lang="ru-RU" dirty="0" smtClean="0"/>
              <a:t>      </a:t>
            </a:r>
            <a:r>
              <a:rPr lang="ru-RU" sz="4800" dirty="0" smtClean="0"/>
              <a:t>         т е л е г р а м м 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/>
              <a:t>Дорогие мои дети!  Я пишу вам письмецо: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И прошу вас, мойте чаще ваши руки и лицо.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Всё равно какой водою: кипячёной, ключевой,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Из реки или колодца, или просто дождевой!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Нужно мыться непременно утром, вечером и днём</a:t>
            </a:r>
          </a:p>
          <a:p>
            <a:pPr marL="0" indent="0">
              <a:buNone/>
            </a:pPr>
            <a:r>
              <a:rPr lang="ru-RU" i="1" dirty="0" smtClean="0"/>
              <a:t>   - Перед каждою едою, после сна и перед сном.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 Тритесь губкой и мочалкой! Потерпите – не беда!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 И чернила и варенье смоют мыло и вода.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 Дорогие мои дети! Очень, очень вас прошу: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 Мойтесь чаще, мойтесь чище –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                                    Я грязнуль не выношу.</a:t>
            </a:r>
          </a:p>
          <a:p>
            <a:pPr marL="0" indent="0">
              <a:buNone/>
            </a:pPr>
            <a:r>
              <a:rPr lang="ru-RU" i="1" dirty="0" smtClean="0"/>
              <a:t>    Не подам руки грязнулям, не поеду в гости к ним!</a:t>
            </a:r>
          </a:p>
          <a:p>
            <a:pPr marL="0" indent="0">
              <a:buNone/>
            </a:pPr>
            <a:r>
              <a:rPr lang="ru-RU" i="1" dirty="0"/>
              <a:t> </a:t>
            </a:r>
            <a:r>
              <a:rPr lang="ru-RU" i="1" dirty="0" smtClean="0"/>
              <a:t>  Сам я моюсь очень часто. До свиданья! ВАШ ТУВИМ.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208735105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</a:t>
            </a:r>
            <a:r>
              <a:rPr lang="ru-RU" sz="7200" b="1" dirty="0" smtClean="0"/>
              <a:t>Бывает и так:          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Galina\Downloads\кар.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58532"/>
            <a:ext cx="4176464" cy="445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Galina\Downloads\кар.5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58533"/>
            <a:ext cx="3960440" cy="4450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22971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2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/>
              <a:t>А среди вас таких нет?</a:t>
            </a:r>
            <a:endParaRPr lang="ru-RU" sz="6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Galina\Downloads\кар.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8840"/>
            <a:ext cx="842493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80723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6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14352"/>
            <a:ext cx="4320480" cy="1258464"/>
          </a:xfrm>
        </p:spPr>
        <p:txBody>
          <a:bodyPr/>
          <a:lstStyle/>
          <a:p>
            <a:r>
              <a:rPr lang="ru-RU" sz="3200" b="1" dirty="0" smtClean="0"/>
              <a:t>Давайте же мыться, плескаться, купаться, </a:t>
            </a:r>
            <a:br>
              <a:rPr lang="ru-RU" sz="3200" b="1" dirty="0" smtClean="0"/>
            </a:br>
            <a:r>
              <a:rPr lang="ru-RU" sz="3200" b="1" dirty="0" smtClean="0"/>
              <a:t>нырять,</a:t>
            </a:r>
            <a:r>
              <a:rPr lang="ru-RU" sz="3200" b="1" dirty="0"/>
              <a:t> </a:t>
            </a:r>
            <a:r>
              <a:rPr lang="ru-RU" sz="3200" b="1" dirty="0" smtClean="0"/>
              <a:t>кувыркаться</a:t>
            </a:r>
            <a:endParaRPr lang="ru-RU" sz="32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07504" y="1772816"/>
            <a:ext cx="3600400" cy="4475584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в ушате,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в корыте,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 в лохани,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    в реке,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      в ручейке,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        в океане,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          и в ванне,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              и в бане,</a:t>
            </a:r>
          </a:p>
          <a:p>
            <a:r>
              <a:rPr lang="ru-RU" sz="2400" b="1" i="1" dirty="0"/>
              <a:t> </a:t>
            </a:r>
            <a:r>
              <a:rPr lang="ru-RU" sz="2400" b="1" i="1" dirty="0" smtClean="0"/>
              <a:t>   всегда и везде –</a:t>
            </a:r>
          </a:p>
          <a:p>
            <a:r>
              <a:rPr lang="ru-RU" sz="2400" b="1" i="1" dirty="0" smtClean="0"/>
              <a:t>   вечная слава воде!</a:t>
            </a:r>
            <a:endParaRPr lang="ru-RU" sz="2400" b="1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Galina\Downloads\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772816"/>
            <a:ext cx="4824535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13690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75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ПРАВИЛО  2</a:t>
            </a:r>
            <a:endParaRPr lang="ru-RU" sz="3200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ПРАВИЛЬНО</a:t>
            </a: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ПИТАЙСЯ</a:t>
            </a:r>
            <a:endParaRPr lang="ru-RU" sz="2800" b="1" i="1" dirty="0" smtClean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442" b="74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666826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</a:t>
            </a:r>
            <a:r>
              <a:rPr lang="ru-RU" b="1" dirty="0" smtClean="0"/>
              <a:t>ВИТАМИН    </a:t>
            </a:r>
            <a:r>
              <a:rPr lang="ru-RU" sz="8000" b="1" dirty="0" smtClean="0">
                <a:solidFill>
                  <a:srgbClr val="FF0000"/>
                </a:solidFill>
              </a:rPr>
              <a:t>А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340768"/>
            <a:ext cx="7344816" cy="5184576"/>
          </a:xfrm>
        </p:spPr>
      </p:pic>
    </p:spTree>
    <p:extLst>
      <p:ext uri="{BB962C8B-B14F-4D97-AF65-F5344CB8AC3E}">
        <p14:creationId xmlns:p14="http://schemas.microsoft.com/office/powerpoint/2010/main" xmlns="" val="171267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3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ru-RU" sz="3600" i="1" dirty="0" smtClean="0"/>
              <a:t>Наш народ сложил очень много пословиц и поговорок об овощах и фруктах</a:t>
            </a:r>
            <a:endParaRPr lang="ru-RU" sz="36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011680" lvl="7" indent="0">
              <a:lnSpc>
                <a:spcPct val="150000"/>
              </a:lnSpc>
              <a:buNone/>
            </a:pPr>
            <a:r>
              <a:rPr lang="ru-RU" sz="3200" b="1" dirty="0" smtClean="0">
                <a:latin typeface="Batang" pitchFamily="18" charset="-127"/>
                <a:ea typeface="Batang" pitchFamily="18" charset="-127"/>
              </a:rPr>
              <a:t>Лук от семи недуг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 smtClean="0">
                <a:latin typeface="Batang" pitchFamily="18" charset="-127"/>
                <a:ea typeface="Batang" pitchFamily="18" charset="-127"/>
              </a:rPr>
              <a:t>Ешь чеснок, да лук  не возьмёт недуг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>
                <a:latin typeface="Batang" pitchFamily="18" charset="-127"/>
                <a:ea typeface="Batang" pitchFamily="18" charset="-127"/>
              </a:rPr>
              <a:t> </a:t>
            </a:r>
            <a:r>
              <a:rPr lang="ru-RU" sz="3200" b="1" dirty="0" smtClean="0">
                <a:latin typeface="Batang" pitchFamily="18" charset="-127"/>
                <a:ea typeface="Batang" pitchFamily="18" charset="-127"/>
              </a:rPr>
              <a:t>         Морковь улучшает кровь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200" b="1" dirty="0" smtClean="0">
                <a:latin typeface="Batang" pitchFamily="18" charset="-127"/>
                <a:ea typeface="Batang" pitchFamily="18" charset="-127"/>
              </a:rPr>
              <a:t>      Яблоко в день – доктора в дверь</a:t>
            </a:r>
            <a:endParaRPr lang="ru-RU" sz="3200" b="1" dirty="0"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43462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5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1104</TotalTime>
  <Words>486</Words>
  <Application>Microsoft Office PowerPoint</Application>
  <PresentationFormat>Экран (4:3)</PresentationFormat>
  <Paragraphs>110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«Здоровье – твоё богатство»</vt:lpstr>
      <vt:lpstr>                     правило 1  </vt:lpstr>
      <vt:lpstr>               т е л е г р а м м а</vt:lpstr>
      <vt:lpstr>          Бывает и так:          </vt:lpstr>
      <vt:lpstr>А среди вас таких нет?</vt:lpstr>
      <vt:lpstr>Давайте же мыться, плескаться, купаться,  нырять, кувыркаться</vt:lpstr>
      <vt:lpstr>ПРАВИЛО  2</vt:lpstr>
      <vt:lpstr>               ВИТАМИН    А</vt:lpstr>
      <vt:lpstr>Наш народ сложил очень много пословиц и поговорок об овощах и фруктах</vt:lpstr>
      <vt:lpstr>Какое питание можно считать здоровым?</vt:lpstr>
      <vt:lpstr>                    правило 3</vt:lpstr>
      <vt:lpstr>       Всё хорошо в меру!</vt:lpstr>
      <vt:lpstr>правило 4</vt:lpstr>
      <vt:lpstr>СО ЗДОРОВЬЕМ ДРУЖИТ СПОРТ</vt:lpstr>
      <vt:lpstr>Правило  5</vt:lpstr>
      <vt:lpstr>Правило 6</vt:lpstr>
      <vt:lpstr>Правило 7</vt:lpstr>
      <vt:lpstr>         СКАЖИ    Н Е Т:</vt:lpstr>
      <vt:lpstr>  И тогда    твоё здоровье станет </vt:lpstr>
      <vt:lpstr>         ЗАПОМНИТЕ!</vt:lpstr>
      <vt:lpstr>     ЖЕЛАЮ ВАМ ЗДОРОВЬЯ!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«Здоровье – твоё богатство»</dc:title>
  <dc:creator>Galina</dc:creator>
  <cp:lastModifiedBy>Natasha</cp:lastModifiedBy>
  <cp:revision>86</cp:revision>
  <dcterms:created xsi:type="dcterms:W3CDTF">2013-03-30T16:04:23Z</dcterms:created>
  <dcterms:modified xsi:type="dcterms:W3CDTF">2020-04-17T08:06:19Z</dcterms:modified>
</cp:coreProperties>
</file>