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9" r:id="rId2"/>
    <p:sldId id="257" r:id="rId3"/>
    <p:sldId id="262" r:id="rId4"/>
    <p:sldId id="263" r:id="rId5"/>
    <p:sldId id="260" r:id="rId6"/>
    <p:sldId id="259" r:id="rId7"/>
    <p:sldId id="266" r:id="rId8"/>
    <p:sldId id="265" r:id="rId9"/>
    <p:sldId id="267" r:id="rId10"/>
    <p:sldId id="272" r:id="rId11"/>
    <p:sldId id="271" r:id="rId12"/>
    <p:sldId id="273" r:id="rId13"/>
    <p:sldId id="274" r:id="rId14"/>
    <p:sldId id="275" r:id="rId15"/>
    <p:sldId id="276" r:id="rId16"/>
    <p:sldId id="277" r:id="rId17"/>
    <p:sldId id="278" r:id="rId18"/>
    <p:sldId id="258" r:id="rId19"/>
    <p:sldId id="280" r:id="rId2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54"/>
    <a:srgbClr val="0D0DFF"/>
    <a:srgbClr val="6D6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505" autoAdjust="0"/>
  </p:normalViewPr>
  <p:slideViewPr>
    <p:cSldViewPr snapToGrid="0">
      <p:cViewPr varScale="1">
        <p:scale>
          <a:sx n="68" d="100"/>
          <a:sy n="68" d="100"/>
        </p:scale>
        <p:origin x="79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3DFFA6-F8DF-4689-83BB-E349A073C66F}" type="datetimeFigureOut">
              <a:rPr lang="ru-RU" smtClean="0"/>
              <a:t>19.04.2020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3D63F3-533D-4333-8BDF-1D1135CAAC91}" type="slidenum">
              <a:rPr lang="ru-RU" smtClean="0"/>
              <a:t>‹#›</a:t>
            </a:fld>
            <a:endParaRPr lang="ru-RU"/>
          </a:p>
        </p:txBody>
      </p:sp>
    </p:spTree>
    <p:extLst>
      <p:ext uri="{BB962C8B-B14F-4D97-AF65-F5344CB8AC3E}">
        <p14:creationId xmlns:p14="http://schemas.microsoft.com/office/powerpoint/2010/main" val="677458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049655" marR="1219200" lvl="0" indent="-6350" algn="ctr">
              <a:lnSpc>
                <a:spcPct val="112000"/>
              </a:lnSpc>
              <a:spcAft>
                <a:spcPts val="20"/>
              </a:spcAft>
            </a:pPr>
            <a:r>
              <a:rPr lang="ru-RU" sz="1600" b="1" i="1" dirty="0" smtClean="0">
                <a:solidFill>
                  <a:srgbClr val="000054"/>
                </a:solidFill>
                <a:latin typeface="Times New Roman" panose="02020603050405020304" pitchFamily="18" charset="0"/>
                <a:ea typeface="Times New Roman" panose="02020603050405020304" pitchFamily="18" charset="0"/>
              </a:rPr>
              <a:t>Методические рекомендации </a:t>
            </a:r>
            <a:r>
              <a:rPr lang="ru-RU" sz="1200" b="1" i="1" dirty="0" smtClean="0">
                <a:solidFill>
                  <a:srgbClr val="000054"/>
                </a:solidFill>
                <a:latin typeface="Times New Roman" panose="02020603050405020304" pitchFamily="18" charset="0"/>
                <a:ea typeface="Times New Roman" panose="02020603050405020304" pitchFamily="18" charset="0"/>
              </a:rPr>
              <a:t>по организации самостоятельной внеаудиторной работы студентов</a:t>
            </a:r>
            <a:r>
              <a:rPr lang="ru-RU" sz="1200" b="1" i="1" baseline="0" dirty="0" smtClean="0">
                <a:solidFill>
                  <a:srgbClr val="000054"/>
                </a:solidFill>
                <a:latin typeface="Times New Roman" panose="02020603050405020304" pitchFamily="18" charset="0"/>
                <a:ea typeface="Times New Roman" panose="02020603050405020304" pitchFamily="18" charset="0"/>
              </a:rPr>
              <a:t> по теме </a:t>
            </a:r>
            <a:r>
              <a:rPr lang="ru-RU" sz="1200" b="1" i="1" dirty="0" smtClean="0">
                <a:solidFill>
                  <a:srgbClr val="000054"/>
                </a:solidFill>
                <a:latin typeface="Times New Roman" panose="02020603050405020304" pitchFamily="18" charset="0"/>
                <a:ea typeface="Times New Roman" panose="02020603050405020304" pitchFamily="18" charset="0"/>
              </a:rPr>
              <a:t> «Подготовка резюме́ по трудоустройству студентами выпускных групп»</a:t>
            </a:r>
            <a:endParaRPr lang="ru-RU" sz="1200" b="1" i="1" dirty="0" smtClean="0">
              <a:solidFill>
                <a:srgbClr val="000054"/>
              </a:solidFill>
              <a:latin typeface="Times New Roman" panose="02020603050405020304" pitchFamily="18" charset="0"/>
            </a:endParaRPr>
          </a:p>
          <a:p>
            <a:pPr algn="just"/>
            <a:r>
              <a:rPr lang="ru-RU" sz="1200" kern="1200" dirty="0" smtClean="0">
                <a:solidFill>
                  <a:schemeClr val="tx1"/>
                </a:solidFill>
                <a:effectLst/>
                <a:latin typeface="+mn-lt"/>
                <a:ea typeface="+mn-ea"/>
                <a:cs typeface="+mn-cs"/>
              </a:rPr>
              <a:t>       Сегодня государство предъявляет повышенные требования к трудовым ресурсам и в связи с этим актуальным вопросом для образовательных организаций является обеспечение соответствия уровня подготовки выпускников требованиям производства, работодателей, экономики. </a:t>
            </a:r>
          </a:p>
          <a:p>
            <a:pPr algn="just"/>
            <a:r>
              <a:rPr lang="ru-RU" sz="1200" kern="1200" dirty="0" smtClean="0">
                <a:solidFill>
                  <a:schemeClr val="tx1"/>
                </a:solidFill>
                <a:effectLst/>
                <a:latin typeface="+mn-lt"/>
                <a:ea typeface="+mn-ea"/>
                <a:cs typeface="+mn-cs"/>
              </a:rPr>
              <a:t>       Современному рынку труда нужны конкурентоспособные, самостоятельные и ответственные кадры, способные и мотивированные к саморазвитию в течение всей жизни в условиях нестабильности, подвижности квалификаций.</a:t>
            </a:r>
          </a:p>
          <a:p>
            <a:pPr algn="just"/>
            <a:r>
              <a:rPr lang="ru-RU" sz="1200" kern="1200" dirty="0" smtClean="0">
                <a:solidFill>
                  <a:schemeClr val="tx1"/>
                </a:solidFill>
                <a:effectLst/>
                <a:latin typeface="+mn-lt"/>
                <a:ea typeface="+mn-ea"/>
                <a:cs typeface="+mn-cs"/>
              </a:rPr>
              <a:t>       В связи с этим необходимо не только обеспечить глубокое и прочное усвоение знаний студентами, и создать условия повышения мотивации обучающихся к саморазвитию, социализации в обществе и активной адаптации на рынке труда.</a:t>
            </a:r>
          </a:p>
          <a:p>
            <a:pPr algn="just"/>
            <a:r>
              <a:rPr lang="ru-RU" sz="1200" kern="1200" dirty="0" smtClean="0">
                <a:solidFill>
                  <a:schemeClr val="tx1"/>
                </a:solidFill>
                <a:effectLst/>
                <a:latin typeface="+mn-lt"/>
                <a:ea typeface="+mn-ea"/>
                <a:cs typeface="+mn-cs"/>
              </a:rPr>
              <a:t>       Проблема формирования конкурентоспособности студентов в процессе обучения в колледже является достаточно актуальной на сегодняшний день, так как связана с выявлением внутренних возможностей студента, его самореализацией в жизни.</a:t>
            </a:r>
          </a:p>
          <a:p>
            <a:pPr algn="just"/>
            <a:r>
              <a:rPr lang="ru-RU" sz="1200" kern="1200" dirty="0" smtClean="0">
                <a:solidFill>
                  <a:schemeClr val="tx1"/>
                </a:solidFill>
                <a:effectLst/>
                <a:latin typeface="+mn-lt"/>
                <a:ea typeface="+mn-ea"/>
                <a:cs typeface="+mn-cs"/>
              </a:rPr>
              <a:t>       Федеральные государственные образовательные стандарты требует от образовательной организации воспитание конкурентоспобного, компетентного специалиста. Поэтому в практической работе необходимо использовать методы, обеспечивающие развитие профессиональной конкурентоспособности выпускника и направленные на актуализацию его внутренних потенциальных возможностей в самообразовании, саморазвития, самопрезентации.</a:t>
            </a:r>
          </a:p>
          <a:p>
            <a:pPr algn="just"/>
            <a:r>
              <a:rPr lang="ru-RU" sz="1200" kern="1200" dirty="0" smtClean="0">
                <a:solidFill>
                  <a:schemeClr val="tx1"/>
                </a:solidFill>
                <a:effectLst/>
                <a:latin typeface="+mn-lt"/>
                <a:ea typeface="+mn-ea"/>
                <a:cs typeface="+mn-cs"/>
              </a:rPr>
              <a:t>       Поэтому необходимо мотивировать студентов к формированию активной жизненной позиции, пониманию требований современного рынка труда, обучать теоретическим и практическим методам поиска роботы.  С этой целью студентам выпускных групп предлагается написание резюме́ по их трудоустройству.</a:t>
            </a:r>
          </a:p>
          <a:p>
            <a:pPr algn="just"/>
            <a:r>
              <a:rPr lang="ru-RU" sz="1200" b="1" kern="1200" dirty="0" smtClean="0">
                <a:solidFill>
                  <a:schemeClr val="tx1"/>
                </a:solidFill>
                <a:effectLst/>
                <a:latin typeface="+mn-lt"/>
                <a:ea typeface="+mn-ea"/>
                <a:cs typeface="+mn-cs"/>
              </a:rPr>
              <a:t>       Методические рекомендации по организации самостоятельной внеаудиторной работы студентов по теме «Подготовка резюме́ по трудоустройству студентами выпускных групп» написаны</a:t>
            </a:r>
            <a:r>
              <a:rPr lang="ru-RU" sz="1200" kern="1200" dirty="0" smtClean="0">
                <a:solidFill>
                  <a:schemeClr val="tx1"/>
                </a:solidFill>
                <a:effectLst/>
                <a:latin typeface="+mn-lt"/>
                <a:ea typeface="+mn-ea"/>
                <a:cs typeface="+mn-cs"/>
              </a:rPr>
              <a:t> с </a:t>
            </a:r>
            <a:r>
              <a:rPr lang="ru-RU" sz="1200" b="1" kern="1200" dirty="0" smtClean="0">
                <a:solidFill>
                  <a:schemeClr val="tx1"/>
                </a:solidFill>
                <a:effectLst/>
                <a:latin typeface="+mn-lt"/>
                <a:ea typeface="+mn-ea"/>
                <a:cs typeface="+mn-cs"/>
              </a:rPr>
              <a:t>целью</a:t>
            </a:r>
            <a:r>
              <a:rPr lang="ru-RU" sz="1200" kern="1200" dirty="0" smtClean="0">
                <a:solidFill>
                  <a:schemeClr val="tx1"/>
                </a:solidFill>
                <a:effectLst/>
                <a:latin typeface="+mn-lt"/>
                <a:ea typeface="+mn-ea"/>
                <a:cs typeface="+mn-cs"/>
              </a:rPr>
              <a:t>: апробировать методику написания резюме, обеспечивающую мотивацию, познавательный интерес студентов к освоению технологии поиска работы и дальнейшего трудоустройства по полученной специальности.</a:t>
            </a:r>
          </a:p>
          <a:p>
            <a:pPr algn="just"/>
            <a:r>
              <a:rPr lang="ru-RU" sz="1200" kern="1200" dirty="0" smtClean="0">
                <a:solidFill>
                  <a:schemeClr val="tx1"/>
                </a:solidFill>
                <a:effectLst/>
                <a:latin typeface="+mn-lt"/>
                <a:ea typeface="+mn-ea"/>
                <a:cs typeface="+mn-cs"/>
              </a:rPr>
              <a:t>       В процессе практической деятельности </a:t>
            </a:r>
            <a:r>
              <a:rPr lang="ru-RU" sz="1200" b="1" kern="1200" dirty="0" smtClean="0">
                <a:solidFill>
                  <a:schemeClr val="tx1"/>
                </a:solidFill>
                <a:effectLst/>
                <a:latin typeface="+mn-lt"/>
                <a:ea typeface="+mn-ea"/>
                <a:cs typeface="+mn-cs"/>
              </a:rPr>
              <a:t>реализуются задачи:</a:t>
            </a:r>
            <a:endParaRPr lang="ru-RU" sz="1200" kern="1200" dirty="0" smtClean="0">
              <a:solidFill>
                <a:schemeClr val="tx1"/>
              </a:solidFill>
              <a:effectLst/>
              <a:latin typeface="+mn-lt"/>
              <a:ea typeface="+mn-ea"/>
              <a:cs typeface="+mn-cs"/>
            </a:endParaRPr>
          </a:p>
          <a:p>
            <a:pPr lvl="0" algn="just" fontAlgn="base"/>
            <a:r>
              <a:rPr lang="ru-RU" sz="1200" u="none" strike="noStrike" kern="1200" dirty="0" smtClean="0">
                <a:solidFill>
                  <a:schemeClr val="tx1"/>
                </a:solidFill>
                <a:effectLst/>
                <a:latin typeface="+mn-lt"/>
                <a:ea typeface="+mn-ea"/>
                <a:cs typeface="+mn-cs"/>
              </a:rPr>
              <a:t>       - расширение и углубление знаний о методах поиска работы;</a:t>
            </a:r>
          </a:p>
          <a:p>
            <a:pPr lvl="0" algn="just" fontAlgn="base"/>
            <a:r>
              <a:rPr lang="ru-RU" sz="1200" u="none" strike="noStrike" kern="1200" dirty="0" smtClean="0">
                <a:solidFill>
                  <a:schemeClr val="tx1"/>
                </a:solidFill>
                <a:effectLst/>
                <a:latin typeface="+mn-lt"/>
                <a:ea typeface="+mn-ea"/>
                <a:cs typeface="+mn-cs"/>
              </a:rPr>
              <a:t>       - развитие самостоятельности, инициативности, способности к успешному самоопределению в обществе;</a:t>
            </a:r>
          </a:p>
          <a:p>
            <a:pPr lvl="0" algn="just" fontAlgn="base"/>
            <a:r>
              <a:rPr lang="ru-RU" sz="1200" u="none" strike="noStrike" kern="1200" dirty="0" smtClean="0">
                <a:solidFill>
                  <a:schemeClr val="tx1"/>
                </a:solidFill>
                <a:effectLst/>
                <a:latin typeface="+mn-lt"/>
                <a:ea typeface="+mn-ea"/>
                <a:cs typeface="+mn-cs"/>
              </a:rPr>
              <a:t>       - практическое освоение методов поиска работы, отработка навыков самопрезентации (резюме) .</a:t>
            </a:r>
          </a:p>
        </p:txBody>
      </p:sp>
      <p:sp>
        <p:nvSpPr>
          <p:cNvPr id="4" name="Номер слайда 3"/>
          <p:cNvSpPr>
            <a:spLocks noGrp="1"/>
          </p:cNvSpPr>
          <p:nvPr>
            <p:ph type="sldNum" sz="quarter" idx="10"/>
          </p:nvPr>
        </p:nvSpPr>
        <p:spPr/>
        <p:txBody>
          <a:bodyPr/>
          <a:lstStyle/>
          <a:p>
            <a:fld id="{7E3D63F3-533D-4333-8BDF-1D1135CAAC91}" type="slidenum">
              <a:rPr lang="ru-RU" smtClean="0"/>
              <a:t>1</a:t>
            </a:fld>
            <a:endParaRPr lang="ru-RU"/>
          </a:p>
        </p:txBody>
      </p:sp>
    </p:spTree>
    <p:extLst>
      <p:ext uri="{BB962C8B-B14F-4D97-AF65-F5344CB8AC3E}">
        <p14:creationId xmlns:p14="http://schemas.microsoft.com/office/powerpoint/2010/main" val="1653381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fontAlgn="base"/>
            <a:r>
              <a:rPr lang="ru-RU" sz="1200" b="1" kern="1200" dirty="0" smtClean="0">
                <a:solidFill>
                  <a:schemeClr val="tx1"/>
                </a:solidFill>
                <a:effectLst/>
                <a:latin typeface="+mn-lt"/>
                <a:ea typeface="+mn-ea"/>
                <a:cs typeface="+mn-cs"/>
              </a:rPr>
              <a:t>       Ключевые моменты при заполнении резюме:</a:t>
            </a:r>
            <a:endParaRPr lang="ru-RU" sz="1200" kern="1200" dirty="0" smtClean="0">
              <a:solidFill>
                <a:schemeClr val="tx1"/>
              </a:solidFill>
              <a:effectLst/>
              <a:latin typeface="+mn-lt"/>
              <a:ea typeface="+mn-ea"/>
              <a:cs typeface="+mn-cs"/>
            </a:endParaRP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 </a:t>
            </a:r>
            <a:r>
              <a:rPr lang="ru-RU" sz="1200" kern="1200" dirty="0" smtClean="0">
                <a:solidFill>
                  <a:schemeClr val="tx1"/>
                </a:solidFill>
                <a:effectLst/>
                <a:latin typeface="+mn-lt"/>
                <a:ea typeface="+mn-ea"/>
                <a:cs typeface="+mn-cs"/>
              </a:rPr>
              <a:t>образование, достижения, личные характеристики – главные пункты, на которые обращают внимание;</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 </a:t>
            </a:r>
            <a:r>
              <a:rPr lang="ru-RU" sz="1200" kern="1200" dirty="0" smtClean="0">
                <a:solidFill>
                  <a:schemeClr val="tx1"/>
                </a:solidFill>
                <a:effectLst/>
                <a:latin typeface="+mn-lt"/>
                <a:ea typeface="+mn-ea"/>
                <a:cs typeface="+mn-cs"/>
              </a:rPr>
              <a:t>заполняя страницу банальными фразами, есть риск остаться незамеченным;</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 </a:t>
            </a:r>
            <a:r>
              <a:rPr lang="ru-RU" sz="1200" kern="1200" dirty="0" smtClean="0">
                <a:solidFill>
                  <a:schemeClr val="tx1"/>
                </a:solidFill>
                <a:effectLst/>
                <a:latin typeface="+mn-lt"/>
                <a:ea typeface="+mn-ea"/>
                <a:cs typeface="+mn-cs"/>
              </a:rPr>
              <a:t>в области достижений проявите фантазию и отразите потенциал, указывайте все, что имеет отношение к учебе и развитию.</a:t>
            </a:r>
          </a:p>
        </p:txBody>
      </p:sp>
      <p:sp>
        <p:nvSpPr>
          <p:cNvPr id="4" name="Номер слайда 3"/>
          <p:cNvSpPr>
            <a:spLocks noGrp="1"/>
          </p:cNvSpPr>
          <p:nvPr>
            <p:ph type="sldNum" sz="quarter" idx="10"/>
          </p:nvPr>
        </p:nvSpPr>
        <p:spPr/>
        <p:txBody>
          <a:bodyPr/>
          <a:lstStyle/>
          <a:p>
            <a:fld id="{7E3D63F3-533D-4333-8BDF-1D1135CAAC91}" type="slidenum">
              <a:rPr lang="ru-RU" smtClean="0"/>
              <a:t>10</a:t>
            </a:fld>
            <a:endParaRPr lang="ru-RU"/>
          </a:p>
        </p:txBody>
      </p:sp>
    </p:spTree>
    <p:extLst>
      <p:ext uri="{BB962C8B-B14F-4D97-AF65-F5344CB8AC3E}">
        <p14:creationId xmlns:p14="http://schemas.microsoft.com/office/powerpoint/2010/main" val="420373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r>
              <a:rPr lang="ru-RU" sz="1200" i="1" kern="1200" dirty="0" smtClean="0">
                <a:solidFill>
                  <a:schemeClr val="tx1"/>
                </a:solidFill>
                <a:effectLst/>
                <a:latin typeface="+mn-lt"/>
                <a:ea typeface="+mn-ea"/>
                <a:cs typeface="+mn-cs"/>
              </a:rPr>
              <a:t>Общие данные:</a:t>
            </a:r>
            <a:endParaRPr lang="ru-RU" sz="1200" kern="1200" dirty="0" smtClean="0">
              <a:solidFill>
                <a:schemeClr val="tx1"/>
              </a:solidFill>
              <a:effectLst/>
              <a:latin typeface="+mn-lt"/>
              <a:ea typeface="+mn-ea"/>
              <a:cs typeface="+mn-cs"/>
            </a:endParaRPr>
          </a:p>
          <a:p>
            <a:pPr lvl="0" algn="just" fontAlgn="base"/>
            <a:r>
              <a:rPr lang="ru-RU" sz="1200" kern="1200" dirty="0" smtClean="0">
                <a:solidFill>
                  <a:schemeClr val="tx1"/>
                </a:solidFill>
                <a:effectLst/>
                <a:latin typeface="+mn-lt"/>
                <a:ea typeface="+mn-ea"/>
                <a:cs typeface="+mn-cs"/>
              </a:rPr>
              <a:t>Ф.И.О;</a:t>
            </a:r>
          </a:p>
          <a:p>
            <a:pPr lvl="0" fontAlgn="base"/>
            <a:r>
              <a:rPr lang="ru-RU" sz="1200" kern="1200" dirty="0" smtClean="0">
                <a:solidFill>
                  <a:schemeClr val="tx1"/>
                </a:solidFill>
                <a:effectLst/>
                <a:latin typeface="+mn-lt"/>
                <a:ea typeface="+mn-ea"/>
                <a:cs typeface="+mn-cs"/>
              </a:rPr>
              <a:t>дата рождения, возраст (можно с указанием полных лет в скобках. При прочих равных условиях предпочтение отдается кандидату в возрасте от 25 до 35 лет);</a:t>
            </a:r>
          </a:p>
          <a:p>
            <a:pPr lvl="0" fontAlgn="base"/>
            <a:r>
              <a:rPr lang="ru-RU" sz="1200" kern="1200" dirty="0" smtClean="0">
                <a:solidFill>
                  <a:schemeClr val="tx1"/>
                </a:solidFill>
                <a:effectLst/>
                <a:latin typeface="+mn-lt"/>
                <a:ea typeface="+mn-ea"/>
                <a:cs typeface="+mn-cs"/>
              </a:rPr>
              <a:t>семейное положение;</a:t>
            </a:r>
          </a:p>
          <a:p>
            <a:pPr lvl="0" fontAlgn="base"/>
            <a:r>
              <a:rPr lang="ru-RU" sz="1200" kern="1200" dirty="0" smtClean="0">
                <a:solidFill>
                  <a:schemeClr val="tx1"/>
                </a:solidFill>
                <a:effectLst/>
                <a:latin typeface="+mn-lt"/>
                <a:ea typeface="+mn-ea"/>
                <a:cs typeface="+mn-cs"/>
              </a:rPr>
              <a:t>адрес;</a:t>
            </a:r>
          </a:p>
          <a:p>
            <a:pPr lvl="0" fontAlgn="base"/>
            <a:r>
              <a:rPr lang="ru-RU" sz="1200" kern="1200" dirty="0" smtClean="0">
                <a:solidFill>
                  <a:schemeClr val="tx1"/>
                </a:solidFill>
                <a:effectLst/>
                <a:latin typeface="+mn-lt"/>
                <a:ea typeface="+mn-ea"/>
                <a:cs typeface="+mn-cs"/>
              </a:rPr>
              <a:t>номер телефона, электронная почта (укажите 1-2 номера телефона с указанием типа связи (сотовый, домашний, рабочий) и периодом времени для звонка).</a:t>
            </a: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11</a:t>
            </a:fld>
            <a:endParaRPr lang="ru-RU"/>
          </a:p>
        </p:txBody>
      </p:sp>
    </p:spTree>
    <p:extLst>
      <p:ext uri="{BB962C8B-B14F-4D97-AF65-F5344CB8AC3E}">
        <p14:creationId xmlns:p14="http://schemas.microsoft.com/office/powerpoint/2010/main" val="1188987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i="1" dirty="0" smtClean="0">
                <a:solidFill>
                  <a:srgbClr val="000054"/>
                </a:solidFill>
                <a:latin typeface="Times New Roman" panose="02020603050405020304" pitchFamily="18" charset="0"/>
                <a:cs typeface="Times New Roman" panose="02020603050405020304" pitchFamily="18" charset="0"/>
              </a:rPr>
              <a:t>       Наименование должности или вакансии</a:t>
            </a:r>
            <a:r>
              <a:rPr lang="ru-RU" sz="1200" b="1" i="1" dirty="0" smtClean="0">
                <a:solidFill>
                  <a:srgbClr val="000054"/>
                </a:solidFill>
                <a:latin typeface="Times New Roman" panose="02020603050405020304" pitchFamily="18" charset="0"/>
                <a:cs typeface="Times New Roman" panose="02020603050405020304"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lang="ru-RU" sz="1200" i="1" dirty="0" smtClean="0">
                <a:solidFill>
                  <a:srgbClr val="000054"/>
                </a:solidFill>
                <a:latin typeface="Times New Roman" panose="02020603050405020304" pitchFamily="18" charset="0"/>
                <a:cs typeface="Times New Roman" panose="02020603050405020304" pitchFamily="18" charset="0"/>
              </a:rPr>
              <a:t>— 	воспитатель в ДОО, доме ребёнка, гувернёр </a:t>
            </a:r>
            <a:r>
              <a:rPr lang="ru-RU" sz="1200" i="0" dirty="0" smtClean="0">
                <a:solidFill>
                  <a:srgbClr val="000054"/>
                </a:solidFill>
                <a:latin typeface="Times New Roman" panose="02020603050405020304" pitchFamily="18" charset="0"/>
                <a:cs typeface="Times New Roman" panose="02020603050405020304" pitchFamily="18" charset="0"/>
              </a:rPr>
              <a:t>(</a:t>
            </a:r>
            <a:r>
              <a:rPr lang="ru-RU" sz="1200" i="0" u="none" strike="noStrike" kern="1200" dirty="0" smtClean="0">
                <a:solidFill>
                  <a:schemeClr val="tx1"/>
                </a:solidFill>
                <a:effectLst/>
                <a:latin typeface="+mn-lt"/>
                <a:ea typeface="+mn-ea"/>
                <a:cs typeface="+mn-cs"/>
              </a:rPr>
              <a:t>указание должности, на которую Вы претендуете. Конечно, возможно указание нескольких смежных должностей, но крайне рекомендуется для каждой составлять свое резюме</a:t>
            </a:r>
            <a:r>
              <a:rPr lang="ru-RU" sz="1200" i="0" dirty="0" smtClean="0">
                <a:solidFill>
                  <a:srgbClr val="000054"/>
                </a:solidFill>
                <a:latin typeface="Times New Roman" panose="02020603050405020304" pitchFamily="18" charset="0"/>
                <a:cs typeface="Times New Roman" panose="02020603050405020304"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lang="ru-RU" sz="1200" i="1" dirty="0" smtClean="0">
                <a:solidFill>
                  <a:srgbClr val="000054"/>
                </a:solidFill>
                <a:latin typeface="Times New Roman" panose="02020603050405020304" pitchFamily="18" charset="0"/>
                <a:cs typeface="Times New Roman" panose="02020603050405020304" pitchFamily="18" charset="0"/>
              </a:rPr>
              <a:t>— 	цель поиска работы — профессиональный рост и развитие в области своей специализации. </a:t>
            </a:r>
          </a:p>
          <a:p>
            <a:r>
              <a:rPr lang="ru-RU" sz="1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Желаемый уровень дохода и размер заработной платы: </a:t>
            </a:r>
            <a:r>
              <a:rPr lang="ru-RU" sz="1200" b="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Работодателю невыгодно брать сотрудника, нуждающегося в обучении, ему легче сразу взять специалиста. Главная цель — должность в</a:t>
            </a:r>
            <a:r>
              <a:rPr lang="ru-RU" sz="1200" kern="1200" baseline="0" dirty="0" smtClean="0">
                <a:solidFill>
                  <a:schemeClr val="tx1"/>
                </a:solidFill>
                <a:effectLst/>
                <a:latin typeface="+mn-lt"/>
                <a:ea typeface="+mn-ea"/>
                <a:cs typeface="+mn-cs"/>
              </a:rPr>
              <a:t> ДОО</a:t>
            </a:r>
            <a:r>
              <a:rPr lang="ru-RU" sz="1200" kern="1200" dirty="0" smtClean="0">
                <a:solidFill>
                  <a:schemeClr val="tx1"/>
                </a:solidFill>
                <a:effectLst/>
                <a:latin typeface="+mn-lt"/>
                <a:ea typeface="+mn-ea"/>
                <a:cs typeface="+mn-cs"/>
              </a:rPr>
              <a:t>, в котором вы начнете трудовую деятельность.</a:t>
            </a:r>
            <a:endParaRPr lang="ru-RU" sz="1200" b="0" i="1" dirty="0" smtClean="0">
              <a:solidFill>
                <a:srgbClr val="000054"/>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7E3D63F3-533D-4333-8BDF-1D1135CAAC91}" type="slidenum">
              <a:rPr lang="ru-RU" smtClean="0"/>
              <a:t>12</a:t>
            </a:fld>
            <a:endParaRPr lang="ru-RU"/>
          </a:p>
        </p:txBody>
      </p:sp>
    </p:spTree>
    <p:extLst>
      <p:ext uri="{BB962C8B-B14F-4D97-AF65-F5344CB8AC3E}">
        <p14:creationId xmlns:p14="http://schemas.microsoft.com/office/powerpoint/2010/main" val="204998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i="1" dirty="0" smtClean="0">
                <a:solidFill>
                  <a:srgbClr val="000054"/>
                </a:solidFill>
                <a:latin typeface="Times New Roman" panose="02020603050405020304" pitchFamily="18" charset="0"/>
                <a:cs typeface="Times New Roman" panose="02020603050405020304" pitchFamily="18" charset="0"/>
              </a:rPr>
              <a:t>          Информация об образовании:</a:t>
            </a:r>
          </a:p>
          <a:p>
            <a:r>
              <a:rPr lang="ru-RU" sz="1400" i="1" dirty="0" smtClean="0">
                <a:solidFill>
                  <a:srgbClr val="000054"/>
                </a:solidFill>
                <a:latin typeface="Times New Roman" panose="02020603050405020304" pitchFamily="18" charset="0"/>
                <a:cs typeface="Times New Roman" panose="02020603050405020304" pitchFamily="18" charset="0"/>
              </a:rPr>
              <a:t>— 	год начала и окончания учебного заведения;</a:t>
            </a:r>
          </a:p>
          <a:p>
            <a:r>
              <a:rPr lang="ru-RU" sz="1400" i="1" dirty="0" smtClean="0">
                <a:solidFill>
                  <a:srgbClr val="000054"/>
                </a:solidFill>
                <a:latin typeface="Times New Roman" panose="02020603050405020304" pitchFamily="18" charset="0"/>
                <a:cs typeface="Times New Roman" panose="02020603050405020304" pitchFamily="18" charset="0"/>
              </a:rPr>
              <a:t>— 	наименование СУЗа;</a:t>
            </a:r>
          </a:p>
          <a:p>
            <a:r>
              <a:rPr lang="ru-RU" sz="1400" i="1" dirty="0" smtClean="0">
                <a:solidFill>
                  <a:srgbClr val="000054"/>
                </a:solidFill>
                <a:latin typeface="Times New Roman" panose="02020603050405020304" pitchFamily="18" charset="0"/>
                <a:cs typeface="Times New Roman" panose="02020603050405020304" pitchFamily="18" charset="0"/>
              </a:rPr>
              <a:t>— 	форма обучения (дневная, заочная, вечерняя);</a:t>
            </a:r>
          </a:p>
          <a:p>
            <a:r>
              <a:rPr lang="ru-RU" sz="1400" i="1" dirty="0" smtClean="0">
                <a:solidFill>
                  <a:srgbClr val="000054"/>
                </a:solidFill>
                <a:latin typeface="Times New Roman" panose="02020603050405020304" pitchFamily="18" charset="0"/>
                <a:cs typeface="Times New Roman" panose="02020603050405020304" pitchFamily="18" charset="0"/>
              </a:rPr>
              <a:t>—	специальность.</a:t>
            </a:r>
            <a:r>
              <a:rPr lang="ru-RU" sz="1400" b="1" i="1" dirty="0" smtClean="0">
                <a:solidFill>
                  <a:srgbClr val="000054"/>
                </a:solidFill>
                <a:latin typeface="Times New Roman" panose="02020603050405020304" pitchFamily="18" charset="0"/>
                <a:cs typeface="Times New Roman" panose="02020603050405020304" pitchFamily="18" charset="0"/>
              </a:rPr>
              <a:t>    </a:t>
            </a:r>
          </a:p>
          <a:p>
            <a:pPr algn="just"/>
            <a:r>
              <a:rPr lang="ru-RU" sz="1200" b="1" kern="1200" dirty="0" smtClean="0">
                <a:solidFill>
                  <a:schemeClr val="tx1"/>
                </a:solidFill>
                <a:effectLst/>
                <a:latin typeface="+mn-lt"/>
                <a:ea typeface="+mn-ea"/>
                <a:cs typeface="+mn-cs"/>
              </a:rPr>
              <a:t>       Дополнительное образование</a:t>
            </a:r>
            <a:r>
              <a:rPr lang="ru-RU" sz="1200" kern="1200" dirty="0" smtClean="0">
                <a:solidFill>
                  <a:schemeClr val="tx1"/>
                </a:solidFill>
                <a:effectLst/>
                <a:latin typeface="+mn-lt"/>
                <a:ea typeface="+mn-ea"/>
                <a:cs typeface="+mn-cs"/>
              </a:rPr>
              <a:t> (если есть) – курсы, семинары, тренинги и т.п., по схеме: </a:t>
            </a:r>
          </a:p>
          <a:p>
            <a:pPr lvl="0" fontAlgn="base"/>
            <a:r>
              <a:rPr lang="ru-RU" sz="1200" u="none" strike="noStrike" kern="1200" dirty="0" smtClean="0">
                <a:solidFill>
                  <a:schemeClr val="tx1"/>
                </a:solidFill>
                <a:effectLst/>
                <a:latin typeface="+mn-lt"/>
                <a:ea typeface="+mn-ea"/>
                <a:cs typeface="+mn-cs"/>
              </a:rPr>
              <a:t>Дата начала, количество часов или дата окончания </a:t>
            </a:r>
          </a:p>
          <a:p>
            <a:pPr lvl="0" fontAlgn="base"/>
            <a:r>
              <a:rPr lang="ru-RU" sz="1200" u="none" strike="noStrike" kern="1200" dirty="0" smtClean="0">
                <a:solidFill>
                  <a:schemeClr val="tx1"/>
                </a:solidFill>
                <a:effectLst/>
                <a:latin typeface="+mn-lt"/>
                <a:ea typeface="+mn-ea"/>
                <a:cs typeface="+mn-cs"/>
              </a:rPr>
              <a:t>Название учебного заведения </a:t>
            </a:r>
          </a:p>
          <a:p>
            <a:pPr lvl="0" fontAlgn="base"/>
            <a:r>
              <a:rPr lang="ru-RU" sz="1200" u="none" strike="noStrike" kern="1200" dirty="0" smtClean="0">
                <a:solidFill>
                  <a:schemeClr val="tx1"/>
                </a:solidFill>
                <a:effectLst/>
                <a:latin typeface="+mn-lt"/>
                <a:ea typeface="+mn-ea"/>
                <a:cs typeface="+mn-cs"/>
              </a:rPr>
              <a:t>Тематика образования </a:t>
            </a:r>
          </a:p>
          <a:p>
            <a:pPr lvl="0" fontAlgn="base"/>
            <a:r>
              <a:rPr lang="ru-RU" sz="1200" u="none" strike="noStrike" kern="1200" dirty="0" smtClean="0">
                <a:solidFill>
                  <a:schemeClr val="tx1"/>
                </a:solidFill>
                <a:effectLst/>
                <a:latin typeface="+mn-lt"/>
                <a:ea typeface="+mn-ea"/>
                <a:cs typeface="+mn-cs"/>
              </a:rPr>
              <a:t>Полученная специальность </a:t>
            </a:r>
          </a:p>
          <a:p>
            <a:endParaRPr lang="ru-RU" sz="1200" b="0" i="1" dirty="0" smtClean="0">
              <a:solidFill>
                <a:srgbClr val="000054"/>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7E3D63F3-533D-4333-8BDF-1D1135CAAC91}" type="slidenum">
              <a:rPr lang="ru-RU" smtClean="0"/>
              <a:t>13</a:t>
            </a:fld>
            <a:endParaRPr lang="ru-RU"/>
          </a:p>
        </p:txBody>
      </p:sp>
    </p:spTree>
    <p:extLst>
      <p:ext uri="{BB962C8B-B14F-4D97-AF65-F5344CB8AC3E}">
        <p14:creationId xmlns:p14="http://schemas.microsoft.com/office/powerpoint/2010/main" val="2657805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54"/>
                </a:solidFill>
                <a:latin typeface="Times New Roman" panose="02020603050405020304" pitchFamily="18" charset="0"/>
                <a:cs typeface="Times New Roman" panose="02020603050405020304" pitchFamily="18" charset="0"/>
              </a:rPr>
              <a:t>Предыдущее место работы и занимаемая должность:</a:t>
            </a:r>
          </a:p>
          <a:p>
            <a:pPr algn="just"/>
            <a:r>
              <a:rPr lang="ru-RU" sz="1200" i="1" dirty="0" smtClean="0">
                <a:solidFill>
                  <a:srgbClr val="000054"/>
                </a:solidFill>
                <a:latin typeface="Times New Roman" panose="02020603050405020304" pitchFamily="18" charset="0"/>
                <a:cs typeface="Times New Roman" panose="02020603050405020304" pitchFamily="18" charset="0"/>
              </a:rPr>
              <a:t>       — 	студент или выпускник СУЗа без опыта, может включить в свой образец резюме информацию о прохождении педагогической практики;</a:t>
            </a:r>
          </a:p>
          <a:p>
            <a:pPr algn="just"/>
            <a:r>
              <a:rPr lang="ru-RU" sz="1200" i="1" dirty="0" smtClean="0">
                <a:solidFill>
                  <a:srgbClr val="000054"/>
                </a:solidFill>
                <a:latin typeface="Times New Roman" panose="02020603050405020304" pitchFamily="18" charset="0"/>
                <a:cs typeface="Times New Roman" panose="02020603050405020304" pitchFamily="18" charset="0"/>
              </a:rPr>
              <a:t>       — 	обозначить тему своей выпускной квалификационной работы /научного исследования;</a:t>
            </a:r>
          </a:p>
          <a:p>
            <a:pPr algn="just"/>
            <a:r>
              <a:rPr lang="ru-RU" sz="1200" i="1" dirty="0" smtClean="0">
                <a:solidFill>
                  <a:srgbClr val="000054"/>
                </a:solidFill>
                <a:latin typeface="Times New Roman" panose="02020603050405020304" pitchFamily="18" charset="0"/>
                <a:cs typeface="Times New Roman" panose="02020603050405020304" pitchFamily="18" charset="0"/>
              </a:rPr>
              <a:t>       — 	указать трудовую деятельность в период учебы: дизайн, ремонт компьютеров, продажи – всякий опыт может вызвать интерес у работодателя.</a:t>
            </a:r>
            <a:endParaRPr lang="ru-RU" sz="1200" b="0" i="1" dirty="0" smtClean="0">
              <a:solidFill>
                <a:srgbClr val="000054"/>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7E3D63F3-533D-4333-8BDF-1D1135CAAC91}" type="slidenum">
              <a:rPr lang="ru-RU" smtClean="0"/>
              <a:t>14</a:t>
            </a:fld>
            <a:endParaRPr lang="ru-RU"/>
          </a:p>
        </p:txBody>
      </p:sp>
    </p:spTree>
    <p:extLst>
      <p:ext uri="{BB962C8B-B14F-4D97-AF65-F5344CB8AC3E}">
        <p14:creationId xmlns:p14="http://schemas.microsoft.com/office/powerpoint/2010/main" val="1663452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fontAlgn="base"/>
            <a:r>
              <a:rPr lang="ru-RU" sz="1200" b="1" i="1" kern="1200" dirty="0" smtClean="0">
                <a:solidFill>
                  <a:schemeClr val="tx1"/>
                </a:solidFill>
                <a:effectLst/>
                <a:latin typeface="+mn-lt"/>
                <a:ea typeface="+mn-ea"/>
                <a:cs typeface="+mn-cs"/>
              </a:rPr>
              <a:t>       Личные достижения</a:t>
            </a:r>
            <a:r>
              <a:rPr lang="ru-RU" sz="1200" i="1" kern="1200" dirty="0" smtClean="0">
                <a:solidFill>
                  <a:schemeClr val="tx1"/>
                </a:solidFill>
                <a:effectLst/>
                <a:latin typeface="+mn-lt"/>
                <a:ea typeface="+mn-ea"/>
                <a:cs typeface="+mn-cs"/>
              </a:rPr>
              <a:t>:</a:t>
            </a:r>
            <a:endParaRPr lang="ru-RU" sz="1200" kern="1200" dirty="0" smtClean="0">
              <a:solidFill>
                <a:schemeClr val="tx1"/>
              </a:solidFill>
              <a:effectLst/>
              <a:latin typeface="+mn-lt"/>
              <a:ea typeface="+mn-ea"/>
              <a:cs typeface="+mn-cs"/>
            </a:endParaRPr>
          </a:p>
          <a:p>
            <a:pPr lvl="0" fontAlgn="base"/>
            <a:r>
              <a:rPr lang="ru-RU" sz="1200" kern="1200" dirty="0" smtClean="0">
                <a:solidFill>
                  <a:schemeClr val="tx1"/>
                </a:solidFill>
                <a:effectLst/>
                <a:latin typeface="+mn-lt"/>
                <a:ea typeface="+mn-ea"/>
                <a:cs typeface="+mn-cs"/>
              </a:rPr>
              <a:t>организация мероприятий;</a:t>
            </a:r>
          </a:p>
          <a:p>
            <a:pPr lvl="0" fontAlgn="base"/>
            <a:r>
              <a:rPr lang="ru-RU" sz="1200" kern="1200" dirty="0" smtClean="0">
                <a:solidFill>
                  <a:schemeClr val="tx1"/>
                </a:solidFill>
                <a:effectLst/>
                <a:latin typeface="+mn-lt"/>
                <a:ea typeface="+mn-ea"/>
                <a:cs typeface="+mn-cs"/>
              </a:rPr>
              <a:t>участие в конкурсах, олимпиадах;</a:t>
            </a:r>
          </a:p>
          <a:p>
            <a:pPr lvl="0" fontAlgn="base"/>
            <a:r>
              <a:rPr lang="ru-RU" sz="1200" kern="1200" dirty="0" smtClean="0">
                <a:solidFill>
                  <a:schemeClr val="tx1"/>
                </a:solidFill>
                <a:effectLst/>
                <a:latin typeface="+mn-lt"/>
                <a:ea typeface="+mn-ea"/>
                <a:cs typeface="+mn-cs"/>
              </a:rPr>
              <a:t>получение наград, грамот, призовых мест;</a:t>
            </a:r>
          </a:p>
          <a:p>
            <a:pPr lvl="0" fontAlgn="base"/>
            <a:r>
              <a:rPr lang="ru-RU" sz="1200" kern="1200" dirty="0" smtClean="0">
                <a:solidFill>
                  <a:schemeClr val="tx1"/>
                </a:solidFill>
                <a:effectLst/>
                <a:latin typeface="+mn-lt"/>
                <a:ea typeface="+mn-ea"/>
                <a:cs typeface="+mn-cs"/>
              </a:rPr>
              <a:t>выступление перед публикой</a:t>
            </a:r>
          </a:p>
          <a:p>
            <a:pPr lvl="0" fontAlgn="base"/>
            <a:r>
              <a:rPr lang="ru-RU" sz="1200" kern="1200" dirty="0" smtClean="0">
                <a:solidFill>
                  <a:schemeClr val="tx1"/>
                </a:solidFill>
                <a:effectLst/>
                <a:latin typeface="+mn-lt"/>
                <a:ea typeface="+mn-ea"/>
                <a:cs typeface="+mn-cs"/>
              </a:rPr>
              <a:t>способности, таланты.</a:t>
            </a:r>
            <a:endParaRPr lang="ru-RU" sz="1200" b="0" i="1" dirty="0" smtClean="0">
              <a:solidFill>
                <a:srgbClr val="000054"/>
              </a:solidFill>
              <a:latin typeface="Times New Roman" panose="02020603050405020304" pitchFamily="18" charset="0"/>
              <a:cs typeface="Times New Roman" panose="02020603050405020304" pitchFamily="18" charset="0"/>
            </a:endParaRPr>
          </a:p>
          <a:p>
            <a:pPr fontAlgn="base"/>
            <a:r>
              <a:rPr lang="ru-RU" sz="1200" b="1" i="1" kern="1200" dirty="0" smtClean="0">
                <a:solidFill>
                  <a:schemeClr val="tx1"/>
                </a:solidFill>
                <a:effectLst/>
                <a:latin typeface="+mn-lt"/>
                <a:ea typeface="+mn-ea"/>
                <a:cs typeface="+mn-cs"/>
              </a:rPr>
              <a:t>       Уровень владения компьютером и программами:</a:t>
            </a:r>
            <a:endParaRPr lang="ru-RU" sz="1200" b="1" kern="1200" dirty="0" smtClean="0">
              <a:solidFill>
                <a:schemeClr val="tx1"/>
              </a:solidFill>
              <a:effectLst/>
              <a:latin typeface="+mn-lt"/>
              <a:ea typeface="+mn-ea"/>
              <a:cs typeface="+mn-cs"/>
            </a:endParaRPr>
          </a:p>
          <a:p>
            <a:pPr lvl="0" fontAlgn="base"/>
            <a:r>
              <a:rPr lang="ru-RU" sz="1200" kern="1200" dirty="0" smtClean="0">
                <a:solidFill>
                  <a:schemeClr val="tx1"/>
                </a:solidFill>
                <a:effectLst/>
                <a:latin typeface="+mn-lt"/>
                <a:ea typeface="+mn-ea"/>
                <a:cs typeface="+mn-cs"/>
              </a:rPr>
              <a:t>офисные (Word, Excel);</a:t>
            </a:r>
          </a:p>
          <a:p>
            <a:pPr lvl="0" fontAlgn="base"/>
            <a:r>
              <a:rPr lang="ru-RU" sz="1200" kern="1200" dirty="0" smtClean="0">
                <a:solidFill>
                  <a:schemeClr val="tx1"/>
                </a:solidFill>
                <a:effectLst/>
                <a:latin typeface="+mn-lt"/>
                <a:ea typeface="+mn-ea"/>
                <a:cs typeface="+mn-cs"/>
              </a:rPr>
              <a:t>профессиональные (Консультант, Гарант);</a:t>
            </a:r>
          </a:p>
          <a:p>
            <a:pPr lvl="0" fontAlgn="base"/>
            <a:r>
              <a:rPr lang="ru-RU" sz="1200" kern="1200" dirty="0" smtClean="0">
                <a:solidFill>
                  <a:schemeClr val="tx1"/>
                </a:solidFill>
                <a:effectLst/>
                <a:latin typeface="+mn-lt"/>
                <a:ea typeface="+mn-ea"/>
                <a:cs typeface="+mn-cs"/>
              </a:rPr>
              <a:t>дополнительные</a:t>
            </a:r>
            <a:r>
              <a:rPr lang="en-US" sz="1200" kern="1200" dirty="0" smtClean="0">
                <a:solidFill>
                  <a:schemeClr val="tx1"/>
                </a:solidFill>
                <a:effectLst/>
                <a:latin typeface="+mn-lt"/>
                <a:ea typeface="+mn-ea"/>
                <a:cs typeface="+mn-cs"/>
              </a:rPr>
              <a:t> (Photoshop, Corel draw, Auto cad).</a:t>
            </a: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b="0" i="1" dirty="0" smtClean="0">
              <a:solidFill>
                <a:srgbClr val="000054"/>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7E3D63F3-533D-4333-8BDF-1D1135CAAC91}" type="slidenum">
              <a:rPr lang="ru-RU" smtClean="0"/>
              <a:t>15</a:t>
            </a:fld>
            <a:endParaRPr lang="ru-RU"/>
          </a:p>
        </p:txBody>
      </p:sp>
    </p:spTree>
    <p:extLst>
      <p:ext uri="{BB962C8B-B14F-4D97-AF65-F5344CB8AC3E}">
        <p14:creationId xmlns:p14="http://schemas.microsoft.com/office/powerpoint/2010/main" val="1623212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base" latinLnBrk="0" hangingPunct="1">
              <a:lnSpc>
                <a:spcPct val="100000"/>
              </a:lnSpc>
              <a:spcBef>
                <a:spcPts val="0"/>
              </a:spcBef>
              <a:spcAft>
                <a:spcPts val="0"/>
              </a:spcAft>
              <a:buClrTx/>
              <a:buSzTx/>
              <a:buFontTx/>
              <a:buNone/>
              <a:tabLst/>
              <a:defRPr/>
            </a:pPr>
            <a:r>
              <a:rPr lang="ru-RU" sz="1200" b="1" i="1" kern="1200" dirty="0" smtClean="0">
                <a:solidFill>
                  <a:schemeClr val="tx1"/>
                </a:solidFill>
                <a:effectLst/>
                <a:latin typeface="+mn-lt"/>
                <a:ea typeface="+mn-ea"/>
                <a:cs typeface="+mn-cs"/>
              </a:rPr>
              <a:t>       </a:t>
            </a:r>
          </a:p>
          <a:p>
            <a:pPr lvl="0" algn="just" fontAlgn="base"/>
            <a:r>
              <a:rPr lang="ru-RU" sz="1200" b="1" u="none" strike="noStrike" kern="1200" dirty="0" smtClean="0">
                <a:solidFill>
                  <a:schemeClr val="tx1"/>
                </a:solidFill>
                <a:effectLst/>
                <a:latin typeface="+mn-lt"/>
                <a:ea typeface="+mn-ea"/>
                <a:cs typeface="+mn-cs"/>
              </a:rPr>
              <a:t>       Личные качества</a:t>
            </a:r>
            <a:r>
              <a:rPr lang="ru-RU" sz="1200" u="none" strike="noStrike" kern="1200" dirty="0" smtClean="0">
                <a:solidFill>
                  <a:schemeClr val="tx1"/>
                </a:solidFill>
                <a:effectLst/>
                <a:latin typeface="+mn-lt"/>
                <a:ea typeface="+mn-ea"/>
                <a:cs typeface="+mn-cs"/>
              </a:rPr>
              <a:t>. Укажите несколько, отличающих Вас от других, личностных черт, помогающих достичь нужных результатов в работе. </a:t>
            </a:r>
            <a:endParaRPr lang="ru-RU" sz="1200" kern="1200" dirty="0" smtClean="0">
              <a:solidFill>
                <a:schemeClr val="tx1"/>
              </a:solidFill>
              <a:effectLst/>
              <a:latin typeface="+mn-lt"/>
              <a:ea typeface="+mn-ea"/>
              <a:cs typeface="+mn-cs"/>
            </a:endParaRPr>
          </a:p>
          <a:p>
            <a:pPr marL="0" marR="0" indent="0" algn="just" defTabSz="914400" rtl="0" eaLnBrk="1" fontAlgn="base" latinLnBrk="0" hangingPunct="1">
              <a:lnSpc>
                <a:spcPct val="100000"/>
              </a:lnSpc>
              <a:spcBef>
                <a:spcPts val="0"/>
              </a:spcBef>
              <a:spcAft>
                <a:spcPts val="0"/>
              </a:spcAft>
              <a:buClrTx/>
              <a:buSzTx/>
              <a:buFontTx/>
              <a:buNone/>
              <a:tabLst/>
              <a:defRPr/>
            </a:pPr>
            <a:endParaRPr lang="ru-RU" sz="1200" b="1" kern="1200" dirty="0" smtClean="0">
              <a:solidFill>
                <a:schemeClr val="tx1"/>
              </a:solidFill>
              <a:effectLst/>
              <a:latin typeface="+mn-lt"/>
              <a:ea typeface="+mn-ea"/>
              <a:cs typeface="+mn-cs"/>
            </a:endParaRPr>
          </a:p>
          <a:p>
            <a:pPr algn="just" fontAlgn="base"/>
            <a:endParaRPr lang="ru-RU" sz="1200" b="0" i="1" dirty="0" smtClean="0">
              <a:solidFill>
                <a:srgbClr val="000054"/>
              </a:solidFill>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7E3D63F3-533D-4333-8BDF-1D1135CAAC91}" type="slidenum">
              <a:rPr lang="ru-RU" smtClean="0"/>
              <a:t>16</a:t>
            </a:fld>
            <a:endParaRPr lang="ru-RU"/>
          </a:p>
        </p:txBody>
      </p:sp>
    </p:spTree>
    <p:extLst>
      <p:ext uri="{BB962C8B-B14F-4D97-AF65-F5344CB8AC3E}">
        <p14:creationId xmlns:p14="http://schemas.microsoft.com/office/powerpoint/2010/main" val="3628105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1" dirty="0" smtClean="0">
                <a:solidFill>
                  <a:srgbClr val="000054"/>
                </a:solidFill>
                <a:latin typeface="Times New Roman" panose="02020603050405020304" pitchFamily="18" charset="0"/>
                <a:cs typeface="Times New Roman" panose="02020603050405020304" pitchFamily="18" charset="0"/>
              </a:rPr>
              <a:t>       Планируемые результаты самостоятельной внеаудиторной работы по теме </a:t>
            </a:r>
            <a:r>
              <a:rPr lang="ru-RU" sz="1200" b="1" i="1" baseline="0" dirty="0" smtClean="0">
                <a:solidFill>
                  <a:srgbClr val="000054"/>
                </a:solidFill>
                <a:latin typeface="Times New Roman" panose="02020603050405020304" pitchFamily="18" charset="0"/>
                <a:cs typeface="Times New Roman" panose="02020603050405020304" pitchFamily="18" charset="0"/>
              </a:rPr>
              <a:t> </a:t>
            </a:r>
            <a:r>
              <a:rPr lang="ru-RU" sz="1200" b="1" i="1" dirty="0" smtClean="0">
                <a:solidFill>
                  <a:srgbClr val="000054"/>
                </a:solidFill>
                <a:latin typeface="Times New Roman" panose="02020603050405020304" pitchFamily="18" charset="0"/>
                <a:cs typeface="Times New Roman" panose="02020603050405020304" pitchFamily="18" charset="0"/>
              </a:rPr>
              <a:t>«Подготовка резюме́ по трудоустройству </a:t>
            </a:r>
            <a:r>
              <a:rPr lang="ru-RU" sz="1200" b="1" i="1" baseline="0" dirty="0" smtClean="0">
                <a:solidFill>
                  <a:srgbClr val="000054"/>
                </a:solidFill>
                <a:latin typeface="Times New Roman" panose="02020603050405020304" pitchFamily="18" charset="0"/>
                <a:cs typeface="Times New Roman" panose="02020603050405020304" pitchFamily="18" charset="0"/>
              </a:rPr>
              <a:t> </a:t>
            </a:r>
            <a:r>
              <a:rPr lang="ru-RU" sz="1200" b="1" i="1" dirty="0" smtClean="0">
                <a:solidFill>
                  <a:srgbClr val="000054"/>
                </a:solidFill>
                <a:latin typeface="Times New Roman" panose="02020603050405020304" pitchFamily="18" charset="0"/>
                <a:cs typeface="Times New Roman" panose="02020603050405020304" pitchFamily="18" charset="0"/>
              </a:rPr>
              <a:t>студентами выпускных групп»: </a:t>
            </a:r>
            <a:r>
              <a:rPr lang="ru-RU" sz="1200" i="1" dirty="0" smtClean="0">
                <a:solidFill>
                  <a:srgbClr val="000054"/>
                </a:solidFill>
                <a:latin typeface="Times New Roman" panose="02020603050405020304" pitchFamily="18" charset="0"/>
                <a:ea typeface="Times New Roman" panose="02020603050405020304" pitchFamily="18" charset="0"/>
              </a:rPr>
              <a:t> подготовка выпускников к успешной адаптации па рынке труда, повышение социально-профессиональной мобильности на рынке труда, эффективная реализация плана профессиональной карьеры.</a:t>
            </a:r>
            <a:endParaRPr lang="ru-RU" sz="1200" b="1" i="1" dirty="0" smtClean="0">
              <a:solidFill>
                <a:srgbClr val="000054"/>
              </a:solidFill>
              <a:latin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17</a:t>
            </a:fld>
            <a:endParaRPr lang="ru-RU"/>
          </a:p>
        </p:txBody>
      </p:sp>
    </p:spTree>
    <p:extLst>
      <p:ext uri="{BB962C8B-B14F-4D97-AF65-F5344CB8AC3E}">
        <p14:creationId xmlns:p14="http://schemas.microsoft.com/office/powerpoint/2010/main" val="18390737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54"/>
                </a:solidFill>
                <a:latin typeface="Times New Roman" panose="02020603050405020304" pitchFamily="18" charset="0"/>
                <a:cs typeface="Times New Roman" panose="02020603050405020304" pitchFamily="18" charset="0"/>
              </a:rPr>
              <a:t>       Источники</a:t>
            </a:r>
          </a:p>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Воронин, А.С. Самостоятельная работа студентов: учебно-методическое пособие для специальности 350500 - Социальная работа </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А.С. Воронин. – Екатеринбург: УГТУ-УПИ,  2005. – 39 с.</a:t>
            </a:r>
          </a:p>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Коджаспирова, Г.М. Словарь по педагогике </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Г.М.Коджаспирова, А.Ю. Коджаспирова. – Москва: ИКЦ «МарТ»; Ростов н/Д: Издательский центр «МарТ», 2005. – 448 с.,</a:t>
            </a:r>
          </a:p>
          <a:p>
            <a:pPr marR="18415" lvl="0" algn="just" fontAlgn="base">
              <a:lnSpc>
                <a:spcPct val="105000"/>
              </a:lnSpc>
              <a:buClr>
                <a:srgbClr val="181717"/>
              </a:buClr>
              <a:buSzPts val="900"/>
            </a:pPr>
            <a:r>
              <a:rPr lang="ru-RU" b="1"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Куклина, Е. Н. Основы учебно-исследовательской деятельности : учебное пособие для среднего профессионального образования </a:t>
            </a:r>
            <a:r>
              <a:rPr lang="ru-RU"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marR="18415" lvl="0" algn="just" fontAlgn="base">
              <a:lnSpc>
                <a:spcPct val="105000"/>
              </a:lnSpc>
              <a:buClr>
                <a:srgbClr val="181717"/>
              </a:buClr>
              <a:buSzPts val="900"/>
            </a:pPr>
            <a:r>
              <a:rPr lang="ru-RU" b="1" i="1" dirty="0" smtClean="0">
                <a:solidFill>
                  <a:srgbClr val="001848"/>
                </a:solidFill>
                <a:latin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cs typeface="Times New Roman" panose="02020603050405020304" pitchFamily="18" charset="0"/>
              </a:rPr>
              <a:t>Культура устной и письменной речи делового человека: Справочник. </a:t>
            </a:r>
            <a:r>
              <a:rPr lang="ru-RU" i="1" dirty="0" smtClean="0">
                <a:solidFill>
                  <a:srgbClr val="001848"/>
                </a:solidFill>
                <a:latin typeface="Times New Roman" panose="02020603050405020304" pitchFamily="18" charset="0"/>
                <a:cs typeface="Times New Roman" panose="02020603050405020304" pitchFamily="18" charset="0"/>
              </a:rPr>
              <a:t>– М., Флинта, Наука, 1997.</a:t>
            </a:r>
            <a:endPar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Тишков, К.Н. Роль и методы самостоятельной работы студента в современных условиях </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www</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nntu</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scinov.</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RUS</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NEWS</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arhiv</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_</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2.</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 </a:t>
            </a:r>
            <a:r>
              <a:rPr lang="en-US"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https://fb.ru/article/240070/differentsirovannyiy-zachet---eto-kak-provoditsya</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en-US"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differentsirovannyiy-zachet</a:t>
            </a:r>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18</a:t>
            </a:fld>
            <a:endParaRPr lang="ru-RU"/>
          </a:p>
        </p:txBody>
      </p:sp>
    </p:spTree>
    <p:extLst>
      <p:ext uri="{BB962C8B-B14F-4D97-AF65-F5344CB8AC3E}">
        <p14:creationId xmlns:p14="http://schemas.microsoft.com/office/powerpoint/2010/main" val="8319094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54"/>
                </a:solidFill>
                <a:latin typeface="Times New Roman" panose="02020603050405020304" pitchFamily="18" charset="0"/>
                <a:cs typeface="Times New Roman" panose="02020603050405020304" pitchFamily="18" charset="0"/>
              </a:rPr>
              <a:t>       Источники</a:t>
            </a:r>
          </a:p>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Воронин, А.С. Самостоятельная работа студентов: учебно-методическое пособие для специальности 350500 - Социальная работа </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А.С. Воронин. – Екатеринбург: УГТУ-УПИ,  2005. – 39 с.</a:t>
            </a:r>
          </a:p>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Коджаспирова, Г.М. Словарь по педагогике </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Г.М.Коджаспирова, А.Ю. Коджаспирова. – Москва: ИКЦ «МарТ»; Ростов н/Д: Издательский центр «МарТ», 2005. – 448 с.,</a:t>
            </a:r>
          </a:p>
          <a:p>
            <a:pPr marR="18415" lvl="0" algn="just" fontAlgn="base">
              <a:lnSpc>
                <a:spcPct val="105000"/>
              </a:lnSpc>
              <a:buClr>
                <a:srgbClr val="181717"/>
              </a:buClr>
              <a:buSzPts val="900"/>
            </a:pPr>
            <a:r>
              <a:rPr lang="ru-RU" b="1"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Куклина, Е. Н. Основы учебно-исследовательской деятельности : учебное пособие для среднего профессионального образования </a:t>
            </a:r>
            <a:r>
              <a:rPr lang="ru-RU"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marR="18415" lvl="0" algn="just" fontAlgn="base">
              <a:lnSpc>
                <a:spcPct val="105000"/>
              </a:lnSpc>
              <a:buClr>
                <a:srgbClr val="181717"/>
              </a:buClr>
              <a:buSzPts val="900"/>
            </a:pPr>
            <a:r>
              <a:rPr lang="ru-RU" b="1" i="1" dirty="0" smtClean="0">
                <a:solidFill>
                  <a:srgbClr val="001848"/>
                </a:solidFill>
                <a:latin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cs typeface="Times New Roman" panose="02020603050405020304" pitchFamily="18" charset="0"/>
              </a:rPr>
              <a:t>Культура устной и письменной речи делового человека: Справочник. </a:t>
            </a:r>
            <a:r>
              <a:rPr lang="ru-RU" i="1" dirty="0" smtClean="0">
                <a:solidFill>
                  <a:srgbClr val="001848"/>
                </a:solidFill>
                <a:latin typeface="Times New Roman" panose="02020603050405020304" pitchFamily="18" charset="0"/>
                <a:cs typeface="Times New Roman" panose="02020603050405020304" pitchFamily="18" charset="0"/>
              </a:rPr>
              <a:t>– М., Флинта, Наука, 1997.</a:t>
            </a:r>
            <a:endPar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Тишков, К.Н. Роль и методы самостоятельной работы студента в современных условиях </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www</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nntu</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scinov.</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RUS</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NEWS</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arhiv</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_</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2.</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 </a:t>
            </a:r>
            <a:r>
              <a:rPr lang="en-US"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https://fb.ru/article/240070/differentsirovannyiy-zachet---eto-kak-provoditsya</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en-US"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differentsirovannyiy-zachet</a:t>
            </a:r>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19</a:t>
            </a:fld>
            <a:endParaRPr lang="ru-RU"/>
          </a:p>
        </p:txBody>
      </p:sp>
    </p:spTree>
    <p:extLst>
      <p:ext uri="{BB962C8B-B14F-4D97-AF65-F5344CB8AC3E}">
        <p14:creationId xmlns:p14="http://schemas.microsoft.com/office/powerpoint/2010/main" val="3436299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445" marR="4445" algn="just">
              <a:lnSpc>
                <a:spcPts val="1280"/>
              </a:lnSpc>
              <a:spcAft>
                <a:spcPts val="0"/>
              </a:spcAft>
            </a:pPr>
            <a:r>
              <a:rPr lang="ru-RU" sz="1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200" dirty="0" smtClean="0">
                <a:effectLst/>
                <a:latin typeface="Times New Roman" panose="02020603050405020304" pitchFamily="18" charset="0"/>
                <a:ea typeface="Times New Roman" panose="02020603050405020304" pitchFamily="18" charset="0"/>
              </a:rPr>
              <a:t>Перед тем как отправиться на собеседование в фирму, в которой вы хотели бы работать, </a:t>
            </a:r>
            <a:r>
              <a:rPr lang="ru-RU" sz="1200" b="1" dirty="0" smtClean="0">
                <a:effectLst/>
                <a:latin typeface="Times New Roman" panose="02020603050405020304" pitchFamily="18" charset="0"/>
                <a:ea typeface="Times New Roman" panose="02020603050405020304" pitchFamily="18" charset="0"/>
              </a:rPr>
              <a:t>вы должны составить резюме — краткий отчет о своей квалифи­кации, деловых качествах и способностях. </a:t>
            </a:r>
            <a:r>
              <a:rPr lang="ru-RU" sz="1200" dirty="0" smtClean="0">
                <a:effectLst/>
                <a:latin typeface="Times New Roman" panose="02020603050405020304" pitchFamily="18" charset="0"/>
                <a:ea typeface="Times New Roman" panose="02020603050405020304" pitchFamily="18" charset="0"/>
              </a:rPr>
              <a:t>Во многих фирмах требуют от специалистов, претендующих на з</a:t>
            </a:r>
            <a:r>
              <a:rPr lang="ru-RU" sz="1050" dirty="0" smtClean="0">
                <a:effectLst/>
                <a:latin typeface="Times New Roman" panose="02020603050405020304" pitchFamily="18" charset="0"/>
                <a:ea typeface="Times New Roman" panose="02020603050405020304" pitchFamily="18" charset="0"/>
              </a:rPr>
              <a:t>анятие открывшихся вакансий, присылать резюме за­ранее. Ознакомившись со всеми полученными резюме, работодатель приглашает на собеседование наиболее подходящих для него претендентов на свободную должность и окончательно решает, кого из них зачис­лить в штат после очной беседы.</a:t>
            </a:r>
            <a:endParaRPr lang="ru-RU" sz="900" dirty="0" smtClean="0">
              <a:effectLst/>
              <a:latin typeface="Times New Roman" panose="02020603050405020304" pitchFamily="18" charset="0"/>
              <a:ea typeface="Times New Roman" panose="02020603050405020304" pitchFamily="18" charset="0"/>
            </a:endParaRPr>
          </a:p>
          <a:p>
            <a:pPr marL="2540" marR="2540" indent="175895" algn="just">
              <a:lnSpc>
                <a:spcPts val="1280"/>
              </a:lnSpc>
              <a:spcAft>
                <a:spcPts val="0"/>
              </a:spcAft>
            </a:pPr>
            <a:r>
              <a:rPr lang="ru-RU" sz="1050" dirty="0" smtClean="0">
                <a:effectLst/>
                <a:latin typeface="Times New Roman" panose="02020603050405020304" pitchFamily="18" charset="0"/>
                <a:ea typeface="Times New Roman" panose="02020603050405020304" pitchFamily="18" charset="0"/>
              </a:rPr>
              <a:t>    Чаще всего человека, претендующего на долж­ность в какой-либо организации, просят составить резюме на собеседовании. В этой ситуации необходи­мо заранее подготовиться, чтобы не упустить важных и необходимых деталей, и принести на собеседование уже готовое резюме.</a:t>
            </a:r>
            <a:endParaRPr lang="ru-RU" sz="900" dirty="0" smtClean="0">
              <a:effectLst/>
              <a:latin typeface="Times New Roman" panose="02020603050405020304" pitchFamily="18" charset="0"/>
              <a:ea typeface="Times New Roman" panose="02020603050405020304" pitchFamily="18" charset="0"/>
            </a:endParaRPr>
          </a:p>
          <a:p>
            <a:pPr marR="2540" indent="182880" algn="just">
              <a:lnSpc>
                <a:spcPts val="1280"/>
              </a:lnSpc>
              <a:spcAft>
                <a:spcPts val="0"/>
              </a:spcAft>
            </a:pPr>
            <a:r>
              <a:rPr lang="ru-RU" sz="1050" dirty="0" smtClean="0">
                <a:effectLst/>
                <a:latin typeface="Times New Roman" panose="02020603050405020304" pitchFamily="18" charset="0"/>
                <a:ea typeface="Times New Roman" panose="02020603050405020304" pitchFamily="18" charset="0"/>
              </a:rPr>
              <a:t>    В любом случае продумать и составить резюме лучше всего дома, тщательно выбрав в своей профес­сиональной биографии все, что благоприятно повли­яет на мнение работодателя о вас и убедит его в том, что, приняв вас на работу, он приобретет ценного и знающего работника.</a:t>
            </a:r>
            <a:endParaRPr lang="ru-RU" sz="900" dirty="0" smtClean="0">
              <a:effectLst/>
              <a:latin typeface="Times New Roman" panose="02020603050405020304" pitchFamily="18" charset="0"/>
              <a:ea typeface="Times New Roman" panose="02020603050405020304" pitchFamily="18" charset="0"/>
            </a:endParaRPr>
          </a:p>
          <a:p>
            <a:pPr marL="66040" algn="just">
              <a:lnSpc>
                <a:spcPts val="1240"/>
              </a:lnSpc>
              <a:spcBef>
                <a:spcPts val="180"/>
              </a:spcBef>
              <a:spcAft>
                <a:spcPts val="0"/>
              </a:spcAft>
            </a:pPr>
            <a:r>
              <a:rPr lang="ru-RU" sz="1050" dirty="0" smtClean="0">
                <a:effectLst/>
                <a:latin typeface="Times New Roman" panose="02020603050405020304" pitchFamily="18" charset="0"/>
                <a:ea typeface="Times New Roman" panose="02020603050405020304" pitchFamily="18" charset="0"/>
              </a:rPr>
              <a:t>        Перед тем как начать составлять свое резюме, об­думайте, о чем вы должны обязательно сообщить предполагаемому работодателю, какими возможнос­тями и дополнительными знаниями и умениями, могу­щими пригодиться в работе, вы обладаете. При этом очень важно, чтобы вы объективно оценили свои спо­собности и профессиональные навыки. Если вы ука­жете в резюме, что обладаете теми качествами и зна­ниями, которых у вас на самом деле нет, это не помо­жет вам устроиться на работу, а наверняка сведет возможность получения желаемой должности на нет. То, что вы слукавили, заявив в резюме о том, чего в действительности делать не умеете, быстро станет по­нятно для тех, кто будет принимать вас на работу, и даже если остальные реальные профессиональные качества будут устраивать работодателя, вам, скорее </a:t>
            </a:r>
            <a:r>
              <a:rPr lang="ru-RU" sz="900" dirty="0" smtClean="0">
                <a:effectLst/>
                <a:latin typeface="Times New Roman" panose="02020603050405020304" pitchFamily="18" charset="0"/>
                <a:ea typeface="Times New Roman" panose="02020603050405020304" pitchFamily="18" charset="0"/>
              </a:rPr>
              <a:t>всего, ответят отказом — ни один серьезный руково­дитель не захочет иметь дело с человеком, начавшим свою трудовую деятельность с обмана.</a:t>
            </a:r>
            <a:endParaRPr lang="ru-RU" sz="800" dirty="0" smtClean="0">
              <a:effectLst/>
              <a:latin typeface="Times New Roman" panose="02020603050405020304" pitchFamily="18" charset="0"/>
              <a:ea typeface="Times New Roman" panose="02020603050405020304" pitchFamily="18" charset="0"/>
            </a:endParaRPr>
          </a:p>
          <a:p>
            <a:pPr marL="36830" marR="8890" indent="180340" algn="just">
              <a:lnSpc>
                <a:spcPts val="1240"/>
              </a:lnSpc>
              <a:spcBef>
                <a:spcPts val="20"/>
              </a:spcBef>
              <a:spcAft>
                <a:spcPts val="0"/>
              </a:spcAft>
            </a:pPr>
            <a:r>
              <a:rPr lang="ru-RU" sz="900" dirty="0" smtClean="0">
                <a:effectLst/>
                <a:latin typeface="Times New Roman" panose="02020603050405020304" pitchFamily="18" charset="0"/>
                <a:ea typeface="Times New Roman" panose="02020603050405020304" pitchFamily="18" charset="0"/>
              </a:rPr>
              <a:t>    Так, например, если вы заявите в резюме, что сво­бодно владеете иностранным языком, будьте готовы, что уже при первом собеседовании вас попросят про­демонстрировать свои знания. И если в результате беседы или теста окажется, что ваше знание языка далеко от совершенства, будьте готовы получить от­каз, даже в том случае, если для выполняемой рабо­ты в этой фирме вам бы не понадобилось великолеп­ное знание языка. Дело в другом: вы показали свою недобросовестность при составлении резюме, про­явив себя в глазах работодателя как ненадежного ра­ботника, которому нельзя полностью доверять. По­этому очень внимательно отнеситесь к составлению резюме, указывая в нем только те свои способности и знания, которыми действительно обладаете.</a:t>
            </a:r>
            <a:endParaRPr lang="ru-RU" sz="800" dirty="0" smtClean="0">
              <a:effectLst/>
              <a:latin typeface="Times New Roman" panose="02020603050405020304" pitchFamily="18" charset="0"/>
              <a:ea typeface="Times New Roman" panose="02020603050405020304" pitchFamily="18" charset="0"/>
            </a:endParaRPr>
          </a:p>
          <a:p>
            <a:pPr marL="15875" marR="38735" indent="182880" algn="just">
              <a:lnSpc>
                <a:spcPts val="1240"/>
              </a:lnSpc>
              <a:spcAft>
                <a:spcPts val="0"/>
              </a:spcAft>
            </a:pPr>
            <a:r>
              <a:rPr lang="ru-RU" sz="900" dirty="0" smtClean="0">
                <a:effectLst/>
                <a:latin typeface="Times New Roman" panose="02020603050405020304" pitchFamily="18" charset="0"/>
                <a:ea typeface="Times New Roman" panose="02020603050405020304" pitchFamily="18" charset="0"/>
              </a:rPr>
              <a:t>    С другой стороны, составляя резюме, нужно ука­зать все профессиональные качества и возможности, которыми вы обладаете. Чем больше претендентов на должность, которую вы хотите занять, тем внима­тельнее вы должны составлять резюме, не упуская в нем ни один факт, способный принести вам хотя бы одно дополнительное очко и выделить вас среди ва­ших конкурентов. Ведь резюме — это первый, а час­то и основной критерий, по которому работодатель оценивает всех претендентов на работу в его фирме.</a:t>
            </a:r>
            <a:endParaRPr lang="ru-RU" sz="800" dirty="0" smtClean="0">
              <a:effectLst/>
              <a:latin typeface="Times New Roman" panose="02020603050405020304" pitchFamily="18" charset="0"/>
              <a:ea typeface="Times New Roman" panose="02020603050405020304" pitchFamily="18" charset="0"/>
            </a:endParaRPr>
          </a:p>
          <a:p>
            <a:pPr marL="2540" marR="13970" algn="just">
              <a:lnSpc>
                <a:spcPts val="1280"/>
              </a:lnSpc>
              <a:spcAft>
                <a:spcPts val="0"/>
              </a:spcAft>
            </a:pPr>
            <a:r>
              <a:rPr lang="ru-RU" sz="900" dirty="0" smtClean="0">
                <a:effectLst/>
                <a:latin typeface="Times New Roman" panose="02020603050405020304" pitchFamily="18" charset="0"/>
                <a:ea typeface="Times New Roman" panose="02020603050405020304" pitchFamily="18" charset="0"/>
              </a:rPr>
              <a:t>        Ваше резюме не должно быть переполнено лишни­ми деталями и подробностями, среди которых труд­но выделить самое главное — вашу профессиональ­ную подготовку, опыт и стремление работать. Кста­ти, ваше стремление получить именно эту должность вы должны как можно полнее аргументировать, объ­яснить, чем вас привлекает эта работа и что именно </a:t>
            </a:r>
            <a:r>
              <a:rPr lang="ru-RU" sz="800" dirty="0" smtClean="0">
                <a:effectLst/>
                <a:latin typeface="Times New Roman" panose="02020603050405020304" pitchFamily="18" charset="0"/>
                <a:ea typeface="Times New Roman" panose="02020603050405020304" pitchFamily="18" charset="0"/>
              </a:rPr>
              <a:t>вы как нельзя лучше подходите для ее исполнения. К аргументам, говорящим о том, почему вы справитесь с должностью, на которую претендуете, относятся: образование, опыт, возраст, дополнительные умения и навыки (например, окончание курсов, повышающих вашу квалификацию), личные качества.</a:t>
            </a:r>
          </a:p>
          <a:p>
            <a:pPr marL="2540" marR="15875" indent="180340" algn="just">
              <a:lnSpc>
                <a:spcPts val="1280"/>
              </a:lnSpc>
              <a:spcAft>
                <a:spcPts val="0"/>
              </a:spcAft>
            </a:pPr>
            <a:r>
              <a:rPr lang="ru-RU" sz="800" dirty="0" smtClean="0">
                <a:effectLst/>
                <a:latin typeface="Times New Roman" panose="02020603050405020304" pitchFamily="18" charset="0"/>
                <a:ea typeface="Times New Roman" panose="02020603050405020304" pitchFamily="18" charset="0"/>
              </a:rPr>
              <a:t>    Резюме -должно быть достаточно кратким, содер­жащим только нужную для работодателя информа­цию о вас как о возможном работнике.</a:t>
            </a:r>
          </a:p>
          <a:p>
            <a:pPr marR="6985" indent="175895" algn="just">
              <a:lnSpc>
                <a:spcPts val="1280"/>
              </a:lnSpc>
              <a:spcAft>
                <a:spcPts val="0"/>
              </a:spcAft>
            </a:pPr>
            <a:r>
              <a:rPr lang="ru-RU" sz="800" dirty="0" smtClean="0">
                <a:effectLst/>
                <a:latin typeface="Times New Roman" panose="02020603050405020304" pitchFamily="18" charset="0"/>
                <a:ea typeface="Times New Roman" panose="02020603050405020304" pitchFamily="18" charset="0"/>
              </a:rPr>
              <a:t>    Для того чтобы получить наиболее удачное резю­ме, попробуйте составить несколько его вариантов и затем, сравнив их, выберите самый удачный. Для того чтобы правильнее выбрать наиболее подходящий ва­риант резюме, вы должны представить себя на месте того, кто принимает вас на работу, и прочитать свое резюме с точки зрения работодателя. Такой подход к собственному резюме поможет вам вовремя увидеть в нем недостатки и исправить их.</a:t>
            </a:r>
          </a:p>
          <a:p>
            <a:pPr marL="4445" indent="185420" algn="just">
              <a:lnSpc>
                <a:spcPts val="1280"/>
              </a:lnSpc>
              <a:spcAft>
                <a:spcPts val="0"/>
              </a:spcAft>
            </a:pPr>
            <a:r>
              <a:rPr lang="ru-RU" sz="800" dirty="0" smtClean="0">
                <a:effectLst/>
                <a:latin typeface="Times New Roman" panose="02020603050405020304" pitchFamily="18" charset="0"/>
                <a:ea typeface="Times New Roman" panose="02020603050405020304" pitchFamily="18" charset="0"/>
              </a:rPr>
              <a:t>    После того как вы выбрали самый удачный вари­ант своего резюме, приступайте к его оформлению. Неблагоприятное впечатление произведет на работо­дателя присланное вами резюме, если оно будет на­писано неразборчиво, на листе, вырванном из школь­ной тетради, и к тому же содержать грамматические ошибки. Правильнее будет, если резюме вы отпечата­ете или напишете темными чернилами, разборчивым почерком на стандартных листах и подпишете текст обязательно от руки. Если резюме вы отправляете по почте или факсу, не забудьте сообщить в нем свой домашний адрес и телефон, по которому фирма смо­жет связаться с вами в том случае, если вы ее заин­тересуете.</a:t>
            </a:r>
          </a:p>
          <a:p>
            <a:pPr marL="20320" indent="178435" algn="just">
              <a:lnSpc>
                <a:spcPts val="1280"/>
              </a:lnSpc>
              <a:spcAft>
                <a:spcPts val="0"/>
              </a:spcAft>
            </a:pPr>
            <a:r>
              <a:rPr lang="ru-RU" sz="800" dirty="0" smtClean="0">
                <a:effectLst/>
                <a:latin typeface="Times New Roman" panose="02020603050405020304" pitchFamily="18" charset="0"/>
                <a:ea typeface="Times New Roman" panose="02020603050405020304" pitchFamily="18" charset="0"/>
              </a:rPr>
              <a:t>    Итак, </a:t>
            </a:r>
            <a:r>
              <a:rPr lang="ru-RU" sz="800" b="1" dirty="0" smtClean="0">
                <a:effectLst/>
                <a:latin typeface="Times New Roman" panose="02020603050405020304" pitchFamily="18" charset="0"/>
                <a:ea typeface="Times New Roman" panose="02020603050405020304" pitchFamily="18" charset="0"/>
              </a:rPr>
              <a:t>какую информацию должно содержать ваше резюме?</a:t>
            </a:r>
          </a:p>
          <a:p>
            <a:pPr marL="29845" indent="180340" algn="just">
              <a:lnSpc>
                <a:spcPts val="1225"/>
              </a:lnSpc>
              <a:spcBef>
                <a:spcPts val="1780"/>
              </a:spcBef>
              <a:spcAft>
                <a:spcPts val="0"/>
              </a:spcAft>
            </a:pPr>
            <a:r>
              <a:rPr lang="ru-RU" sz="800" dirty="0" smtClean="0">
                <a:effectLst/>
                <a:latin typeface="Times New Roman" panose="02020603050405020304" pitchFamily="18" charset="0"/>
                <a:ea typeface="Times New Roman" panose="02020603050405020304" pitchFamily="18" charset="0"/>
              </a:rPr>
              <a:t>    В начале этого документа вы должны полностью указать свои фамилию, имя и отчество. В резюме вы должны указать дату и год своего рождения — воз­раст очень часто служит важным критерием для ра­ботодателя при отборе возможных работников. Для каждого вида работ требуются люди определенного возраста, например, на руководящую должность обычно принимают людей старше 30 лет, обладаю­щих как профессиональным, так и личным житей­ским опытом, что необходимо руководителю для уп­равления подчиненными.</a:t>
            </a:r>
          </a:p>
          <a:p>
            <a:pPr marL="8890" marR="15875" indent="180340" algn="just">
              <a:lnSpc>
                <a:spcPts val="1225"/>
              </a:lnSpc>
              <a:spcBef>
                <a:spcPts val="55"/>
              </a:spcBef>
              <a:spcAft>
                <a:spcPts val="0"/>
              </a:spcAft>
            </a:pPr>
            <a:r>
              <a:rPr lang="ru-RU" sz="800" dirty="0" smtClean="0">
                <a:effectLst/>
                <a:latin typeface="Times New Roman" panose="02020603050405020304" pitchFamily="18" charset="0"/>
                <a:ea typeface="Times New Roman" panose="02020603050405020304" pitchFamily="18" charset="0"/>
              </a:rPr>
              <a:t>    В резюме обязательно укажите свое семейное по­ложение: женаты вы или нет, есть ли у вас дети. Сре­ди деловых людей распространено мнение, что чело­век, у которого есть семья, лучше справляется со сво­ими обязанностями, поэтому, если вы сообщите о своей супруге и детях, — это может благоприятно сказаться на отношении к вам работодателя. С дру­гой стороны, в некоторых сферах деятельности, на­оборот, приветствуется отсутствие у работников се­мьи, что облегчает им исполнение профессиональных задач, например, связанных с частыми деловыми по­ездками или внеурочной работой. Но, как правило, при оценке вашего соответствия той должности, на которую вы претендуете, в первую очередь учитыва­ются ваши профессиональные качества, а не ваше се­мейное положение.</a:t>
            </a:r>
          </a:p>
          <a:p>
            <a:pPr marR="36830" indent="180340" algn="just">
              <a:lnSpc>
                <a:spcPts val="1225"/>
              </a:lnSpc>
              <a:spcBef>
                <a:spcPts val="35"/>
              </a:spcBef>
              <a:spcAft>
                <a:spcPts val="0"/>
              </a:spcAft>
            </a:pPr>
            <a:r>
              <a:rPr lang="ru-RU" sz="800" dirty="0" smtClean="0">
                <a:effectLst/>
                <a:latin typeface="Times New Roman" panose="02020603050405020304" pitchFamily="18" charset="0"/>
                <a:ea typeface="Times New Roman" panose="02020603050405020304" pitchFamily="18" charset="0"/>
              </a:rPr>
              <a:t>    В резюме вы подробно должны сообщить, какое у вас образование. Полностью укажите названия учеб­ных учреждений, в которых обучались. Не называйте вуз или среднее специальное учебное заведение, в ко­тором учились, сокращенно, аббревиатуру обязатель­но нужно полностью расшифровать. Кроме названия учебного заведения, в котором вы получили образо­вание, укажите город, в котором оно расположено.</a:t>
            </a:r>
          </a:p>
          <a:p>
            <a:pPr marR="25400" algn="just">
              <a:lnSpc>
                <a:spcPts val="1225"/>
              </a:lnSpc>
              <a:spcBef>
                <a:spcPts val="1745"/>
              </a:spcBef>
              <a:spcAft>
                <a:spcPts val="0"/>
              </a:spcAft>
            </a:pPr>
            <a:r>
              <a:rPr lang="ru-RU" sz="800" dirty="0" smtClean="0">
                <a:effectLst/>
                <a:latin typeface="Times New Roman" panose="02020603050405020304" pitchFamily="18" charset="0"/>
                <a:ea typeface="Times New Roman" panose="02020603050405020304" pitchFamily="18" charset="0"/>
              </a:rPr>
              <a:t>Сообщите факультет, отделение, на котором вы обу­чались, и полностью укажите название специальнос­ти, которую получили в результате обучения. Необ­ходимо написать годы поступления и окончания каж­дого учебного заведения, в котором вы учились (включая среднюю общеобразовательную школу).</a:t>
            </a:r>
          </a:p>
          <a:p>
            <a:pPr marL="2540" marR="11430" indent="175895" algn="just">
              <a:lnSpc>
                <a:spcPts val="1225"/>
              </a:lnSpc>
              <a:spcAft>
                <a:spcPts val="0"/>
              </a:spcAft>
            </a:pPr>
            <a:r>
              <a:rPr lang="ru-RU" sz="800" dirty="0" smtClean="0">
                <a:effectLst/>
                <a:latin typeface="Times New Roman" panose="02020603050405020304" pitchFamily="18" charset="0"/>
                <a:ea typeface="Times New Roman" panose="02020603050405020304" pitchFamily="18" charset="0"/>
              </a:rPr>
              <a:t>    В резюме укажите не только те заведения, в кото­рых вы получили образование, необходимое для за­нятия той должности, на которую вы претендуете, но и все остальные ваши специальности, если они у вас есть. Так, если вы составляете резюме для того, что­бы занять должность в банке, и у вас два высших об­разования, обязательно укажите и экономическое, и второе, например, юридическое образование. Работо­датель, узнав из вашего резюме о всех имеющихся у вас специальностях и получив полную информацию о полученном вами образовании, может понять, какую пользу может получить фирма, приобретя такого ра­ботника, как вы. Кроме того, работодатель сможет увидеть, какие перспективы открываются перед вами в его фирме, как реализовать ваши возможности, учитывая полученное вами образование, и даже на­метить ваш возможный профессиональный рост — карьеру, которую вы можете сделать, заняв место среди сотрудников фирмы.</a:t>
            </a:r>
          </a:p>
          <a:p>
            <a:pPr marL="11430" marR="6985" indent="175895" algn="just">
              <a:lnSpc>
                <a:spcPts val="1225"/>
              </a:lnSpc>
              <a:spcAft>
                <a:spcPts val="0"/>
              </a:spcAft>
            </a:pPr>
            <a:r>
              <a:rPr lang="ru-RU" sz="800" dirty="0" smtClean="0">
                <a:effectLst/>
                <a:latin typeface="Times New Roman" panose="02020603050405020304" pitchFamily="18" charset="0"/>
                <a:ea typeface="Times New Roman" panose="02020603050405020304" pitchFamily="18" charset="0"/>
              </a:rPr>
              <a:t>    Если у вас есть ученая степень, сообщите о ней в резюме, указав, когда вы ее получили. В резюме вы также можете привести названия своих опубликован­ных научных работ, диссертации, указав даты их на­писания и опубликования.</a:t>
            </a:r>
          </a:p>
          <a:p>
            <a:pPr marL="15875" indent="178435" algn="just">
              <a:lnSpc>
                <a:spcPts val="1225"/>
              </a:lnSpc>
              <a:spcAft>
                <a:spcPts val="0"/>
              </a:spcAft>
            </a:pPr>
            <a:r>
              <a:rPr lang="ru-RU" sz="800" dirty="0" smtClean="0">
                <a:effectLst/>
                <a:latin typeface="Times New Roman" panose="02020603050405020304" pitchFamily="18" charset="0"/>
                <a:ea typeface="Times New Roman" panose="02020603050405020304" pitchFamily="18" charset="0"/>
              </a:rPr>
              <a:t>    В резюме укажите, какие дополнительные курсы вы окончили, сообщите даты обучения на них (годы начала и окончания учебы и ее длительность) и какие дополнительные специальности вы получили по их окончании.</a:t>
            </a:r>
          </a:p>
          <a:p>
            <a:pPr marL="52705" indent="180340" algn="just">
              <a:lnSpc>
                <a:spcPts val="1260"/>
              </a:lnSpc>
              <a:spcBef>
                <a:spcPts val="1730"/>
              </a:spcBef>
              <a:spcAft>
                <a:spcPts val="0"/>
              </a:spcAft>
            </a:pPr>
            <a:r>
              <a:rPr lang="ru-RU" sz="800" dirty="0" smtClean="0">
                <a:effectLst/>
                <a:latin typeface="Times New Roman" panose="02020603050405020304" pitchFamily="18" charset="0"/>
                <a:ea typeface="Times New Roman" panose="02020603050405020304" pitchFamily="18" charset="0"/>
              </a:rPr>
              <a:t>    В резюме вы должны написать, какими иностран­ными языками владеете, и обязательно сообщите уро­вень вашего знания того или иного языка. Укажите, как вы владеете иностранным языком: свободное об­щение, чтение и перевод со словарем.</a:t>
            </a:r>
          </a:p>
          <a:p>
            <a:pPr marL="43180" marR="6985" indent="180340" algn="just">
              <a:lnSpc>
                <a:spcPts val="1260"/>
              </a:lnSpc>
              <a:spcAft>
                <a:spcPts val="0"/>
              </a:spcAft>
            </a:pPr>
            <a:r>
              <a:rPr lang="ru-RU" sz="800" dirty="0" smtClean="0">
                <a:effectLst/>
                <a:latin typeface="Times New Roman" panose="02020603050405020304" pitchFamily="18" charset="0"/>
                <a:ea typeface="Times New Roman" panose="02020603050405020304" pitchFamily="18" charset="0"/>
              </a:rPr>
              <a:t>    Сообщите, насколько хорошо вы знакомы с ком­пьютером и с какими программами. Если вы окончи­ли компьютерные курсы, обязательно напишите об этом в резюме.</a:t>
            </a:r>
          </a:p>
          <a:p>
            <a:pPr marL="25400" marR="15875" indent="180340" algn="just">
              <a:lnSpc>
                <a:spcPts val="1260"/>
              </a:lnSpc>
              <a:spcBef>
                <a:spcPts val="125"/>
              </a:spcBef>
              <a:spcAft>
                <a:spcPts val="0"/>
              </a:spcAft>
            </a:pPr>
            <a:r>
              <a:rPr lang="ru-RU" sz="800" dirty="0" smtClean="0">
                <a:effectLst/>
                <a:latin typeface="Times New Roman" panose="02020603050405020304" pitchFamily="18" charset="0"/>
                <a:ea typeface="Times New Roman" panose="02020603050405020304" pitchFamily="18" charset="0"/>
              </a:rPr>
              <a:t>    В резюме вы должны указать свой трудовой стаж, учреждения и фирмы, в которых вы работали рань­ше. Кратко охарактеризуйте круг ваших прямых обя­занностей на занимаемых ранее должностях, а также упомяните второстепенные задания, которые вам приходилось выполнять. Если вы занимали на преды­дущем месте работы руководящую должность, ука­жите, сколько людей находилось у вас в подчинении. После характеристики каждой прежней должности сообщите причины вашего увольнения с нее.</a:t>
            </a:r>
          </a:p>
          <a:p>
            <a:pPr marL="20320" marR="34290" indent="180340" algn="just">
              <a:lnSpc>
                <a:spcPts val="1260"/>
              </a:lnSpc>
              <a:spcBef>
                <a:spcPts val="35"/>
              </a:spcBef>
              <a:spcAft>
                <a:spcPts val="0"/>
              </a:spcAft>
            </a:pPr>
            <a:r>
              <a:rPr lang="ru-RU" sz="800" dirty="0" smtClean="0">
                <a:effectLst/>
                <a:latin typeface="Times New Roman" panose="02020603050405020304" pitchFamily="18" charset="0"/>
                <a:ea typeface="Times New Roman" panose="02020603050405020304" pitchFamily="18" charset="0"/>
              </a:rPr>
              <a:t>    Если у вас нет профессионального стажа и вы ус­траиваетесь на работу сразу после окончания вуза, укажите в резюме, где вы проходили практику по специальности или где стажировались.</a:t>
            </a:r>
          </a:p>
          <a:p>
            <a:pPr marL="13970" marR="41275" indent="180340" algn="just">
              <a:lnSpc>
                <a:spcPts val="1260"/>
              </a:lnSpc>
              <a:spcBef>
                <a:spcPts val="20"/>
              </a:spcBef>
              <a:spcAft>
                <a:spcPts val="0"/>
              </a:spcAft>
            </a:pPr>
            <a:r>
              <a:rPr lang="ru-RU" sz="800" dirty="0" smtClean="0">
                <a:effectLst/>
                <a:latin typeface="Times New Roman" panose="02020603050405020304" pitchFamily="18" charset="0"/>
                <a:ea typeface="Times New Roman" panose="02020603050405020304" pitchFamily="18" charset="0"/>
              </a:rPr>
              <a:t>    В том случае, если у вас есть запатентованные изобретения, обязательно приведите их в резюме, указав регистрационный номер патента.</a:t>
            </a:r>
          </a:p>
          <a:p>
            <a:pPr marL="6985" marR="45720" indent="185420" algn="just">
              <a:lnSpc>
                <a:spcPts val="1260"/>
              </a:lnSpc>
              <a:spcBef>
                <a:spcPts val="20"/>
              </a:spcBef>
              <a:spcAft>
                <a:spcPts val="0"/>
              </a:spcAft>
            </a:pPr>
            <a:r>
              <a:rPr lang="ru-RU" sz="800" dirty="0" smtClean="0">
                <a:effectLst/>
                <a:latin typeface="Times New Roman" panose="02020603050405020304" pitchFamily="18" charset="0"/>
                <a:ea typeface="Times New Roman" panose="02020603050405020304" pitchFamily="18" charset="0"/>
              </a:rPr>
              <a:t>    В резюме нужно сообщить обо всех ваших опуб­ликованных научных, художественных и популярных произведениях: книгах, статьях, эссе и т. д.</a:t>
            </a:r>
          </a:p>
          <a:p>
            <a:pPr marR="27305" algn="just">
              <a:lnSpc>
                <a:spcPts val="1260"/>
              </a:lnSpc>
              <a:spcAft>
                <a:spcPts val="0"/>
              </a:spcAft>
            </a:pPr>
            <a:r>
              <a:rPr lang="ru-RU" sz="800" dirty="0" smtClean="0">
                <a:effectLst/>
                <a:latin typeface="Times New Roman" panose="02020603050405020304" pitchFamily="18" charset="0"/>
                <a:ea typeface="Times New Roman" panose="02020603050405020304" pitchFamily="18" charset="0"/>
              </a:rPr>
              <a:t>Самая сложная для составления часть резюме со­держит информацию о ваших качествах, которые ха­рактеризуют вас как работника, способного справ­ляться со всеми обязанностями, какие будут нала­гаться на того, кто будет занимать должность, на которую вы претендуете. Вы должны объективно оце­нить себя и назвать только те качества и способнос­ти, которые вам действительно присущи. К качест­вам, которые вы можете назвать в этом разделе, можно отнести: опыт общения с людьми (если он действительно у вас есть), опыт работы в этой сфере бизнеса, наличие у вас оригинальных идей по поводу того, как можно сделать деятельность фирмы более продуктивной и эффективной. Говоря проще, имеете ли вы опыт практической психологии, социальной адаптации, коммуникабельны ли вы.</a:t>
            </a:r>
          </a:p>
          <a:p>
            <a:pPr marL="2540" marR="18415" indent="182880" algn="just">
              <a:lnSpc>
                <a:spcPts val="1260"/>
              </a:lnSpc>
              <a:spcAft>
                <a:spcPts val="0"/>
              </a:spcAft>
            </a:pPr>
            <a:r>
              <a:rPr lang="ru-RU" sz="800" dirty="0" smtClean="0">
                <a:effectLst/>
                <a:latin typeface="Times New Roman" panose="02020603050405020304" pitchFamily="18" charset="0"/>
                <a:ea typeface="Times New Roman" panose="02020603050405020304" pitchFamily="18" charset="0"/>
              </a:rPr>
              <a:t>    Благоприятное впечатление произведет на работо­дателя ваше резюме, если вы опишете в нем свое го­рячее желание работать именно в этой фирме, нари­суете перспективы развития этого бизнеса и его мес­то в жизни современного общества. Независимо от того, устраиваетесь ли вы в крупную фирму или на небольшое предприятие, сообщите работодателю о том, каким важным и многообещающим представля­ется вам этот бизнес.</a:t>
            </a:r>
          </a:p>
          <a:p>
            <a:pPr marL="11430" marR="11430" indent="178435" algn="just">
              <a:lnSpc>
                <a:spcPts val="1260"/>
              </a:lnSpc>
              <a:spcAft>
                <a:spcPts val="0"/>
              </a:spcAft>
            </a:pPr>
            <a:r>
              <a:rPr lang="ru-RU" sz="800" dirty="0" smtClean="0">
                <a:effectLst/>
                <a:latin typeface="Times New Roman" panose="02020603050405020304" pitchFamily="18" charset="0"/>
                <a:ea typeface="Times New Roman" panose="02020603050405020304" pitchFamily="18" charset="0"/>
              </a:rPr>
              <a:t>    Оценить себя объективно очень трудно, поэтому, решив сообщить в резюме свои личные качества, кото­рые помогут вам на новой работе, не увлекайтесь опи­</a:t>
            </a:r>
            <a:r>
              <a:rPr lang="ru-RU" sz="800" spc="-5" dirty="0" smtClean="0">
                <a:effectLst/>
                <a:latin typeface="Times New Roman" panose="02020603050405020304" pitchFamily="18" charset="0"/>
                <a:ea typeface="Times New Roman" panose="02020603050405020304" pitchFamily="18" charset="0"/>
              </a:rPr>
              <a:t>санием всех многочисленных достоинств, которыми вы </a:t>
            </a:r>
            <a:r>
              <a:rPr lang="ru-RU" sz="800" dirty="0" smtClean="0">
                <a:effectLst/>
                <a:latin typeface="Times New Roman" panose="02020603050405020304" pitchFamily="18" charset="0"/>
                <a:ea typeface="Times New Roman" panose="02020603050405020304" pitchFamily="18" charset="0"/>
              </a:rPr>
              <a:t>обладаете. Это может отпугнуть возможного работо­дателя: вдруг он посчитает себя недостойным стать начальником такого выдающегося человека, как вы.</a:t>
            </a:r>
          </a:p>
          <a:p>
            <a:pPr marL="15875" marR="6985" indent="175895" algn="just">
              <a:lnSpc>
                <a:spcPts val="1260"/>
              </a:lnSpc>
              <a:spcAft>
                <a:spcPts val="0"/>
              </a:spcAft>
            </a:pPr>
            <a:r>
              <a:rPr lang="ru-RU" sz="800" dirty="0" smtClean="0">
                <a:effectLst/>
                <a:latin typeface="Times New Roman" panose="02020603050405020304" pitchFamily="18" charset="0"/>
                <a:ea typeface="Times New Roman" panose="02020603050405020304" pitchFamily="18" charset="0"/>
              </a:rPr>
              <a:t>    Если вы сторонник здорового образа жизни, то есть увлекаетесь спортом, не курите и не употребляе­те алкоголь, будет нелишним упомянуть об этом в ре­зюме. Во многих современных фирмах здоровый образ жизни работников приветствуется и поощряется.</a:t>
            </a:r>
          </a:p>
          <a:p>
            <a:pPr marL="34290" algn="just">
              <a:lnSpc>
                <a:spcPts val="1225"/>
              </a:lnSpc>
              <a:spcAft>
                <a:spcPts val="0"/>
              </a:spcAft>
            </a:pPr>
            <a:r>
              <a:rPr lang="ru-RU" sz="800" dirty="0" smtClean="0">
                <a:effectLst/>
                <a:latin typeface="Times New Roman" panose="02020603050405020304" pitchFamily="18" charset="0"/>
                <a:ea typeface="Times New Roman" panose="02020603050405020304" pitchFamily="18" charset="0"/>
              </a:rPr>
              <a:t>    Если же ваше резюме останется без внимания или из фирмы, куда вы обращались, вам сообщат, что в вас как сотруднике не заинтересованы, не отчаивай­тесь и отправьте резюме в другую фирму, и в конце концов вам обязательно повезет.</a:t>
            </a:r>
            <a:endParaRPr lang="ru-RU" sz="1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fontAlgn="base"/>
            <a:r>
              <a:rPr lang="ru-RU" sz="1200" b="1" i="1" kern="1200" dirty="0" smtClean="0">
                <a:solidFill>
                  <a:srgbClr val="000054"/>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Если </a:t>
            </a:r>
            <a:r>
              <a:rPr lang="ru-RU" sz="1200" b="1" kern="1200" dirty="0" smtClean="0">
                <a:solidFill>
                  <a:schemeClr val="tx1"/>
                </a:solidFill>
                <a:effectLst/>
                <a:latin typeface="+mn-lt"/>
                <a:ea typeface="+mn-ea"/>
                <a:cs typeface="+mn-cs"/>
              </a:rPr>
              <a:t>вы — студент СУЗа без опыта работы</a:t>
            </a:r>
            <a:r>
              <a:rPr lang="ru-RU" sz="1200" kern="1200" dirty="0" smtClean="0">
                <a:solidFill>
                  <a:schemeClr val="tx1"/>
                </a:solidFill>
                <a:effectLst/>
                <a:latin typeface="+mn-lt"/>
                <a:ea typeface="+mn-ea"/>
                <a:cs typeface="+mn-cs"/>
              </a:rPr>
              <a:t>, то на ее поиски может уйти много времени. Правильно составленное резюме – уже половина успеха. Грамотный образец резюме студента без опыта поможет заявить о лучших профессиональных качествах, чтобы привлечь работодателя в кратчайшие сроки.</a:t>
            </a:r>
          </a:p>
          <a:p>
            <a:pPr algn="just" fontAlgn="base"/>
            <a:r>
              <a:rPr lang="ru-RU" sz="1200" kern="1200" dirty="0" smtClean="0">
                <a:solidFill>
                  <a:schemeClr val="tx1"/>
                </a:solidFill>
                <a:effectLst/>
                <a:latin typeface="+mn-lt"/>
                <a:ea typeface="+mn-ea"/>
                <a:cs typeface="+mn-cs"/>
              </a:rPr>
              <a:t>       Отсутствие опыта — не повод упускать шанс. Грамотный подход к составлению резюме выделит из толпы конкурентов. Если вы студент и вам нужно, чтобы вас заметили, то резонируйте с общим числом соискателей, не пишите текст под копирку. Избавляйтесь от стандартных шаблонных фраз, приводите грамотные аргументы в пользу своей кандидатуры.</a:t>
            </a:r>
            <a:endParaRPr lang="ru-RU" sz="1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Главная цель резюме без опыта работы:</a:t>
            </a:r>
            <a:endParaRPr lang="ru-RU" sz="12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a:p>
            <a:pPr lvl="0" algn="just" fontAlgn="base">
              <a:lnSpc>
                <a:spcPct val="112000"/>
              </a:lnSpc>
              <a:spcAft>
                <a:spcPts val="0"/>
              </a:spcAft>
              <a:buSzPts val="1000"/>
              <a:tabLst>
                <a:tab pos="457200" algn="l"/>
              </a:tabLst>
            </a:pPr>
            <a:r>
              <a:rPr lang="ru-RU" sz="1200" i="1" dirty="0" smtClean="0">
                <a:solidFill>
                  <a:srgbClr val="000054"/>
                </a:solidFill>
                <a:latin typeface="Times New Roman" panose="02020603050405020304" pitchFamily="18" charset="0"/>
                <a:ea typeface="Times New Roman" panose="02020603050405020304" pitchFamily="18" charset="0"/>
              </a:rPr>
              <a:t>       — быть заметным;</a:t>
            </a:r>
          </a:p>
          <a:p>
            <a:pPr lvl="0" algn="just" fontAlgn="base">
              <a:lnSpc>
                <a:spcPct val="112000"/>
              </a:lnSpc>
              <a:spcAft>
                <a:spcPts val="0"/>
              </a:spcAft>
              <a:buSzPts val="1000"/>
              <a:tabLst>
                <a:tab pos="457200" algn="l"/>
              </a:tabLst>
            </a:pPr>
            <a:r>
              <a:rPr lang="ru-RU" sz="1200" i="1" dirty="0" smtClean="0">
                <a:solidFill>
                  <a:srgbClr val="000054"/>
                </a:solidFill>
                <a:latin typeface="Times New Roman" panose="02020603050405020304" pitchFamily="18" charset="0"/>
                <a:ea typeface="Times New Roman" panose="02020603050405020304" pitchFamily="18" charset="0"/>
              </a:rPr>
              <a:t>       — заявить о себе, о профессиональных качествах;</a:t>
            </a:r>
          </a:p>
          <a:p>
            <a:pPr lvl="0" algn="just" fontAlgn="base">
              <a:lnSpc>
                <a:spcPct val="112000"/>
              </a:lnSpc>
              <a:spcAft>
                <a:spcPts val="0"/>
              </a:spcAft>
              <a:buSzPts val="1000"/>
              <a:tabLst>
                <a:tab pos="457200" algn="l"/>
              </a:tabLst>
            </a:pPr>
            <a:r>
              <a:rPr lang="ru-RU" sz="1200" i="1" dirty="0" smtClean="0">
                <a:solidFill>
                  <a:srgbClr val="000054"/>
                </a:solidFill>
                <a:latin typeface="Times New Roman" panose="02020603050405020304" pitchFamily="18" charset="0"/>
                <a:ea typeface="Times New Roman" panose="02020603050405020304" pitchFamily="18" charset="0"/>
              </a:rPr>
              <a:t>       — отрекламировать умения, достижения;</a:t>
            </a:r>
          </a:p>
          <a:p>
            <a:pPr lvl="0" algn="just" fontAlgn="base">
              <a:lnSpc>
                <a:spcPct val="112000"/>
              </a:lnSpc>
              <a:spcAft>
                <a:spcPts val="0"/>
              </a:spcAft>
              <a:buSzPts val="1000"/>
              <a:tabLst>
                <a:tab pos="457200" algn="l"/>
              </a:tabLst>
            </a:pPr>
            <a:r>
              <a:rPr lang="ru-RU" sz="1200" i="1" dirty="0" smtClean="0">
                <a:solidFill>
                  <a:srgbClr val="000054"/>
                </a:solidFill>
                <a:latin typeface="Times New Roman" panose="02020603050405020304" pitchFamily="18" charset="0"/>
                <a:ea typeface="Times New Roman" panose="02020603050405020304" pitchFamily="18" charset="0"/>
              </a:rPr>
              <a:t>       — привлечь интерес работодателя к кандидатуре;</a:t>
            </a:r>
          </a:p>
          <a:p>
            <a:pPr lvl="0" algn="just" fontAlgn="base">
              <a:lnSpc>
                <a:spcPct val="112000"/>
              </a:lnSpc>
              <a:spcAft>
                <a:spcPts val="0"/>
              </a:spcAft>
              <a:buSzPts val="1000"/>
              <a:tabLst>
                <a:tab pos="457200" algn="l"/>
              </a:tabLst>
            </a:pPr>
            <a:r>
              <a:rPr lang="ru-RU" sz="1200" i="1" dirty="0" smtClean="0">
                <a:solidFill>
                  <a:srgbClr val="000054"/>
                </a:solidFill>
                <a:latin typeface="Times New Roman" panose="02020603050405020304" pitchFamily="18" charset="0"/>
                <a:ea typeface="Times New Roman" panose="02020603050405020304" pitchFamily="18" charset="0"/>
              </a:rPr>
              <a:t>       — добиться приглашения на собеседование.</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600" b="1" i="1" dirty="0" smtClean="0">
                <a:solidFill>
                  <a:srgbClr val="000054"/>
                </a:solidFill>
                <a:latin typeface="Times New Roman" panose="02020603050405020304" pitchFamily="18" charset="0"/>
                <a:ea typeface="Times New Roman" panose="02020603050405020304" pitchFamily="18" charset="0"/>
              </a:rPr>
              <a:t>       Резюме</a:t>
            </a:r>
            <a:r>
              <a:rPr lang="ru-RU" sz="1600" i="1" dirty="0" smtClean="0">
                <a:solidFill>
                  <a:srgbClr val="000054"/>
                </a:solidFill>
                <a:latin typeface="Times New Roman" panose="02020603050405020304" pitchFamily="18" charset="0"/>
                <a:ea typeface="Times New Roman" panose="02020603050405020304" pitchFamily="18" charset="0"/>
              </a:rPr>
              <a:t> </a:t>
            </a:r>
            <a:r>
              <a:rPr lang="ru-RU" sz="1200" i="1" dirty="0" smtClean="0">
                <a:solidFill>
                  <a:srgbClr val="000054"/>
                </a:solidFill>
                <a:latin typeface="Times New Roman" panose="02020603050405020304" pitchFamily="18" charset="0"/>
                <a:ea typeface="Times New Roman" panose="02020603050405020304" pitchFamily="18" charset="0"/>
              </a:rPr>
              <a:t>— документ, содержащий информацию о навыках, опыте работы, образовании и другой относящейся к делу информации, обычно требуемый при рассмотрении кандидатуры человека для найма на работу. </a:t>
            </a:r>
          </a:p>
          <a:p>
            <a:pPr algn="just"/>
            <a:r>
              <a:rPr lang="ru-RU" sz="1200" kern="1200" dirty="0" smtClean="0">
                <a:solidFill>
                  <a:schemeClr val="tx1"/>
                </a:solidFill>
                <a:effectLst/>
                <a:latin typeface="+mn-lt"/>
                <a:ea typeface="+mn-ea"/>
                <a:cs typeface="+mn-cs"/>
              </a:rPr>
              <a:t>       Шанс произвести впечатление, у резюме есть только во время его первого прочтения, поэтому так важно правильно его составить. </a:t>
            </a:r>
          </a:p>
          <a:p>
            <a:pPr algn="just"/>
            <a:r>
              <a:rPr lang="ru-RU" sz="1200" kern="1200" dirty="0" smtClean="0">
                <a:solidFill>
                  <a:schemeClr val="tx1"/>
                </a:solidFill>
                <a:effectLst/>
                <a:latin typeface="+mn-lt"/>
                <a:ea typeface="+mn-ea"/>
                <a:cs typeface="+mn-cs"/>
              </a:rPr>
              <a:t>       Составляя резюме необходимо делать акцент на те стороны личности, образования и трудовой деятельности, которые подходят под конкретную вакансию и конкретного человека. Именно по этой причине нет единого шаблона резюме. </a:t>
            </a:r>
          </a:p>
          <a:p>
            <a:pPr algn="just"/>
            <a:r>
              <a:rPr lang="ru-RU" sz="1200" kern="1200" dirty="0" smtClean="0">
                <a:solidFill>
                  <a:schemeClr val="tx1"/>
                </a:solidFill>
                <a:effectLst/>
                <a:latin typeface="+mn-lt"/>
                <a:ea typeface="+mn-ea"/>
                <a:cs typeface="+mn-cs"/>
              </a:rPr>
              <a:t>       Для кадрового специалиста, </a:t>
            </a:r>
            <a:r>
              <a:rPr lang="ru-RU" sz="1200" b="1" kern="1200" dirty="0" smtClean="0">
                <a:solidFill>
                  <a:schemeClr val="tx1"/>
                </a:solidFill>
                <a:effectLst/>
                <a:latin typeface="+mn-lt"/>
                <a:ea typeface="+mn-ea"/>
                <a:cs typeface="+mn-cs"/>
              </a:rPr>
              <a:t>резюме – это отличная возможность</a:t>
            </a:r>
            <a:r>
              <a:rPr lang="ru-RU" sz="1200" kern="1200" dirty="0" smtClean="0">
                <a:solidFill>
                  <a:schemeClr val="tx1"/>
                </a:solidFill>
                <a:effectLst/>
                <a:latin typeface="+mn-lt"/>
                <a:ea typeface="+mn-ea"/>
                <a:cs typeface="+mn-cs"/>
              </a:rPr>
              <a:t> «прочесть» кандидата еще до собеседования. Причем источником информации порой служат как </a:t>
            </a:r>
            <a:r>
              <a:rPr lang="ru-RU" sz="1200" b="1" kern="1200" dirty="0" smtClean="0">
                <a:solidFill>
                  <a:schemeClr val="tx1"/>
                </a:solidFill>
                <a:effectLst/>
                <a:latin typeface="+mn-lt"/>
                <a:ea typeface="+mn-ea"/>
                <a:cs typeface="+mn-cs"/>
              </a:rPr>
              <a:t>стиль оформления резюме</a:t>
            </a:r>
            <a:r>
              <a:rPr lang="ru-RU" sz="1200" kern="1200" dirty="0" smtClean="0">
                <a:solidFill>
                  <a:schemeClr val="tx1"/>
                </a:solidFill>
                <a:effectLst/>
                <a:latin typeface="+mn-lt"/>
                <a:ea typeface="+mn-ea"/>
                <a:cs typeface="+mn-cs"/>
              </a:rPr>
              <a:t>, так и умение </a:t>
            </a:r>
            <a:r>
              <a:rPr lang="ru-RU" sz="1200" b="1" kern="1200" dirty="0" smtClean="0">
                <a:solidFill>
                  <a:schemeClr val="tx1"/>
                </a:solidFill>
                <a:effectLst/>
                <a:latin typeface="+mn-lt"/>
                <a:ea typeface="+mn-ea"/>
                <a:cs typeface="+mn-cs"/>
              </a:rPr>
              <a:t>правильно преподносить информацию</a:t>
            </a:r>
            <a:r>
              <a:rPr lang="ru-RU" sz="1200" kern="1200" dirty="0" smtClean="0">
                <a:solidFill>
                  <a:schemeClr val="tx1"/>
                </a:solidFill>
                <a:effectLst/>
                <a:latin typeface="+mn-lt"/>
                <a:ea typeface="+mn-ea"/>
                <a:cs typeface="+mn-cs"/>
              </a:rPr>
              <a:t> о себе. </a:t>
            </a:r>
          </a:p>
          <a:p>
            <a:pPr algn="just"/>
            <a:r>
              <a:rPr lang="ru-RU" sz="1200" kern="1200" dirty="0" smtClean="0">
                <a:solidFill>
                  <a:schemeClr val="tx1"/>
                </a:solidFill>
                <a:effectLst/>
                <a:latin typeface="+mn-lt"/>
                <a:ea typeface="+mn-ea"/>
                <a:cs typeface="+mn-cs"/>
              </a:rPr>
              <a:t>       Конечно, для работодателя важную роль играет </a:t>
            </a:r>
            <a:r>
              <a:rPr lang="ru-RU" sz="1200" b="1" kern="1200" dirty="0" smtClean="0">
                <a:solidFill>
                  <a:schemeClr val="tx1"/>
                </a:solidFill>
                <a:effectLst/>
                <a:latin typeface="+mn-lt"/>
                <a:ea typeface="+mn-ea"/>
                <a:cs typeface="+mn-cs"/>
              </a:rPr>
              <a:t>опыт работы</a:t>
            </a:r>
            <a:r>
              <a:rPr lang="ru-RU" sz="1200" kern="1200" dirty="0" smtClean="0">
                <a:solidFill>
                  <a:schemeClr val="tx1"/>
                </a:solidFill>
                <a:effectLst/>
                <a:latin typeface="+mn-lt"/>
                <a:ea typeface="+mn-ea"/>
                <a:cs typeface="+mn-cs"/>
              </a:rPr>
              <a:t> кандидата, но не следует полагаться только на него, особенно в рамках жесткой конкуренции за место.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Цель самостоятельной работы студентов: </a:t>
            </a:r>
            <a:r>
              <a:rPr lang="ru-RU" sz="1200" kern="1200" dirty="0" smtClean="0">
                <a:solidFill>
                  <a:schemeClr val="tx1"/>
                </a:solidFill>
                <a:effectLst/>
                <a:latin typeface="+mn-lt"/>
                <a:ea typeface="+mn-ea"/>
                <a:cs typeface="+mn-cs"/>
              </a:rPr>
              <a:t>практическое освоение навыков составления резюме.</a:t>
            </a:r>
          </a:p>
          <a:p>
            <a:pPr algn="just"/>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2</a:t>
            </a:fld>
            <a:endParaRPr lang="ru-RU"/>
          </a:p>
        </p:txBody>
      </p:sp>
    </p:spTree>
    <p:extLst>
      <p:ext uri="{BB962C8B-B14F-4D97-AF65-F5344CB8AC3E}">
        <p14:creationId xmlns:p14="http://schemas.microsoft.com/office/powerpoint/2010/main" val="1381149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Рекомендуется соблюдать следующие принципы. </a:t>
            </a:r>
            <a:endParaRPr lang="ru-RU" sz="1200" kern="1200" dirty="0" smtClean="0">
              <a:solidFill>
                <a:schemeClr val="tx1"/>
              </a:solidFill>
              <a:effectLst/>
              <a:latin typeface="+mn-lt"/>
              <a:ea typeface="+mn-ea"/>
              <a:cs typeface="+mn-cs"/>
            </a:endParaRPr>
          </a:p>
          <a:p>
            <a:pPr algn="just"/>
            <a:r>
              <a:rPr lang="ru-RU" sz="1200" b="1" u="none" kern="1200" dirty="0" smtClean="0">
                <a:solidFill>
                  <a:schemeClr val="tx1"/>
                </a:solidFill>
                <a:effectLst/>
                <a:latin typeface="+mn-lt"/>
                <a:ea typeface="+mn-ea"/>
                <a:cs typeface="+mn-cs"/>
              </a:rPr>
              <a:t>       Краткость.</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Резюме должно содержать только то, что, с Вашей точки зрения, 	интересует 	работодателя 	на 	конкретную</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должность. 	Нет необходимости перегружать свое резюме лишней информацией. </a:t>
            </a:r>
          </a:p>
          <a:p>
            <a:pPr algn="just"/>
            <a:r>
              <a:rPr lang="ru-RU" sz="1200" b="1" u="none" kern="1200" dirty="0" smtClean="0">
                <a:solidFill>
                  <a:schemeClr val="tx1"/>
                </a:solidFill>
                <a:effectLst/>
                <a:latin typeface="+mn-lt"/>
                <a:ea typeface="+mn-ea"/>
                <a:cs typeface="+mn-cs"/>
              </a:rPr>
              <a:t>       Аккуратность. </a:t>
            </a:r>
            <a:r>
              <a:rPr lang="ru-RU" sz="1200" kern="1200" dirty="0" smtClean="0">
                <a:solidFill>
                  <a:schemeClr val="tx1"/>
                </a:solidFill>
                <a:effectLst/>
                <a:latin typeface="+mn-lt"/>
                <a:ea typeface="+mn-ea"/>
                <a:cs typeface="+mn-cs"/>
              </a:rPr>
              <a:t>Аккуратность в оформлении резюме убивает сразу двух зайцев. Во-первых, информация хорошо читается, что экономит время кадрового специалиста и характеризует Вас в его глазах, как человека экономящего и уважающего это время. Во-вторых, небрежно оформленное резюме могут запросто проигнорировать.  </a:t>
            </a:r>
          </a:p>
          <a:p>
            <a:pPr algn="just"/>
            <a:r>
              <a:rPr lang="ru-RU" sz="1200" b="1" u="none" kern="1200" dirty="0" smtClean="0">
                <a:solidFill>
                  <a:schemeClr val="tx1"/>
                </a:solidFill>
                <a:effectLst/>
                <a:latin typeface="+mn-lt"/>
                <a:ea typeface="+mn-ea"/>
                <a:cs typeface="+mn-cs"/>
              </a:rPr>
              <a:t>       Простота. </a:t>
            </a:r>
            <a:r>
              <a:rPr lang="ru-RU" sz="1200" kern="1200" dirty="0" smtClean="0">
                <a:solidFill>
                  <a:schemeClr val="tx1"/>
                </a:solidFill>
                <a:effectLst/>
                <a:latin typeface="+mn-lt"/>
                <a:ea typeface="+mn-ea"/>
                <a:cs typeface="+mn-cs"/>
              </a:rPr>
              <a:t>Простота изложения предполагает однозначную трактовку представленной информации. Не стоит употреблять профессиональные термины, не будучи уверенным в том, что они будут понятны представителю работодателя.  </a:t>
            </a:r>
          </a:p>
          <a:p>
            <a:pPr algn="just"/>
            <a:r>
              <a:rPr lang="ru-RU" sz="1200" b="1" u="none" kern="1200" dirty="0" smtClean="0">
                <a:solidFill>
                  <a:schemeClr val="tx1"/>
                </a:solidFill>
                <a:effectLst/>
                <a:latin typeface="+mn-lt"/>
                <a:ea typeface="+mn-ea"/>
                <a:cs typeface="+mn-cs"/>
              </a:rPr>
              <a:t>       Грамотность. </a:t>
            </a:r>
            <a:r>
              <a:rPr lang="ru-RU" sz="1200" kern="1200" dirty="0" smtClean="0">
                <a:solidFill>
                  <a:schemeClr val="tx1"/>
                </a:solidFill>
                <a:effectLst/>
                <a:latin typeface="+mn-lt"/>
                <a:ea typeface="+mn-ea"/>
                <a:cs typeface="+mn-cs"/>
              </a:rPr>
              <a:t>При прочих равных условиях отсутствие ошибок в резюме ставит его на ступеньку выше конкурентов. При составлении резюме не стоит полагаться на автоматические редакторы, лучше попросить знакомых (в идеале филологов) прочесть Ваше резюме. Если же такой возможности нет, то прочтите его сами, только обязательно вслух. </a:t>
            </a:r>
          </a:p>
          <a:p>
            <a:pPr algn="just"/>
            <a:r>
              <a:rPr lang="ru-RU" sz="1200" b="1" u="none" kern="1200" dirty="0" smtClean="0">
                <a:solidFill>
                  <a:schemeClr val="tx1"/>
                </a:solidFill>
                <a:effectLst/>
                <a:latin typeface="+mn-lt"/>
                <a:ea typeface="+mn-ea"/>
                <a:cs typeface="+mn-cs"/>
              </a:rPr>
              <a:t>       Честность. </a:t>
            </a:r>
            <a:r>
              <a:rPr lang="ru-RU" sz="1200" kern="1200" dirty="0" smtClean="0">
                <a:solidFill>
                  <a:schemeClr val="tx1"/>
                </a:solidFill>
                <a:effectLst/>
                <a:latin typeface="+mn-lt"/>
                <a:ea typeface="+mn-ea"/>
                <a:cs typeface="+mn-cs"/>
              </a:rPr>
              <a:t>Помните, что вся указанная в резюме информация может потребовать доказательства при собеседовании. Поэтому приукрашивание фактов возможно только в случае крайней необходимости. </a:t>
            </a:r>
          </a:p>
          <a:p>
            <a:pPr algn="just"/>
            <a:r>
              <a:rPr lang="ru-RU" sz="1200" b="1" u="none" kern="1200" dirty="0" smtClean="0">
                <a:solidFill>
                  <a:schemeClr val="tx1"/>
                </a:solidFill>
                <a:effectLst/>
                <a:latin typeface="+mn-lt"/>
                <a:ea typeface="+mn-ea"/>
                <a:cs typeface="+mn-cs"/>
              </a:rPr>
              <a:t>       Направленность. </a:t>
            </a:r>
            <a:r>
              <a:rPr lang="ru-RU" sz="1200" u="none"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Для каждой 	конкретной 	вакансии необходимо составление своего,</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«прицельного»</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резюме. Учитывая</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особенности предполагаемой работы, изменяйте акцент излагаемой информации. </a:t>
            </a:r>
          </a:p>
        </p:txBody>
      </p:sp>
      <p:sp>
        <p:nvSpPr>
          <p:cNvPr id="4" name="Номер слайда 3"/>
          <p:cNvSpPr>
            <a:spLocks noGrp="1"/>
          </p:cNvSpPr>
          <p:nvPr>
            <p:ph type="sldNum" sz="quarter" idx="10"/>
          </p:nvPr>
        </p:nvSpPr>
        <p:spPr/>
        <p:txBody>
          <a:bodyPr/>
          <a:lstStyle/>
          <a:p>
            <a:fld id="{7E3D63F3-533D-4333-8BDF-1D1135CAAC91}" type="slidenum">
              <a:rPr lang="ru-RU" smtClean="0"/>
              <a:t>3</a:t>
            </a:fld>
            <a:endParaRPr lang="ru-RU"/>
          </a:p>
        </p:txBody>
      </p:sp>
    </p:spTree>
    <p:extLst>
      <p:ext uri="{BB962C8B-B14F-4D97-AF65-F5344CB8AC3E}">
        <p14:creationId xmlns:p14="http://schemas.microsoft.com/office/powerpoint/2010/main" val="456470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fontAlgn="base"/>
            <a:r>
              <a:rPr lang="ru-RU" sz="1200" b="1" kern="1200" dirty="0" smtClean="0">
                <a:solidFill>
                  <a:schemeClr val="tx1"/>
                </a:solidFill>
                <a:effectLst/>
                <a:latin typeface="+mn-lt"/>
                <a:ea typeface="+mn-ea"/>
                <a:cs typeface="+mn-cs"/>
              </a:rPr>
              <a:t>       Прежде чем приступить к составлению резюме, ответьте на вопросы:</a:t>
            </a:r>
            <a:endParaRPr lang="ru-RU" sz="1200" kern="1200" dirty="0" smtClean="0">
              <a:solidFill>
                <a:schemeClr val="tx1"/>
              </a:solidFill>
              <a:effectLst/>
              <a:latin typeface="+mn-lt"/>
              <a:ea typeface="+mn-ea"/>
              <a:cs typeface="+mn-cs"/>
            </a:endParaRPr>
          </a:p>
          <a:p>
            <a:pPr lvl="0" algn="just" fontAlgn="base"/>
            <a:r>
              <a:rPr lang="ru-RU" sz="1200" b="0" i="1" dirty="0" smtClean="0">
                <a:solidFill>
                  <a:srgbClr val="000054"/>
                </a:solidFill>
                <a:latin typeface="Times New Roman" panose="02020603050405020304" pitchFamily="18" charset="0"/>
                <a:cs typeface="Times New Roman" panose="02020603050405020304" pitchFamily="18" charset="0"/>
              </a:rPr>
              <a:t>—</a:t>
            </a:r>
            <a:r>
              <a:rPr lang="ru-RU" sz="1200" b="1"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чем я лучше других;</a:t>
            </a:r>
          </a:p>
          <a:p>
            <a:pPr lvl="0" algn="just" fontAlgn="base"/>
            <a:r>
              <a:rPr lang="ru-RU" sz="1200" b="0" i="1" dirty="0" smtClean="0">
                <a:solidFill>
                  <a:srgbClr val="000054"/>
                </a:solidFill>
                <a:latin typeface="Times New Roman" panose="02020603050405020304" pitchFamily="18" charset="0"/>
                <a:cs typeface="Times New Roman" panose="02020603050405020304" pitchFamily="18" charset="0"/>
              </a:rPr>
              <a:t>—</a:t>
            </a:r>
            <a:r>
              <a:rPr lang="ru-RU" sz="1200" b="1"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почему должен получить вакансию;</a:t>
            </a:r>
          </a:p>
          <a:p>
            <a:pPr lvl="0" algn="just" fontAlgn="base"/>
            <a:r>
              <a:rPr lang="ru-RU" sz="1200" b="0" i="1" dirty="0" smtClean="0">
                <a:solidFill>
                  <a:srgbClr val="000054"/>
                </a:solidFill>
                <a:latin typeface="Times New Roman" panose="02020603050405020304" pitchFamily="18" charset="0"/>
                <a:cs typeface="Times New Roman" panose="02020603050405020304" pitchFamily="18" charset="0"/>
              </a:rPr>
              <a:t>—</a:t>
            </a:r>
            <a:r>
              <a:rPr lang="ru-RU" sz="1200" b="1"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какими уникальными качествами обладаю;</a:t>
            </a:r>
          </a:p>
          <a:p>
            <a:pPr lvl="0" algn="just" fontAlgn="base"/>
            <a:r>
              <a:rPr lang="ru-RU" sz="1200" b="0" i="1" dirty="0" smtClean="0">
                <a:solidFill>
                  <a:srgbClr val="000054"/>
                </a:solidFill>
                <a:latin typeface="Times New Roman" panose="02020603050405020304" pitchFamily="18" charset="0"/>
                <a:cs typeface="Times New Roman" panose="02020603050405020304" pitchFamily="18" charset="0"/>
              </a:rPr>
              <a:t>—</a:t>
            </a:r>
            <a:r>
              <a:rPr lang="ru-RU" sz="1200" b="1"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что делаю лучше остальных;</a:t>
            </a:r>
          </a:p>
          <a:p>
            <a:pPr lvl="0" algn="just" fontAlgn="base"/>
            <a:r>
              <a:rPr lang="ru-RU" sz="1200" b="0" i="1" dirty="0" smtClean="0">
                <a:solidFill>
                  <a:srgbClr val="000054"/>
                </a:solidFill>
                <a:latin typeface="Times New Roman" panose="02020603050405020304" pitchFamily="18" charset="0"/>
                <a:cs typeface="Times New Roman" panose="02020603050405020304" pitchFamily="18" charset="0"/>
              </a:rPr>
              <a:t>—</a:t>
            </a:r>
            <a:r>
              <a:rPr lang="ru-RU" sz="1200" b="1"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какие достижения имею в своей профессии, жизни.</a:t>
            </a:r>
          </a:p>
          <a:p>
            <a:pPr algn="just" fontAlgn="base"/>
            <a:r>
              <a:rPr lang="ru-RU" sz="1200" kern="1200" dirty="0" smtClean="0">
                <a:solidFill>
                  <a:schemeClr val="tx1"/>
                </a:solidFill>
                <a:effectLst/>
                <a:latin typeface="+mn-lt"/>
                <a:ea typeface="+mn-ea"/>
                <a:cs typeface="+mn-cs"/>
              </a:rPr>
              <a:t>       Эта информация поможет выделить главные преимущества, если правильно заполнить ту часть анкеты, на которую работодатель обращает особое внимание. Благодаря этому, резюме станет уникальным, продающим умения и достижения. Тогда внимание работодателя переключится от неопытности к достоинствам и преимуществам. Здесь можно написать о достижениях в учебе, полученных грамотах, призовых местах на олимпиадах, соревнованиях, отметить места прохождения практики, ее успешных результатах.</a:t>
            </a:r>
          </a:p>
        </p:txBody>
      </p:sp>
      <p:sp>
        <p:nvSpPr>
          <p:cNvPr id="4" name="Номер слайда 3"/>
          <p:cNvSpPr>
            <a:spLocks noGrp="1"/>
          </p:cNvSpPr>
          <p:nvPr>
            <p:ph type="sldNum" sz="quarter" idx="10"/>
          </p:nvPr>
        </p:nvSpPr>
        <p:spPr/>
        <p:txBody>
          <a:bodyPr/>
          <a:lstStyle/>
          <a:p>
            <a:fld id="{7E3D63F3-533D-4333-8BDF-1D1135CAAC91}" type="slidenum">
              <a:rPr lang="ru-RU" smtClean="0"/>
              <a:t>4</a:t>
            </a:fld>
            <a:endParaRPr lang="ru-RU"/>
          </a:p>
        </p:txBody>
      </p:sp>
    </p:spTree>
    <p:extLst>
      <p:ext uri="{BB962C8B-B14F-4D97-AF65-F5344CB8AC3E}">
        <p14:creationId xmlns:p14="http://schemas.microsoft.com/office/powerpoint/2010/main" val="2359679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fontAlgn="base"/>
            <a:r>
              <a:rPr lang="ru-RU" sz="1200" b="1" kern="1200" dirty="0" smtClean="0">
                <a:solidFill>
                  <a:schemeClr val="tx1"/>
                </a:solidFill>
                <a:effectLst/>
                <a:latin typeface="+mn-lt"/>
                <a:ea typeface="+mn-ea"/>
                <a:cs typeface="+mn-cs"/>
              </a:rPr>
              <a:t>      Для резюме без опыта работы полезна будет следующая информация:</a:t>
            </a:r>
            <a:endParaRPr lang="ru-RU" sz="1200" kern="1200" dirty="0" smtClean="0">
              <a:solidFill>
                <a:schemeClr val="tx1"/>
              </a:solidFill>
              <a:effectLst/>
              <a:latin typeface="+mn-lt"/>
              <a:ea typeface="+mn-ea"/>
              <a:cs typeface="+mn-cs"/>
            </a:endParaRP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участие в студенческих семинарах, конференциях;</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публикация своих статей в газете;</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активное участие в жизни ВУЗа (посещение кружков, публичные выступления, участие в общественной деятельности);</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прохождение </a:t>
            </a:r>
            <a:r>
              <a:rPr lang="ru-RU" sz="1200" u="none" strike="noStrike" kern="1200" dirty="0" smtClean="0">
                <a:solidFill>
                  <a:schemeClr val="tx1"/>
                </a:solidFill>
                <a:effectLst/>
                <a:latin typeface="+mn-lt"/>
                <a:ea typeface="+mn-ea"/>
                <a:cs typeface="+mn-cs"/>
              </a:rPr>
              <a:t>обучения на военной кафедре</a:t>
            </a:r>
            <a:r>
              <a:rPr lang="ru-RU" sz="1200" kern="1200" dirty="0" smtClean="0">
                <a:solidFill>
                  <a:schemeClr val="tx1"/>
                </a:solidFill>
                <a:effectLst/>
                <a:latin typeface="+mn-lt"/>
                <a:ea typeface="+mn-ea"/>
                <a:cs typeface="+mn-cs"/>
              </a:rPr>
              <a:t>;</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помощь преподавателям в организации лекций;</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тема выпускной</a:t>
            </a:r>
            <a:r>
              <a:rPr lang="ru-RU" sz="1200" kern="1200" baseline="0" dirty="0" smtClean="0">
                <a:solidFill>
                  <a:schemeClr val="tx1"/>
                </a:solidFill>
                <a:effectLst/>
                <a:latin typeface="+mn-lt"/>
                <a:ea typeface="+mn-ea"/>
                <a:cs typeface="+mn-cs"/>
              </a:rPr>
              <a:t> квалификационной </a:t>
            </a:r>
            <a:r>
              <a:rPr lang="ru-RU" sz="1200" kern="1200" dirty="0" smtClean="0">
                <a:solidFill>
                  <a:schemeClr val="tx1"/>
                </a:solidFill>
                <a:effectLst/>
                <a:latin typeface="+mn-lt"/>
                <a:ea typeface="+mn-ea"/>
                <a:cs typeface="+mn-cs"/>
              </a:rPr>
              <a:t>работы;</a:t>
            </a:r>
          </a:p>
          <a:p>
            <a:pPr lvl="0" algn="just" fontAlgn="base"/>
            <a:r>
              <a:rPr lang="ru-RU" sz="1200" i="1" dirty="0" smtClean="0">
                <a:solidFill>
                  <a:srgbClr val="000054"/>
                </a:solidFill>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уровень успеваемости.</a:t>
            </a:r>
          </a:p>
          <a:p>
            <a:pPr algn="just" fontAlgn="base"/>
            <a:r>
              <a:rPr lang="ru-RU" sz="1200" kern="1200" dirty="0" smtClean="0">
                <a:solidFill>
                  <a:schemeClr val="tx1"/>
                </a:solidFill>
                <a:effectLst/>
                <a:latin typeface="+mn-lt"/>
                <a:ea typeface="+mn-ea"/>
                <a:cs typeface="+mn-cs"/>
              </a:rPr>
              <a:t>       Эти сведения позиционируют вас как активного человека и разностороннюю личность. Сфера интересов отличает вас от других кандидатов.</a:t>
            </a:r>
          </a:p>
          <a:p>
            <a:pPr algn="just" fontAlgn="base"/>
            <a:r>
              <a:rPr lang="ru-RU" sz="1200" kern="1200" dirty="0" smtClean="0">
                <a:solidFill>
                  <a:schemeClr val="tx1"/>
                </a:solidFill>
                <a:effectLst/>
                <a:latin typeface="+mn-lt"/>
                <a:ea typeface="+mn-ea"/>
                <a:cs typeface="+mn-cs"/>
              </a:rPr>
              <a:t>       Укажите в резюме, что с энтузиазмом беретесь за дело, нацелены на успешный результат. В этом заключается главное преимущество на фоне опытных специалистов, у которых нет желания выполнять обязанности за невысокую оплату. Обозначьте, что за небольшой промежуток времени готовы выйти на уровень своих коллег и даже обойти их в профессионализме. Главный козырь студента – молодость, креативный взгляд и творческий подход.</a:t>
            </a:r>
          </a:p>
          <a:p>
            <a:pPr algn="just" fontAlgn="base"/>
            <a:r>
              <a:rPr lang="ru-RU" sz="1200" kern="1200" dirty="0" smtClean="0">
                <a:solidFill>
                  <a:schemeClr val="tx1"/>
                </a:solidFill>
                <a:effectLst/>
                <a:latin typeface="+mn-lt"/>
                <a:ea typeface="+mn-ea"/>
                <a:cs typeface="+mn-cs"/>
              </a:rPr>
              <a:t>       Работодатель заинтересован в качественном выполнении обязанностей даже за невысокую оплату. Например, напишите в резюме без опыта работы, что вы как раз тот кандидат, который ориентирован на качественное и быстрое выполнение дел за первоначально небольшую зарплату. Рекомендуйте себя, как стабильного в деловых отношениях сотрудника.</a:t>
            </a:r>
          </a:p>
          <a:p>
            <a:pPr algn="just" fontAlgn="base"/>
            <a:r>
              <a:rPr lang="ru-RU" sz="1200" b="1" kern="1200" dirty="0" smtClean="0">
                <a:solidFill>
                  <a:schemeClr val="tx1"/>
                </a:solidFill>
                <a:effectLst/>
                <a:latin typeface="+mn-lt"/>
                <a:ea typeface="+mn-ea"/>
                <a:cs typeface="+mn-cs"/>
              </a:rPr>
              <a:t>       Пример заполнения раздела о достижениях студента в резюме без опыта работы:</a:t>
            </a:r>
            <a:endParaRPr lang="ru-RU" sz="1200" kern="1200" dirty="0" smtClean="0">
              <a:solidFill>
                <a:schemeClr val="tx1"/>
              </a:solidFill>
              <a:effectLst/>
              <a:latin typeface="+mn-lt"/>
              <a:ea typeface="+mn-ea"/>
              <a:cs typeface="+mn-cs"/>
            </a:endParaRPr>
          </a:p>
          <a:p>
            <a:pPr lvl="0" algn="just" fontAlgn="base"/>
            <a:r>
              <a:rPr lang="ru-RU" sz="1200" kern="1200" dirty="0" smtClean="0">
                <a:solidFill>
                  <a:schemeClr val="tx1"/>
                </a:solidFill>
                <a:effectLst/>
                <a:latin typeface="+mn-lt"/>
                <a:ea typeface="+mn-ea"/>
                <a:cs typeface="+mn-cs"/>
              </a:rPr>
              <a:t>       «Участвовала в олимпиаде по педагогике и психологии, к которой долго и упорно готовилась на протяжении 2 недель. Заняла первое призовое место». Это достижение — образец силы воли, усидчивости, показывает вас как неленивого целеустремленного человека.</a:t>
            </a:r>
          </a:p>
          <a:p>
            <a:pPr lvl="0" algn="just" fontAlgn="base"/>
            <a:r>
              <a:rPr lang="ru-RU" sz="1200" kern="1200" dirty="0" smtClean="0">
                <a:solidFill>
                  <a:schemeClr val="tx1"/>
                </a:solidFill>
                <a:effectLst/>
                <a:latin typeface="+mn-lt"/>
                <a:ea typeface="+mn-ea"/>
                <a:cs typeface="+mn-cs"/>
              </a:rPr>
              <a:t>«Никогда не прогуливала лекции во время обучения». Это говорит об ответственности и дисциплинированности.</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Отражает способность быстрого обучения.</a:t>
            </a: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5</a:t>
            </a:fld>
            <a:endParaRPr lang="ru-RU"/>
          </a:p>
        </p:txBody>
      </p:sp>
    </p:spTree>
    <p:extLst>
      <p:ext uri="{BB962C8B-B14F-4D97-AF65-F5344CB8AC3E}">
        <p14:creationId xmlns:p14="http://schemas.microsoft.com/office/powerpoint/2010/main" val="4190941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lang="ru-RU" sz="1200" b="1" i="1" dirty="0" smtClean="0">
                <a:solidFill>
                  <a:srgbClr val="000054"/>
                </a:solidFill>
                <a:latin typeface="Times New Roman" panose="02020603050405020304" pitchFamily="18" charset="0"/>
                <a:cs typeface="Times New Roman" panose="02020603050405020304" pitchFamily="18" charset="0"/>
              </a:rPr>
              <a:t>Какие разделы следует включить в резюме без опыта работы</a:t>
            </a:r>
          </a:p>
          <a:p>
            <a:pPr marL="0" marR="0" lvl="0" indent="0" algn="ctr" defTabSz="914400" rtl="0" eaLnBrk="1" fontAlgn="base" latinLnBrk="0" hangingPunct="1">
              <a:lnSpc>
                <a:spcPct val="100000"/>
              </a:lnSpc>
              <a:spcBef>
                <a:spcPts val="0"/>
              </a:spcBef>
              <a:spcAft>
                <a:spcPts val="0"/>
              </a:spcAft>
              <a:buClrTx/>
              <a:buSzTx/>
              <a:buFontTx/>
              <a:buNone/>
              <a:tabLst/>
              <a:defRPr/>
            </a:pPr>
            <a:r>
              <a:rPr lang="ru-RU" sz="1200" b="1" i="1" dirty="0" smtClean="0">
                <a:solidFill>
                  <a:srgbClr val="000054"/>
                </a:solidFill>
                <a:latin typeface="Times New Roman" panose="02020603050405020304" pitchFamily="18" charset="0"/>
                <a:cs typeface="Times New Roman" panose="02020603050405020304" pitchFamily="18" charset="0"/>
              </a:rPr>
              <a:t>Резюме содержит стандартные пункты (например)</a:t>
            </a:r>
            <a:endParaRPr lang="ru-RU" sz="1200" kern="1200" dirty="0" smtClean="0">
              <a:solidFill>
                <a:schemeClr val="tx1"/>
              </a:solidFill>
              <a:effectLst/>
              <a:latin typeface="+mn-lt"/>
              <a:ea typeface="+mn-ea"/>
              <a:cs typeface="+mn-cs"/>
            </a:endParaRPr>
          </a:p>
          <a:p>
            <a:pPr lvl="0" fontAlgn="base"/>
            <a:r>
              <a:rPr lang="ru-RU" sz="1200" kern="1200" dirty="0" smtClean="0">
                <a:solidFill>
                  <a:schemeClr val="tx1"/>
                </a:solidFill>
                <a:effectLst/>
                <a:latin typeface="+mn-lt"/>
                <a:ea typeface="+mn-ea"/>
                <a:cs typeface="+mn-cs"/>
              </a:rPr>
              <a:t>       Сведения о себе (фамилия, имя, отчество, адрес).</a:t>
            </a:r>
          </a:p>
          <a:p>
            <a:pPr lvl="0" fontAlgn="base"/>
            <a:r>
              <a:rPr lang="ru-RU" sz="1200" kern="1200" dirty="0" smtClean="0">
                <a:solidFill>
                  <a:schemeClr val="tx1"/>
                </a:solidFill>
                <a:effectLst/>
                <a:latin typeface="+mn-lt"/>
                <a:ea typeface="+mn-ea"/>
                <a:cs typeface="+mn-cs"/>
              </a:rPr>
              <a:t>       Название вакансии или должности, на которую претендует соискатель.</a:t>
            </a:r>
          </a:p>
          <a:p>
            <a:pPr lvl="0" fontAlgn="base"/>
            <a:r>
              <a:rPr lang="ru-RU" sz="1200" kern="1200" dirty="0" smtClean="0">
                <a:solidFill>
                  <a:schemeClr val="tx1"/>
                </a:solidFill>
                <a:effectLst/>
                <a:latin typeface="+mn-lt"/>
                <a:ea typeface="+mn-ea"/>
                <a:cs typeface="+mn-cs"/>
              </a:rPr>
              <a:t>       Внесение своих контактных данных (номеров телефона, электронной почты).</a:t>
            </a:r>
          </a:p>
          <a:p>
            <a:pPr lvl="0" algn="just" fontAlgn="base"/>
            <a:r>
              <a:rPr lang="ru-RU" sz="1200" kern="1200" dirty="0" smtClean="0">
                <a:solidFill>
                  <a:schemeClr val="tx1"/>
                </a:solidFill>
                <a:effectLst/>
                <a:latin typeface="+mn-lt"/>
                <a:ea typeface="+mn-ea"/>
                <a:cs typeface="+mn-cs"/>
              </a:rPr>
              <a:t>       Пожелания к будущей должности. Здесь указывается вид занятости (частичная, полная), желаемый график, время работы, необходимый уровень заработной платы.</a:t>
            </a: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6</a:t>
            </a:fld>
            <a:endParaRPr lang="ru-RU"/>
          </a:p>
        </p:txBody>
      </p:sp>
    </p:spTree>
    <p:extLst>
      <p:ext uri="{BB962C8B-B14F-4D97-AF65-F5344CB8AC3E}">
        <p14:creationId xmlns:p14="http://schemas.microsoft.com/office/powerpoint/2010/main" val="1869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base"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Информация об образовании, где необходимо указать сведения об окончании среднего, средне — специального или высшего учебного заведения, полученной специальности.</a:t>
            </a:r>
          </a:p>
          <a:p>
            <a:pPr lvl="0" algn="just" fontAlgn="base"/>
            <a:r>
              <a:rPr lang="ru-RU" sz="1200" kern="1200" dirty="0" smtClean="0">
                <a:solidFill>
                  <a:schemeClr val="tx1"/>
                </a:solidFill>
                <a:effectLst/>
                <a:latin typeface="+mn-lt"/>
                <a:ea typeface="+mn-ea"/>
                <a:cs typeface="+mn-cs"/>
              </a:rPr>
              <a:t>       Дополнительное образование, курсы, тренинги.</a:t>
            </a:r>
          </a:p>
          <a:p>
            <a:pPr lvl="0" algn="just" fontAlgn="base"/>
            <a:r>
              <a:rPr lang="ru-RU" sz="1200" kern="1200" dirty="0" smtClean="0">
                <a:solidFill>
                  <a:schemeClr val="tx1"/>
                </a:solidFill>
                <a:effectLst/>
                <a:latin typeface="+mn-lt"/>
                <a:ea typeface="+mn-ea"/>
                <a:cs typeface="+mn-cs"/>
              </a:rPr>
              <a:t>       Сведения о предыдущих местах занятости. Отсутствие опыта у студента по своей специальности не означает отсутствие трудовой деятельности. Здесь можно указать места временной подработки, информацию о занимаемой </a:t>
            </a:r>
            <a:r>
              <a:rPr lang="ru-RU" sz="1200" u="none" strike="noStrike" kern="1200" dirty="0" smtClean="0">
                <a:solidFill>
                  <a:schemeClr val="tx1"/>
                </a:solidFill>
                <a:effectLst/>
                <a:latin typeface="+mn-lt"/>
                <a:ea typeface="+mn-ea"/>
                <a:cs typeface="+mn-cs"/>
              </a:rPr>
              <a:t>должности старосты группы</a:t>
            </a:r>
            <a:r>
              <a:rPr lang="ru-RU" sz="1200" kern="1200" dirty="0" smtClean="0">
                <a:solidFill>
                  <a:schemeClr val="tx1"/>
                </a:solidFill>
                <a:effectLst/>
                <a:latin typeface="+mn-lt"/>
                <a:ea typeface="+mn-ea"/>
                <a:cs typeface="+mn-cs"/>
              </a:rPr>
              <a:t>.</a:t>
            </a: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7</a:t>
            </a:fld>
            <a:endParaRPr lang="ru-RU"/>
          </a:p>
        </p:txBody>
      </p:sp>
    </p:spTree>
    <p:extLst>
      <p:ext uri="{BB962C8B-B14F-4D97-AF65-F5344CB8AC3E}">
        <p14:creationId xmlns:p14="http://schemas.microsoft.com/office/powerpoint/2010/main" val="2590474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lgn="just" fontAlgn="base"/>
            <a:r>
              <a:rPr lang="ru-RU" sz="1200" kern="1200" dirty="0" smtClean="0">
                <a:solidFill>
                  <a:schemeClr val="tx1"/>
                </a:solidFill>
                <a:effectLst/>
                <a:latin typeface="+mn-lt"/>
                <a:ea typeface="+mn-ea"/>
                <a:cs typeface="+mn-cs"/>
              </a:rPr>
              <a:t>Дальше идет важная часть анкеты, по которой работодатель оценивает знания и навыки. И даже если студент неопытный, то в этом пункте важно раскрыть потенциал, чтобы чем-то зацепить. Напишите о своих жизненных достижениях и успехах в учебе.</a:t>
            </a:r>
          </a:p>
          <a:p>
            <a:pPr lvl="0" algn="just" fontAlgn="base"/>
            <a:r>
              <a:rPr lang="ru-RU" sz="1200" kern="1200" dirty="0" smtClean="0">
                <a:solidFill>
                  <a:schemeClr val="tx1"/>
                </a:solidFill>
                <a:effectLst/>
                <a:latin typeface="+mn-lt"/>
                <a:ea typeface="+mn-ea"/>
                <a:cs typeface="+mn-cs"/>
              </a:rPr>
              <a:t>       Дополнительные навыки, знание языков и компьютерных программ. Это потенциально полезные навыки для студента, которые говорят об ответственности, грамотности и целеустремленности.</a:t>
            </a:r>
          </a:p>
          <a:p>
            <a:pPr lvl="0" algn="just" fontAlgn="base"/>
            <a:r>
              <a:rPr lang="ru-RU" sz="1200" kern="1200" dirty="0" smtClean="0">
                <a:solidFill>
                  <a:schemeClr val="tx1"/>
                </a:solidFill>
                <a:effectLst/>
                <a:latin typeface="+mn-lt"/>
                <a:ea typeface="+mn-ea"/>
                <a:cs typeface="+mn-cs"/>
              </a:rPr>
              <a:t>       Описание профессиональных качеств. Стоит указывать только те качества, которые значимы для будущей должности и профессии.</a:t>
            </a: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8</a:t>
            </a:fld>
            <a:endParaRPr lang="ru-RU"/>
          </a:p>
        </p:txBody>
      </p:sp>
    </p:spTree>
    <p:extLst>
      <p:ext uri="{BB962C8B-B14F-4D97-AF65-F5344CB8AC3E}">
        <p14:creationId xmlns:p14="http://schemas.microsoft.com/office/powerpoint/2010/main" val="1275698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fontAlgn="base"/>
            <a:r>
              <a:rPr lang="ru-RU" sz="1200" b="1" kern="1200" dirty="0" smtClean="0">
                <a:solidFill>
                  <a:schemeClr val="tx1"/>
                </a:solidFill>
                <a:effectLst/>
                <a:latin typeface="+mn-lt"/>
                <a:ea typeface="+mn-ea"/>
                <a:cs typeface="+mn-cs"/>
              </a:rPr>
              <a:t>       В разделе личных качеств указывайте те, которые выделят вашу универсальность на фоне опытных сотрудников.</a:t>
            </a:r>
            <a:r>
              <a:rPr lang="ru-RU" sz="1200" kern="1200" dirty="0" smtClean="0">
                <a:solidFill>
                  <a:schemeClr val="tx1"/>
                </a:solidFill>
                <a:effectLst/>
                <a:latin typeface="+mn-lt"/>
                <a:ea typeface="+mn-ea"/>
                <a:cs typeface="+mn-cs"/>
              </a:rPr>
              <a:t> Пример:</a:t>
            </a:r>
          </a:p>
          <a:p>
            <a:pPr lvl="0" fontAlgn="base"/>
            <a:r>
              <a:rPr lang="ru-RU" sz="1200" i="1" dirty="0" smtClean="0">
                <a:solidFill>
                  <a:srgbClr val="000054"/>
                </a:solidFill>
                <a:latin typeface="Times New Roman" panose="02020603050405020304" pitchFamily="18" charset="0"/>
                <a:cs typeface="Times New Roman" panose="02020603050405020304" pitchFamily="18" charset="0"/>
              </a:rPr>
              <a:t>       — </a:t>
            </a:r>
            <a:r>
              <a:rPr lang="ru-RU" sz="1200" kern="1200" dirty="0" smtClean="0">
                <a:solidFill>
                  <a:schemeClr val="tx1"/>
                </a:solidFill>
                <a:effectLst/>
                <a:latin typeface="+mn-lt"/>
                <a:ea typeface="+mn-ea"/>
                <a:cs typeface="+mn-cs"/>
              </a:rPr>
              <a:t>могу оперативно решать поставленные задачи;</a:t>
            </a:r>
          </a:p>
          <a:p>
            <a:pPr lvl="0" fontAlgn="base"/>
            <a:r>
              <a:rPr lang="ru-RU" sz="1200" i="1" dirty="0" smtClean="0">
                <a:solidFill>
                  <a:srgbClr val="000054"/>
                </a:solidFill>
                <a:latin typeface="Times New Roman" panose="02020603050405020304" pitchFamily="18" charset="0"/>
                <a:cs typeface="Times New Roman" panose="02020603050405020304" pitchFamily="18" charset="0"/>
              </a:rPr>
              <a:t>       — </a:t>
            </a:r>
            <a:r>
              <a:rPr lang="ru-RU" sz="1200" kern="1200" dirty="0" smtClean="0">
                <a:solidFill>
                  <a:schemeClr val="tx1"/>
                </a:solidFill>
                <a:effectLst/>
                <a:latin typeface="+mn-lt"/>
                <a:ea typeface="+mn-ea"/>
                <a:cs typeface="+mn-cs"/>
              </a:rPr>
              <a:t>легко нахожу подход к человеку, со мной приятно общаться;</a:t>
            </a:r>
          </a:p>
          <a:p>
            <a:pPr lvl="0" fontAlgn="base"/>
            <a:r>
              <a:rPr lang="ru-RU" sz="1200" i="1" dirty="0" smtClean="0">
                <a:solidFill>
                  <a:srgbClr val="000054"/>
                </a:solidFill>
                <a:latin typeface="Times New Roman" panose="02020603050405020304" pitchFamily="18" charset="0"/>
                <a:cs typeface="Times New Roman" panose="02020603050405020304" pitchFamily="18" charset="0"/>
              </a:rPr>
              <a:t>       — </a:t>
            </a:r>
            <a:r>
              <a:rPr lang="ru-RU" sz="1200" kern="1200" dirty="0" smtClean="0">
                <a:solidFill>
                  <a:schemeClr val="tx1"/>
                </a:solidFill>
                <a:effectLst/>
                <a:latin typeface="+mn-lt"/>
                <a:ea typeface="+mn-ea"/>
                <a:cs typeface="+mn-cs"/>
              </a:rPr>
              <a:t>схватываю информацию на лету и быстро выполняю поручения.</a:t>
            </a:r>
          </a:p>
          <a:p>
            <a:endParaRPr lang="ru-RU" dirty="0"/>
          </a:p>
        </p:txBody>
      </p:sp>
      <p:sp>
        <p:nvSpPr>
          <p:cNvPr id="4" name="Номер слайда 3"/>
          <p:cNvSpPr>
            <a:spLocks noGrp="1"/>
          </p:cNvSpPr>
          <p:nvPr>
            <p:ph type="sldNum" sz="quarter" idx="10"/>
          </p:nvPr>
        </p:nvSpPr>
        <p:spPr/>
        <p:txBody>
          <a:bodyPr/>
          <a:lstStyle/>
          <a:p>
            <a:fld id="{7E3D63F3-533D-4333-8BDF-1D1135CAAC91}" type="slidenum">
              <a:rPr lang="ru-RU" smtClean="0"/>
              <a:t>9</a:t>
            </a:fld>
            <a:endParaRPr lang="ru-RU"/>
          </a:p>
        </p:txBody>
      </p:sp>
    </p:spTree>
    <p:extLst>
      <p:ext uri="{BB962C8B-B14F-4D97-AF65-F5344CB8AC3E}">
        <p14:creationId xmlns:p14="http://schemas.microsoft.com/office/powerpoint/2010/main" val="2805744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BDB2AA5-345B-4B01-ABB7-3C022DB0553D}" type="datetimeFigureOut">
              <a:rPr lang="ru-RU" smtClean="0"/>
              <a:t>19.04.2020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592746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DB2AA5-345B-4B01-ABB7-3C022DB0553D}" type="datetimeFigureOut">
              <a:rPr lang="ru-RU" smtClean="0"/>
              <a:t>19.04.2020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4101350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DB2AA5-345B-4B01-ABB7-3C022DB0553D}" type="datetimeFigureOut">
              <a:rPr lang="ru-RU" smtClean="0"/>
              <a:t>19.04.2020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4281254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DB2AA5-345B-4B01-ABB7-3C022DB0553D}" type="datetimeFigureOut">
              <a:rPr lang="ru-RU" smtClean="0"/>
              <a:t>19.04.2020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555787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BDB2AA5-345B-4B01-ABB7-3C022DB0553D}" type="datetimeFigureOut">
              <a:rPr lang="ru-RU" smtClean="0"/>
              <a:t>19.04.2020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1826032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BDB2AA5-345B-4B01-ABB7-3C022DB0553D}" type="datetimeFigureOut">
              <a:rPr lang="ru-RU" smtClean="0"/>
              <a:t>19.04.2020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224128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BDB2AA5-345B-4B01-ABB7-3C022DB0553D}" type="datetimeFigureOut">
              <a:rPr lang="ru-RU" smtClean="0"/>
              <a:t>19.04.2020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2475532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BDB2AA5-345B-4B01-ABB7-3C022DB0553D}" type="datetimeFigureOut">
              <a:rPr lang="ru-RU" smtClean="0"/>
              <a:t>19.04.2020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751484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BDB2AA5-345B-4B01-ABB7-3C022DB0553D}" type="datetimeFigureOut">
              <a:rPr lang="ru-RU" smtClean="0"/>
              <a:t>19.04.2020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310918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BDB2AA5-345B-4B01-ABB7-3C022DB0553D}" type="datetimeFigureOut">
              <a:rPr lang="ru-RU" smtClean="0"/>
              <a:t>19.04.2020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987471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BDB2AA5-345B-4B01-ABB7-3C022DB0553D}" type="datetimeFigureOut">
              <a:rPr lang="ru-RU" smtClean="0"/>
              <a:t>19.04.2020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E181FF-806D-4714-AC66-6B5846483A06}" type="slidenum">
              <a:rPr lang="ru-RU" smtClean="0"/>
              <a:t>‹#›</a:t>
            </a:fld>
            <a:endParaRPr lang="ru-RU"/>
          </a:p>
        </p:txBody>
      </p:sp>
    </p:spTree>
    <p:extLst>
      <p:ext uri="{BB962C8B-B14F-4D97-AF65-F5344CB8AC3E}">
        <p14:creationId xmlns:p14="http://schemas.microsoft.com/office/powerpoint/2010/main" val="328041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DB2AA5-345B-4B01-ABB7-3C022DB0553D}" type="datetimeFigureOut">
              <a:rPr lang="ru-RU" smtClean="0"/>
              <a:t>19.04.2020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E181FF-806D-4714-AC66-6B5846483A06}" type="slidenum">
              <a:rPr lang="ru-RU" smtClean="0"/>
              <a:t>‹#›</a:t>
            </a:fld>
            <a:endParaRPr lang="ru-RU"/>
          </a:p>
        </p:txBody>
      </p:sp>
    </p:spTree>
    <p:extLst>
      <p:ext uri="{BB962C8B-B14F-4D97-AF65-F5344CB8AC3E}">
        <p14:creationId xmlns:p14="http://schemas.microsoft.com/office/powerpoint/2010/main" val="1916990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125" y="3977047"/>
            <a:ext cx="3245115" cy="2697078"/>
          </a:xfrm>
          <a:prstGeom prst="rect">
            <a:avLst/>
          </a:prstGeom>
          <a:ln>
            <a:noFill/>
          </a:ln>
          <a:effectLst>
            <a:softEdge rad="112500"/>
          </a:effectLst>
        </p:spPr>
      </p:pic>
      <p:sp>
        <p:nvSpPr>
          <p:cNvPr id="3" name="TextBox 2"/>
          <p:cNvSpPr txBox="1"/>
          <p:nvPr/>
        </p:nvSpPr>
        <p:spPr>
          <a:xfrm>
            <a:off x="1815548" y="318052"/>
            <a:ext cx="8984973" cy="1384995"/>
          </a:xfrm>
          <a:prstGeom prst="rect">
            <a:avLst/>
          </a:prstGeom>
          <a:noFill/>
        </p:spPr>
        <p:txBody>
          <a:bodyPr wrap="square" rtlCol="0">
            <a:spAutoFit/>
          </a:bodyPr>
          <a:lstStyle/>
          <a:p>
            <a:pPr lvl="0" algn="ctr"/>
            <a:r>
              <a:rPr lang="ru-RU" sz="1200" b="1" i="1" dirty="0">
                <a:solidFill>
                  <a:srgbClr val="000054"/>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0054"/>
              </a:solidFill>
              <a:latin typeface="Times New Roman" panose="02020603050405020304" pitchFamily="18" charset="0"/>
              <a:ea typeface="Times New Roman" panose="02020603050405020304" pitchFamily="18" charset="0"/>
            </a:endParaRPr>
          </a:p>
          <a:p>
            <a:pPr lvl="0" algn="ctr"/>
            <a:r>
              <a:rPr lang="ru-RU" sz="1200" b="1"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0054"/>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0054"/>
                </a:solidFill>
                <a:latin typeface="Times New Roman" panose="02020603050405020304" pitchFamily="18" charset="0"/>
                <a:ea typeface="Times New Roman" panose="02020603050405020304" pitchFamily="18" charset="0"/>
              </a:rPr>
              <a:t> </a:t>
            </a:r>
            <a:endParaRPr lang="ru-RU" sz="1200" i="1" dirty="0">
              <a:solidFill>
                <a:srgbClr val="000054"/>
              </a:solidFill>
              <a:latin typeface="Times New Roman" panose="02020603050405020304" pitchFamily="18" charset="0"/>
              <a:ea typeface="Times New Roman" panose="02020603050405020304" pitchFamily="18" charset="0"/>
            </a:endParaRPr>
          </a:p>
          <a:p>
            <a:pPr lvl="0" algn="ctr"/>
            <a:r>
              <a:rPr lang="ru-RU" sz="1200" b="1" i="1" dirty="0">
                <a:solidFill>
                  <a:srgbClr val="000054"/>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0054"/>
              </a:solidFill>
              <a:latin typeface="Times New Roman" panose="02020603050405020304" pitchFamily="18" charset="0"/>
              <a:ea typeface="Times New Roman" panose="02020603050405020304" pitchFamily="18" charset="0"/>
            </a:endParaRPr>
          </a:p>
          <a:p>
            <a:pPr lvl="0" algn="ctr"/>
            <a:r>
              <a:rPr lang="ru-RU" sz="1200" b="1" i="1" dirty="0">
                <a:solidFill>
                  <a:srgbClr val="000054"/>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0054"/>
              </a:solidFill>
              <a:latin typeface="Times New Roman" panose="02020603050405020304" pitchFamily="18" charset="0"/>
              <a:ea typeface="Times New Roman" panose="02020603050405020304" pitchFamily="18" charset="0"/>
            </a:endParaRPr>
          </a:p>
          <a:p>
            <a:pPr lvl="0" algn="ctr"/>
            <a:r>
              <a:rPr lang="ru-RU" sz="1200" b="1" i="1" dirty="0">
                <a:solidFill>
                  <a:srgbClr val="000054"/>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0054"/>
              </a:solidFill>
              <a:latin typeface="Times New Roman" panose="02020603050405020304" pitchFamily="18" charset="0"/>
              <a:ea typeface="Times New Roman" panose="02020603050405020304" pitchFamily="18" charset="0"/>
            </a:endParaRPr>
          </a:p>
          <a:p>
            <a:pPr lvl="0" algn="ctr"/>
            <a:r>
              <a:rPr lang="ru-RU" sz="1200" b="1" i="1" dirty="0">
                <a:solidFill>
                  <a:srgbClr val="000054"/>
                </a:solidFill>
                <a:latin typeface="Times New Roman" panose="02020603050405020304" pitchFamily="18" charset="0"/>
                <a:ea typeface="Times New Roman" panose="02020603050405020304" pitchFamily="18" charset="0"/>
              </a:rPr>
              <a:t>(ГПОАУ АО АПК)</a:t>
            </a:r>
            <a:endParaRPr lang="ru-RU" sz="1200" b="1" i="1" dirty="0">
              <a:solidFill>
                <a:srgbClr val="000054"/>
              </a:solidFill>
              <a:latin typeface="Arial" pitchFamily="34" charset="0"/>
              <a:cs typeface="Arial" pitchFamily="34" charset="0"/>
            </a:endParaRPr>
          </a:p>
        </p:txBody>
      </p:sp>
      <p:pic>
        <p:nvPicPr>
          <p:cNvPr id="4" name="Рисунок 3"/>
          <p:cNvPicPr>
            <a:picLocks noChangeAspect="1"/>
          </p:cNvPicPr>
          <p:nvPr/>
        </p:nvPicPr>
        <p:blipFill>
          <a:blip r:embed="rId4" cstate="print"/>
          <a:stretch>
            <a:fillRect/>
          </a:stretch>
        </p:blipFill>
        <p:spPr>
          <a:xfrm>
            <a:off x="2049907" y="475046"/>
            <a:ext cx="1347333" cy="786452"/>
          </a:xfrm>
          <a:prstGeom prst="rect">
            <a:avLst/>
          </a:prstGeom>
        </p:spPr>
      </p:pic>
      <p:sp>
        <p:nvSpPr>
          <p:cNvPr id="5" name="TextBox 4"/>
          <p:cNvSpPr txBox="1"/>
          <p:nvPr/>
        </p:nvSpPr>
        <p:spPr>
          <a:xfrm>
            <a:off x="1007164" y="2280223"/>
            <a:ext cx="10542411" cy="1057534"/>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0054"/>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0054"/>
                </a:solidFill>
                <a:latin typeface="Times New Roman" panose="02020603050405020304" pitchFamily="18" charset="0"/>
                <a:ea typeface="Times New Roman" panose="02020603050405020304" pitchFamily="18" charset="0"/>
              </a:rPr>
              <a:t>по организации самостоятельной внеаудиторной работы студентов. </a:t>
            </a:r>
          </a:p>
        </p:txBody>
      </p:sp>
      <p:sp>
        <p:nvSpPr>
          <p:cNvPr id="6" name="TextBox 5"/>
          <p:cNvSpPr txBox="1"/>
          <p:nvPr/>
        </p:nvSpPr>
        <p:spPr>
          <a:xfrm>
            <a:off x="2425148" y="3399870"/>
            <a:ext cx="7984944" cy="830997"/>
          </a:xfrm>
          <a:prstGeom prst="rect">
            <a:avLst/>
          </a:prstGeom>
          <a:noFill/>
        </p:spPr>
        <p:txBody>
          <a:bodyPr wrap="square" rtlCol="0">
            <a:spAutoFit/>
          </a:bodyPr>
          <a:lstStyle/>
          <a:p>
            <a:pPr lvl="0" algn="ctr"/>
            <a:r>
              <a:rPr kumimoji="0" lang="ru-RU" sz="2400" b="1" i="1" u="none" strike="noStrike" kern="50" cap="none" spc="0" normalizeH="0" baseline="0" noProof="0" dirty="0" smtClean="0">
                <a:ln>
                  <a:noFill/>
                </a:ln>
                <a:solidFill>
                  <a:srgbClr val="000054"/>
                </a:solidFill>
                <a:effectLst/>
                <a:uLnTx/>
                <a:uFillTx/>
                <a:latin typeface="Times New Roman" panose="02020603050405020304" pitchFamily="18" charset="0"/>
                <a:ea typeface="Courier New" panose="02070309020205020404" pitchFamily="49" charset="0"/>
                <a:cs typeface="+mn-cs"/>
              </a:rPr>
              <a:t>Тема </a:t>
            </a:r>
            <a:r>
              <a:rPr lang="ru-RU" sz="2400" b="1" i="1" dirty="0" smtClean="0">
                <a:solidFill>
                  <a:srgbClr val="000054"/>
                </a:solidFill>
                <a:latin typeface="Times New Roman" panose="02020603050405020304" pitchFamily="18" charset="0"/>
                <a:ea typeface="Times New Roman" panose="02020603050405020304" pitchFamily="18" charset="0"/>
              </a:rPr>
              <a:t>«Подготовка резюме́ по </a:t>
            </a:r>
            <a:r>
              <a:rPr lang="ru-RU" sz="2400" b="1" i="1" dirty="0">
                <a:solidFill>
                  <a:srgbClr val="000054"/>
                </a:solidFill>
                <a:latin typeface="Times New Roman" panose="02020603050405020304" pitchFamily="18" charset="0"/>
                <a:ea typeface="Times New Roman" panose="02020603050405020304" pitchFamily="18" charset="0"/>
              </a:rPr>
              <a:t>трудоустройству </a:t>
            </a:r>
            <a:r>
              <a:rPr lang="ru-RU" sz="2400" b="1" i="1" dirty="0" smtClean="0">
                <a:solidFill>
                  <a:srgbClr val="000054"/>
                </a:solidFill>
                <a:latin typeface="Times New Roman" panose="02020603050405020304" pitchFamily="18" charset="0"/>
                <a:ea typeface="Times New Roman" panose="02020603050405020304" pitchFamily="18" charset="0"/>
              </a:rPr>
              <a:t>студентами выпускных групп»</a:t>
            </a:r>
            <a:endParaRPr lang="ru-RU" sz="2400" b="1" i="1" dirty="0">
              <a:solidFill>
                <a:srgbClr val="000054"/>
              </a:solidFill>
            </a:endParaRPr>
          </a:p>
        </p:txBody>
      </p:sp>
      <p:sp>
        <p:nvSpPr>
          <p:cNvPr id="7" name="TextBox 6"/>
          <p:cNvSpPr txBox="1"/>
          <p:nvPr/>
        </p:nvSpPr>
        <p:spPr>
          <a:xfrm>
            <a:off x="3074504" y="4965037"/>
            <a:ext cx="5619330" cy="369332"/>
          </a:xfrm>
          <a:prstGeom prst="rect">
            <a:avLst/>
          </a:prstGeom>
          <a:noFill/>
        </p:spPr>
        <p:txBody>
          <a:bodyPr wrap="square" rtlCol="0">
            <a:spAutoFit/>
          </a:bodyPr>
          <a:lstStyle/>
          <a:p>
            <a:pPr lvl="0"/>
            <a:r>
              <a:rPr lang="ru-RU" b="1" i="1" dirty="0">
                <a:solidFill>
                  <a:srgbClr val="000054"/>
                </a:solidFill>
                <a:latin typeface="Times New Roman" panose="02020603050405020304" pitchFamily="18" charset="0"/>
                <a:cs typeface="Times New Roman" panose="02020603050405020304" pitchFamily="18" charset="0"/>
              </a:rPr>
              <a:t>Специальность </a:t>
            </a:r>
            <a:r>
              <a:rPr lang="ru-RU" i="1" dirty="0">
                <a:solidFill>
                  <a:srgbClr val="000054"/>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5050301" y="5512904"/>
            <a:ext cx="6780628" cy="1015663"/>
          </a:xfrm>
          <a:prstGeom prst="rect">
            <a:avLst/>
          </a:prstGeom>
          <a:noFill/>
        </p:spPr>
        <p:txBody>
          <a:bodyPr wrap="square" rtlCol="0">
            <a:spAutoFit/>
          </a:bodyPr>
          <a:lstStyle/>
          <a:p>
            <a:pPr lvl="0" algn="r"/>
            <a:r>
              <a:rPr lang="ru-RU" sz="2000" b="1" i="1" dirty="0">
                <a:solidFill>
                  <a:srgbClr val="000054"/>
                </a:solidFill>
                <a:latin typeface="Times New Roman" pitchFamily="18" charset="0"/>
                <a:cs typeface="Times New Roman" pitchFamily="18" charset="0"/>
              </a:rPr>
              <a:t>Преподаватель </a:t>
            </a:r>
            <a:r>
              <a:rPr lang="ru-RU" sz="2000" b="1" i="1" dirty="0" smtClean="0">
                <a:solidFill>
                  <a:srgbClr val="000054"/>
                </a:solidFill>
                <a:latin typeface="Times New Roman" pitchFamily="18" charset="0"/>
                <a:cs typeface="Times New Roman" pitchFamily="18" charset="0"/>
              </a:rPr>
              <a:t>психолого – педагогических дисциплин, высшей </a:t>
            </a:r>
            <a:r>
              <a:rPr lang="ru-RU" sz="2000" b="1" i="1" dirty="0">
                <a:solidFill>
                  <a:srgbClr val="000054"/>
                </a:solidFill>
                <a:latin typeface="Times New Roman" pitchFamily="18" charset="0"/>
                <a:cs typeface="Times New Roman" pitchFamily="18" charset="0"/>
              </a:rPr>
              <a:t>квалификационной категории: </a:t>
            </a:r>
          </a:p>
          <a:p>
            <a:pPr lvl="0" algn="r"/>
            <a:r>
              <a:rPr lang="ru-RU" sz="2000" i="1" dirty="0">
                <a:solidFill>
                  <a:srgbClr val="000054"/>
                </a:solidFill>
                <a:latin typeface="Times New Roman" pitchFamily="18" charset="0"/>
                <a:cs typeface="Times New Roman" pitchFamily="18" charset="0"/>
              </a:rPr>
              <a:t>Гольская Оксана Геннадьевна</a:t>
            </a:r>
          </a:p>
        </p:txBody>
      </p:sp>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27584" y="5673870"/>
            <a:ext cx="1083009" cy="1083009"/>
          </a:xfrm>
          <a:prstGeom prst="rect">
            <a:avLst/>
          </a:prstGeom>
          <a:ln>
            <a:noFill/>
          </a:ln>
          <a:effectLst>
            <a:softEdge rad="112500"/>
          </a:effectLst>
        </p:spPr>
      </p:pic>
    </p:spTree>
    <p:extLst>
      <p:ext uri="{BB962C8B-B14F-4D97-AF65-F5344CB8AC3E}">
        <p14:creationId xmlns:p14="http://schemas.microsoft.com/office/powerpoint/2010/main" val="23581093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3480619" y="442453"/>
            <a:ext cx="6312310" cy="1195455"/>
          </a:xfrm>
          <a:prstGeom prst="rect">
            <a:avLst/>
          </a:prstGeom>
          <a:noFill/>
        </p:spPr>
        <p:txBody>
          <a:bodyPr wrap="square" rtlCol="0">
            <a:spAutoFit/>
          </a:bodyPr>
          <a:lstStyle/>
          <a:p>
            <a:pPr marL="89535" indent="-6350" algn="ctr" fontAlgn="base">
              <a:lnSpc>
                <a:spcPct val="112000"/>
              </a:lnSpc>
            </a:pPr>
            <a:r>
              <a:rPr lang="ru-RU" sz="3200" b="1" i="1" dirty="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Ключевые моменты при заполнении резюме</a:t>
            </a:r>
            <a:r>
              <a:rPr lang="ru-RU" sz="3200" b="1" i="1" dirty="0" smtClean="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3200" i="1" dirty="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3200" i="1" dirty="0" smtClean="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5027" y="442453"/>
            <a:ext cx="1141792" cy="1504950"/>
          </a:xfrm>
          <a:prstGeom prst="rect">
            <a:avLst/>
          </a:prstGeom>
        </p:spPr>
      </p:pic>
      <p:sp>
        <p:nvSpPr>
          <p:cNvPr id="5" name="Скругленный прямоугольник 4"/>
          <p:cNvSpPr/>
          <p:nvPr/>
        </p:nvSpPr>
        <p:spPr>
          <a:xfrm>
            <a:off x="1150374" y="2075797"/>
            <a:ext cx="10663084" cy="1345829"/>
          </a:xfrm>
          <a:prstGeom prst="roundRect">
            <a:avLst/>
          </a:prstGeom>
          <a:solidFill>
            <a:srgbClr val="0D0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a:t>
            </a:r>
            <a:r>
              <a:rPr lang="ru-RU" sz="2800" b="1" i="1" dirty="0">
                <a:latin typeface="Times New Roman" panose="02020603050405020304" pitchFamily="18" charset="0"/>
                <a:cs typeface="Times New Roman" panose="02020603050405020304" pitchFamily="18" charset="0"/>
              </a:rPr>
              <a:t>	образование, достижения, личные характеристики – главные пункты, на которые обращают внимание</a:t>
            </a:r>
            <a:r>
              <a:rPr lang="ru-RU" sz="2800" b="1" i="1" dirty="0" smtClean="0">
                <a:latin typeface="Times New Roman" panose="02020603050405020304" pitchFamily="18" charset="0"/>
                <a:cs typeface="Times New Roman" panose="02020603050405020304" pitchFamily="18" charset="0"/>
              </a:rPr>
              <a:t>;</a:t>
            </a:r>
            <a:endParaRPr lang="ru-RU" sz="2800" b="1" i="1" dirty="0">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1150374" y="3550020"/>
            <a:ext cx="10663084" cy="1346445"/>
          </a:xfrm>
          <a:prstGeom prst="roundRect">
            <a:avLst/>
          </a:prstGeom>
          <a:solidFill>
            <a:srgbClr val="0D0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a:t>
            </a:r>
            <a:r>
              <a:rPr lang="ru-RU" sz="2800" b="1" i="1" dirty="0">
                <a:latin typeface="Times New Roman" panose="02020603050405020304" pitchFamily="18" charset="0"/>
                <a:cs typeface="Times New Roman" panose="02020603050405020304" pitchFamily="18" charset="0"/>
              </a:rPr>
              <a:t>	заполняя страницу банальными фразами, есть риск остаться незамеченным</a:t>
            </a:r>
            <a:r>
              <a:rPr lang="ru-RU" sz="2800" b="1" i="1" dirty="0" smtClean="0">
                <a:latin typeface="Times New Roman" panose="02020603050405020304" pitchFamily="18" charset="0"/>
                <a:cs typeface="Times New Roman" panose="02020603050405020304" pitchFamily="18" charset="0"/>
              </a:rPr>
              <a:t>;</a:t>
            </a:r>
            <a:endParaRPr lang="ru-RU" sz="2800" b="1" i="1" dirty="0">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1150374" y="5024860"/>
            <a:ext cx="10663084" cy="1597166"/>
          </a:xfrm>
          <a:prstGeom prst="roundRect">
            <a:avLst/>
          </a:prstGeom>
          <a:solidFill>
            <a:srgbClr val="0D0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lnSpc>
                <a:spcPct val="112000"/>
              </a:lnSpc>
              <a:spcAft>
                <a:spcPts val="750"/>
              </a:spcAft>
              <a:buSzPts val="1000"/>
              <a:tabLst>
                <a:tab pos="457200" algn="l"/>
              </a:tabLst>
            </a:pPr>
            <a:r>
              <a:rPr lang="ru-RU" sz="28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 области достижений проявите фантазию и отразите потенциал, указывайте все, что имеет отношение к учебе и </a:t>
            </a:r>
            <a:r>
              <a:rPr lang="ru-RU" sz="28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развитию.</a:t>
            </a:r>
            <a:endParaRPr lang="ru-RU" sz="2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05297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2271252" y="501445"/>
            <a:ext cx="8627806" cy="1077218"/>
          </a:xfrm>
          <a:prstGeom prst="rect">
            <a:avLst/>
          </a:prstGeom>
          <a:noFill/>
        </p:spPr>
        <p:txBody>
          <a:bodyPr wrap="square" rtlCol="0">
            <a:spAutoFit/>
          </a:bodyPr>
          <a:lstStyle/>
          <a:p>
            <a:pPr algn="ctr"/>
            <a:r>
              <a:rPr lang="ru-RU" sz="3200" b="1" i="1" dirty="0">
                <a:solidFill>
                  <a:srgbClr val="000054"/>
                </a:solidFill>
                <a:latin typeface="Times New Roman" panose="02020603050405020304" pitchFamily="18" charset="0"/>
                <a:cs typeface="Times New Roman" panose="02020603050405020304" pitchFamily="18" charset="0"/>
              </a:rPr>
              <a:t>Образец составления резюме для студента без опыта работы</a:t>
            </a:r>
          </a:p>
        </p:txBody>
      </p:sp>
      <p:sp>
        <p:nvSpPr>
          <p:cNvPr id="4" name="TextBox 3"/>
          <p:cNvSpPr txBox="1"/>
          <p:nvPr/>
        </p:nvSpPr>
        <p:spPr>
          <a:xfrm>
            <a:off x="1283110" y="2094270"/>
            <a:ext cx="10161638" cy="2677656"/>
          </a:xfrm>
          <a:prstGeom prst="rect">
            <a:avLst/>
          </a:prstGeom>
          <a:noFill/>
        </p:spPr>
        <p:txBody>
          <a:bodyPr wrap="square" rtlCol="0">
            <a:spAutoFit/>
          </a:bodyPr>
          <a:lstStyle/>
          <a:p>
            <a:r>
              <a:rPr lang="ru-RU" sz="2800" b="1" i="1" dirty="0" smtClean="0">
                <a:solidFill>
                  <a:srgbClr val="000054"/>
                </a:solidFill>
                <a:latin typeface="Times New Roman" panose="02020603050405020304" pitchFamily="18" charset="0"/>
                <a:cs typeface="Times New Roman" panose="02020603050405020304" pitchFamily="18" charset="0"/>
              </a:rPr>
              <a:t>Общие данные:</a:t>
            </a:r>
          </a:p>
          <a:p>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Ф.И.О (пишутся полностью);</a:t>
            </a:r>
            <a:endParaRPr lang="ru-RU" sz="2800" i="1" dirty="0" smtClean="0">
              <a:solidFill>
                <a:srgbClr val="000054"/>
              </a:solidFill>
              <a:latin typeface="Times New Roman" panose="02020603050405020304" pitchFamily="18" charset="0"/>
              <a:cs typeface="Times New Roman" panose="02020603050405020304" pitchFamily="18" charset="0"/>
            </a:endParaRPr>
          </a:p>
          <a:p>
            <a:r>
              <a:rPr lang="ru-RU" sz="2800" i="1" dirty="0" smtClean="0">
                <a:solidFill>
                  <a:srgbClr val="000054"/>
                </a:solidFill>
                <a:latin typeface="Times New Roman" panose="02020603050405020304" pitchFamily="18" charset="0"/>
                <a:cs typeface="Times New Roman" panose="02020603050405020304" pitchFamily="18" charset="0"/>
              </a:rPr>
              <a:t>— 	дата рождения, возраст;</a:t>
            </a:r>
          </a:p>
          <a:p>
            <a:r>
              <a:rPr lang="ru-RU" sz="2800" i="1" dirty="0" smtClean="0">
                <a:solidFill>
                  <a:srgbClr val="000054"/>
                </a:solidFill>
                <a:latin typeface="Times New Roman" panose="02020603050405020304" pitchFamily="18" charset="0"/>
                <a:cs typeface="Times New Roman" panose="02020603050405020304" pitchFamily="18" charset="0"/>
              </a:rPr>
              <a:t>— 	семейное положение;</a:t>
            </a:r>
          </a:p>
          <a:p>
            <a:r>
              <a:rPr lang="ru-RU" sz="2800" i="1" dirty="0" smtClean="0">
                <a:solidFill>
                  <a:srgbClr val="000054"/>
                </a:solidFill>
                <a:latin typeface="Times New Roman" panose="02020603050405020304" pitchFamily="18" charset="0"/>
                <a:cs typeface="Times New Roman" panose="02020603050405020304" pitchFamily="18" charset="0"/>
              </a:rPr>
              <a:t>— 	адрес;</a:t>
            </a:r>
          </a:p>
          <a:p>
            <a:r>
              <a:rPr lang="ru-RU" sz="2800" i="1" dirty="0">
                <a:solidFill>
                  <a:srgbClr val="000054"/>
                </a:solidFill>
                <a:latin typeface="Times New Roman" panose="02020603050405020304" pitchFamily="18" charset="0"/>
                <a:cs typeface="Times New Roman" panose="02020603050405020304" pitchFamily="18" charset="0"/>
              </a:rPr>
              <a:t>— 	номер телефона, электронная почта.</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7678" y="4194158"/>
            <a:ext cx="1924356" cy="1921282"/>
          </a:xfrm>
          <a:prstGeom prst="rect">
            <a:avLst/>
          </a:prstGeom>
        </p:spPr>
      </p:pic>
    </p:spTree>
    <p:extLst>
      <p:ext uri="{BB962C8B-B14F-4D97-AF65-F5344CB8AC3E}">
        <p14:creationId xmlns:p14="http://schemas.microsoft.com/office/powerpoint/2010/main" val="28073667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12606" y="619433"/>
            <a:ext cx="10419428" cy="1877437"/>
          </a:xfrm>
          <a:prstGeom prst="rect">
            <a:avLst/>
          </a:prstGeom>
          <a:noFill/>
        </p:spPr>
        <p:txBody>
          <a:bodyPr wrap="square" rtlCol="0">
            <a:spAutoFit/>
          </a:bodyPr>
          <a:lstStyle/>
          <a:p>
            <a:r>
              <a:rPr lang="ru-RU" sz="3200" b="1" i="1" dirty="0" smtClean="0">
                <a:solidFill>
                  <a:srgbClr val="000054"/>
                </a:solidFill>
                <a:latin typeface="Times New Roman" panose="02020603050405020304" pitchFamily="18" charset="0"/>
                <a:cs typeface="Times New Roman" panose="02020603050405020304" pitchFamily="18" charset="0"/>
              </a:rPr>
              <a:t>       Наименование </a:t>
            </a:r>
            <a:r>
              <a:rPr lang="ru-RU" sz="3200" b="1" i="1" dirty="0">
                <a:solidFill>
                  <a:srgbClr val="000054"/>
                </a:solidFill>
                <a:latin typeface="Times New Roman" panose="02020603050405020304" pitchFamily="18" charset="0"/>
                <a:cs typeface="Times New Roman" panose="02020603050405020304" pitchFamily="18" charset="0"/>
              </a:rPr>
              <a:t>должности или вакансии</a:t>
            </a:r>
            <a:r>
              <a:rPr lang="ru-RU" sz="2800" b="1" i="1" dirty="0" smtClean="0">
                <a:solidFill>
                  <a:srgbClr val="000054"/>
                </a:solidFill>
                <a:latin typeface="Times New Roman" panose="02020603050405020304" pitchFamily="18" charset="0"/>
                <a:cs typeface="Times New Roman" panose="02020603050405020304" pitchFamily="18" charset="0"/>
              </a:rPr>
              <a:t>:</a:t>
            </a:r>
          </a:p>
          <a:p>
            <a:r>
              <a:rPr lang="ru-RU" sz="2800" i="1" dirty="0" smtClean="0">
                <a:solidFill>
                  <a:srgbClr val="000054"/>
                </a:solidFill>
                <a:latin typeface="Times New Roman" panose="02020603050405020304" pitchFamily="18" charset="0"/>
                <a:cs typeface="Times New Roman" panose="02020603050405020304" pitchFamily="18" charset="0"/>
              </a:rPr>
              <a:t>— 	воспитатель в ДОО, доме ребёнка, гувернёр;</a:t>
            </a:r>
          </a:p>
          <a:p>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цель </a:t>
            </a:r>
            <a:r>
              <a:rPr lang="ru-RU" sz="2800" i="1" dirty="0">
                <a:solidFill>
                  <a:srgbClr val="000054"/>
                </a:solidFill>
                <a:latin typeface="Times New Roman" panose="02020603050405020304" pitchFamily="18" charset="0"/>
                <a:cs typeface="Times New Roman" panose="02020603050405020304" pitchFamily="18" charset="0"/>
              </a:rPr>
              <a:t>поиска работы — профессиональный рост и развитие в области своей специализации</a:t>
            </a:r>
            <a:r>
              <a:rPr lang="ru-RU" sz="2800" i="1" dirty="0" smtClean="0">
                <a:solidFill>
                  <a:srgbClr val="000054"/>
                </a:solidFill>
                <a:latin typeface="Times New Roman" panose="02020603050405020304" pitchFamily="18" charset="0"/>
                <a:cs typeface="Times New Roman" panose="02020603050405020304" pitchFamily="18" charset="0"/>
              </a:rPr>
              <a:t>.</a:t>
            </a:r>
            <a:endParaRPr lang="ru-RU" sz="2800" i="1" dirty="0">
              <a:solidFill>
                <a:srgbClr val="000054"/>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7677" y="4474377"/>
            <a:ext cx="1924356" cy="1921282"/>
          </a:xfrm>
          <a:prstGeom prst="rect">
            <a:avLst/>
          </a:prstGeom>
        </p:spPr>
      </p:pic>
      <p:sp>
        <p:nvSpPr>
          <p:cNvPr id="6" name="TextBox 5"/>
          <p:cNvSpPr txBox="1"/>
          <p:nvPr/>
        </p:nvSpPr>
        <p:spPr>
          <a:xfrm>
            <a:off x="1415844" y="2802194"/>
            <a:ext cx="10316189" cy="1195455"/>
          </a:xfrm>
          <a:prstGeom prst="rect">
            <a:avLst/>
          </a:prstGeom>
          <a:noFill/>
        </p:spPr>
        <p:txBody>
          <a:bodyPr wrap="square" rtlCol="0">
            <a:spAutoFit/>
          </a:bodyPr>
          <a:lstStyle/>
          <a:p>
            <a:pPr marL="89535" indent="-6350" algn="just" fontAlgn="base">
              <a:lnSpc>
                <a:spcPct val="112000"/>
              </a:lnSpc>
            </a:pPr>
            <a:r>
              <a:rPr lang="ru-RU" sz="3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Желаемый </a:t>
            </a:r>
            <a:r>
              <a:rPr lang="ru-RU" sz="3200" b="1"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уровень дохода и размер заработной платы:</a:t>
            </a:r>
            <a:endParaRPr lang="ru-RU" sz="3200" b="1" dirty="0">
              <a:solidFill>
                <a:srgbClr val="000054"/>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672034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12606" y="619433"/>
            <a:ext cx="10419428" cy="2308324"/>
          </a:xfrm>
          <a:prstGeom prst="rect">
            <a:avLst/>
          </a:prstGeom>
          <a:noFill/>
        </p:spPr>
        <p:txBody>
          <a:bodyPr wrap="square" rtlCol="0">
            <a:spAutoFit/>
          </a:bodyPr>
          <a:lstStyle/>
          <a:p>
            <a:r>
              <a:rPr lang="ru-RU" sz="2800" b="1" i="1" dirty="0" smtClean="0">
                <a:solidFill>
                  <a:srgbClr val="000054"/>
                </a:solidFill>
                <a:latin typeface="Times New Roman" panose="02020603050405020304" pitchFamily="18" charset="0"/>
                <a:cs typeface="Times New Roman" panose="02020603050405020304" pitchFamily="18" charset="0"/>
              </a:rPr>
              <a:t>       </a:t>
            </a:r>
            <a:r>
              <a:rPr lang="ru-RU" sz="3200" b="1" i="1" dirty="0" smtClean="0">
                <a:solidFill>
                  <a:srgbClr val="000054"/>
                </a:solidFill>
                <a:latin typeface="Times New Roman" panose="02020603050405020304" pitchFamily="18" charset="0"/>
                <a:cs typeface="Times New Roman" panose="02020603050405020304" pitchFamily="18" charset="0"/>
              </a:rPr>
              <a:t>Информация </a:t>
            </a:r>
            <a:r>
              <a:rPr lang="ru-RU" sz="3200" b="1" i="1" dirty="0">
                <a:solidFill>
                  <a:srgbClr val="000054"/>
                </a:solidFill>
                <a:latin typeface="Times New Roman" panose="02020603050405020304" pitchFamily="18" charset="0"/>
                <a:cs typeface="Times New Roman" panose="02020603050405020304" pitchFamily="18" charset="0"/>
              </a:rPr>
              <a:t>об образовании</a:t>
            </a:r>
            <a:r>
              <a:rPr lang="ru-RU" sz="3200" b="1" i="1" dirty="0" smtClean="0">
                <a:solidFill>
                  <a:srgbClr val="000054"/>
                </a:solidFill>
                <a:latin typeface="Times New Roman" panose="02020603050405020304" pitchFamily="18" charset="0"/>
                <a:cs typeface="Times New Roman" panose="02020603050405020304" pitchFamily="18" charset="0"/>
              </a:rPr>
              <a:t>:</a:t>
            </a:r>
          </a:p>
          <a:p>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год </a:t>
            </a:r>
            <a:r>
              <a:rPr lang="ru-RU" sz="2800" i="1" dirty="0">
                <a:solidFill>
                  <a:srgbClr val="000054"/>
                </a:solidFill>
                <a:latin typeface="Times New Roman" panose="02020603050405020304" pitchFamily="18" charset="0"/>
                <a:cs typeface="Times New Roman" panose="02020603050405020304" pitchFamily="18" charset="0"/>
              </a:rPr>
              <a:t>начала и окончания учебного </a:t>
            </a:r>
            <a:r>
              <a:rPr lang="ru-RU" sz="2800" i="1" dirty="0" smtClean="0">
                <a:solidFill>
                  <a:srgbClr val="000054"/>
                </a:solidFill>
                <a:latin typeface="Times New Roman" panose="02020603050405020304" pitchFamily="18" charset="0"/>
                <a:cs typeface="Times New Roman" panose="02020603050405020304" pitchFamily="18" charset="0"/>
              </a:rPr>
              <a:t>заведения;</a:t>
            </a:r>
          </a:p>
          <a:p>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наименование СУЗа;</a:t>
            </a:r>
          </a:p>
          <a:p>
            <a:r>
              <a:rPr lang="ru-RU" sz="2800" i="1" dirty="0">
                <a:solidFill>
                  <a:srgbClr val="000054"/>
                </a:solidFill>
                <a:latin typeface="Times New Roman" panose="02020603050405020304" pitchFamily="18" charset="0"/>
                <a:cs typeface="Times New Roman" panose="02020603050405020304" pitchFamily="18" charset="0"/>
              </a:rPr>
              <a:t>— 	форма обучения (дневная, заочная, вечерняя</a:t>
            </a:r>
            <a:r>
              <a:rPr lang="ru-RU" sz="2800" i="1" dirty="0" smtClean="0">
                <a:solidFill>
                  <a:srgbClr val="000054"/>
                </a:solidFill>
                <a:latin typeface="Times New Roman" panose="02020603050405020304" pitchFamily="18" charset="0"/>
                <a:cs typeface="Times New Roman" panose="02020603050405020304" pitchFamily="18" charset="0"/>
              </a:rPr>
              <a:t>);</a:t>
            </a:r>
          </a:p>
          <a:p>
            <a:r>
              <a:rPr lang="ru-RU" sz="2800" i="1" dirty="0">
                <a:solidFill>
                  <a:srgbClr val="000054"/>
                </a:solidFill>
                <a:latin typeface="Times New Roman" panose="02020603050405020304" pitchFamily="18" charset="0"/>
                <a:cs typeface="Times New Roman" panose="02020603050405020304" pitchFamily="18" charset="0"/>
              </a:rPr>
              <a:t>—	специальность.</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7677" y="4474377"/>
            <a:ext cx="1924356" cy="1921282"/>
          </a:xfrm>
          <a:prstGeom prst="rect">
            <a:avLst/>
          </a:prstGeom>
        </p:spPr>
      </p:pic>
      <p:sp>
        <p:nvSpPr>
          <p:cNvPr id="6" name="TextBox 5"/>
          <p:cNvSpPr txBox="1"/>
          <p:nvPr/>
        </p:nvSpPr>
        <p:spPr>
          <a:xfrm>
            <a:off x="2064774" y="3038168"/>
            <a:ext cx="9667259" cy="643894"/>
          </a:xfrm>
          <a:prstGeom prst="rect">
            <a:avLst/>
          </a:prstGeom>
          <a:noFill/>
        </p:spPr>
        <p:txBody>
          <a:bodyPr wrap="square" rtlCol="0">
            <a:spAutoFit/>
          </a:bodyPr>
          <a:lstStyle/>
          <a:p>
            <a:pPr marL="89535" indent="-6350" algn="just" fontAlgn="base">
              <a:lnSpc>
                <a:spcPct val="112000"/>
              </a:lnSpc>
            </a:pPr>
            <a:r>
              <a:rPr lang="ru-RU" sz="3200" b="1"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Дополнительные курсы:</a:t>
            </a:r>
            <a:endParaRPr lang="ru-RU" sz="3200" b="1" dirty="0">
              <a:solidFill>
                <a:srgbClr val="000054"/>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2" name="TextBox 1"/>
          <p:cNvSpPr txBox="1"/>
          <p:nvPr/>
        </p:nvSpPr>
        <p:spPr>
          <a:xfrm>
            <a:off x="1460090" y="3682062"/>
            <a:ext cx="6268065" cy="954107"/>
          </a:xfrm>
          <a:prstGeom prst="rect">
            <a:avLst/>
          </a:prstGeom>
          <a:noFill/>
        </p:spPr>
        <p:txBody>
          <a:bodyPr wrap="square" rtlCol="0">
            <a:spAutoFit/>
          </a:bodyPr>
          <a:lstStyle/>
          <a:p>
            <a:pPr algn="just"/>
            <a:r>
              <a:rPr lang="ru-RU" sz="2800" i="1" dirty="0">
                <a:solidFill>
                  <a:srgbClr val="000054"/>
                </a:solidFill>
                <a:latin typeface="Times New Roman" panose="02020603050405020304" pitchFamily="18" charset="0"/>
                <a:cs typeface="Times New Roman" panose="02020603050405020304" pitchFamily="18" charset="0"/>
              </a:rPr>
              <a:t>— </a:t>
            </a:r>
            <a:r>
              <a:rPr lang="ru-RU" dirty="0"/>
              <a:t>	</a:t>
            </a:r>
            <a:r>
              <a:rPr lang="ru-RU" sz="2800" i="1" dirty="0">
                <a:solidFill>
                  <a:srgbClr val="000054"/>
                </a:solidFill>
                <a:latin typeface="Times New Roman" panose="02020603050405020304" pitchFamily="18" charset="0"/>
                <a:cs typeface="Times New Roman" panose="02020603050405020304" pitchFamily="18" charset="0"/>
              </a:rPr>
              <a:t>компьютерные;</a:t>
            </a:r>
          </a:p>
          <a:p>
            <a:pPr algn="just"/>
            <a:r>
              <a:rPr lang="ru-RU" sz="2800" i="1" dirty="0">
                <a:solidFill>
                  <a:srgbClr val="000054"/>
                </a:solidFill>
                <a:latin typeface="Times New Roman" panose="02020603050405020304" pitchFamily="18" charset="0"/>
                <a:cs typeface="Times New Roman" panose="02020603050405020304" pitchFamily="18" charset="0"/>
              </a:rPr>
              <a:t>— 	профессиональные.</a:t>
            </a:r>
          </a:p>
        </p:txBody>
      </p:sp>
    </p:spTree>
    <p:extLst>
      <p:ext uri="{BB962C8B-B14F-4D97-AF65-F5344CB8AC3E}">
        <p14:creationId xmlns:p14="http://schemas.microsoft.com/office/powerpoint/2010/main" val="27132044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61884" y="442452"/>
            <a:ext cx="10670149" cy="4955203"/>
          </a:xfrm>
          <a:prstGeom prst="rect">
            <a:avLst/>
          </a:prstGeom>
          <a:noFill/>
        </p:spPr>
        <p:txBody>
          <a:bodyPr wrap="square" rtlCol="0">
            <a:spAutoFit/>
          </a:bodyPr>
          <a:lstStyle/>
          <a:p>
            <a:pPr algn="ctr"/>
            <a:r>
              <a:rPr lang="ru-RU" sz="3200" b="1" i="1" dirty="0" smtClean="0">
                <a:solidFill>
                  <a:srgbClr val="000054"/>
                </a:solidFill>
                <a:latin typeface="Times New Roman" panose="02020603050405020304" pitchFamily="18" charset="0"/>
                <a:cs typeface="Times New Roman" panose="02020603050405020304" pitchFamily="18" charset="0"/>
              </a:rPr>
              <a:t>       Предыдущее </a:t>
            </a:r>
            <a:r>
              <a:rPr lang="ru-RU" sz="3200" b="1" i="1" dirty="0">
                <a:solidFill>
                  <a:srgbClr val="000054"/>
                </a:solidFill>
                <a:latin typeface="Times New Roman" panose="02020603050405020304" pitchFamily="18" charset="0"/>
                <a:cs typeface="Times New Roman" panose="02020603050405020304" pitchFamily="18" charset="0"/>
              </a:rPr>
              <a:t>место работы и занимаемая должность</a:t>
            </a:r>
            <a:r>
              <a:rPr lang="ru-RU" sz="3200" b="1" i="1" dirty="0" smtClean="0">
                <a:solidFill>
                  <a:srgbClr val="000054"/>
                </a:solidFill>
                <a:latin typeface="Times New Roman" panose="02020603050405020304" pitchFamily="18" charset="0"/>
                <a:cs typeface="Times New Roman" panose="02020603050405020304" pitchFamily="18" charset="0"/>
              </a:rPr>
              <a:t>:</a:t>
            </a:r>
          </a:p>
          <a:p>
            <a:pPr algn="just"/>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студент </a:t>
            </a:r>
            <a:r>
              <a:rPr lang="ru-RU" sz="2800" i="1" dirty="0">
                <a:solidFill>
                  <a:srgbClr val="000054"/>
                </a:solidFill>
                <a:latin typeface="Times New Roman" panose="02020603050405020304" pitchFamily="18" charset="0"/>
                <a:cs typeface="Times New Roman" panose="02020603050405020304" pitchFamily="18" charset="0"/>
              </a:rPr>
              <a:t>или выпускник </a:t>
            </a:r>
            <a:r>
              <a:rPr lang="ru-RU" sz="2800" i="1" dirty="0" smtClean="0">
                <a:solidFill>
                  <a:srgbClr val="000054"/>
                </a:solidFill>
                <a:latin typeface="Times New Roman" panose="02020603050405020304" pitchFamily="18" charset="0"/>
                <a:cs typeface="Times New Roman" panose="02020603050405020304" pitchFamily="18" charset="0"/>
              </a:rPr>
              <a:t>СУЗа </a:t>
            </a:r>
            <a:r>
              <a:rPr lang="ru-RU" sz="2800" i="1" dirty="0">
                <a:solidFill>
                  <a:srgbClr val="000054"/>
                </a:solidFill>
                <a:latin typeface="Times New Roman" panose="02020603050405020304" pitchFamily="18" charset="0"/>
                <a:cs typeface="Times New Roman" panose="02020603050405020304" pitchFamily="18" charset="0"/>
              </a:rPr>
              <a:t>без опыта, может включить в свой образец резюме информацию о прохождении </a:t>
            </a:r>
            <a:r>
              <a:rPr lang="ru-RU" sz="2800" i="1" dirty="0" smtClean="0">
                <a:solidFill>
                  <a:srgbClr val="000054"/>
                </a:solidFill>
                <a:latin typeface="Times New Roman" panose="02020603050405020304" pitchFamily="18" charset="0"/>
                <a:cs typeface="Times New Roman" panose="02020603050405020304" pitchFamily="18" charset="0"/>
              </a:rPr>
              <a:t>педагогической практики;</a:t>
            </a:r>
            <a:endParaRPr lang="ru-RU" sz="2800" i="1" dirty="0">
              <a:solidFill>
                <a:srgbClr val="000054"/>
              </a:solidFill>
              <a:latin typeface="Times New Roman" panose="02020603050405020304" pitchFamily="18" charset="0"/>
              <a:cs typeface="Times New Roman" panose="02020603050405020304" pitchFamily="18" charset="0"/>
            </a:endParaRPr>
          </a:p>
          <a:p>
            <a:pPr algn="just"/>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обозначить </a:t>
            </a:r>
            <a:r>
              <a:rPr lang="ru-RU" sz="2800" i="1" dirty="0">
                <a:solidFill>
                  <a:srgbClr val="000054"/>
                </a:solidFill>
                <a:latin typeface="Times New Roman" panose="02020603050405020304" pitchFamily="18" charset="0"/>
                <a:cs typeface="Times New Roman" panose="02020603050405020304" pitchFamily="18" charset="0"/>
              </a:rPr>
              <a:t>тему </a:t>
            </a:r>
            <a:r>
              <a:rPr lang="ru-RU" sz="2800" i="1" dirty="0" smtClean="0">
                <a:solidFill>
                  <a:srgbClr val="000054"/>
                </a:solidFill>
                <a:latin typeface="Times New Roman" panose="02020603050405020304" pitchFamily="18" charset="0"/>
                <a:cs typeface="Times New Roman" panose="02020603050405020304" pitchFamily="18" charset="0"/>
              </a:rPr>
              <a:t>своей выпускной квалификационной работы /научного исследования;</a:t>
            </a:r>
            <a:endParaRPr lang="ru-RU" sz="2800" i="1" dirty="0">
              <a:solidFill>
                <a:srgbClr val="000054"/>
              </a:solidFill>
              <a:latin typeface="Times New Roman" panose="02020603050405020304" pitchFamily="18" charset="0"/>
              <a:cs typeface="Times New Roman" panose="02020603050405020304" pitchFamily="18" charset="0"/>
            </a:endParaRPr>
          </a:p>
          <a:p>
            <a:pPr algn="just"/>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указать </a:t>
            </a:r>
            <a:r>
              <a:rPr lang="ru-RU" sz="2800" i="1" dirty="0">
                <a:solidFill>
                  <a:srgbClr val="000054"/>
                </a:solidFill>
                <a:latin typeface="Times New Roman" panose="02020603050405020304" pitchFamily="18" charset="0"/>
                <a:cs typeface="Times New Roman" panose="02020603050405020304" pitchFamily="18" charset="0"/>
              </a:rPr>
              <a:t>трудовую деятельность в период учебы: дизайн, ремонт </a:t>
            </a:r>
            <a:r>
              <a:rPr lang="ru-RU" sz="2800" i="1" dirty="0" smtClean="0">
                <a:solidFill>
                  <a:srgbClr val="000054"/>
                </a:solidFill>
                <a:latin typeface="Times New Roman" panose="02020603050405020304" pitchFamily="18" charset="0"/>
                <a:cs typeface="Times New Roman" panose="02020603050405020304" pitchFamily="18" charset="0"/>
              </a:rPr>
              <a:t>компьютеров, </a:t>
            </a:r>
            <a:r>
              <a:rPr lang="ru-RU" sz="2800" i="1" dirty="0">
                <a:solidFill>
                  <a:srgbClr val="000054"/>
                </a:solidFill>
                <a:latin typeface="Times New Roman" panose="02020603050405020304" pitchFamily="18" charset="0"/>
                <a:cs typeface="Times New Roman" panose="02020603050405020304" pitchFamily="18" charset="0"/>
              </a:rPr>
              <a:t>продажи – всякий опыт может вызвать интерес у работодателя.</a:t>
            </a:r>
          </a:p>
          <a:p>
            <a:endParaRPr lang="ru-RU" sz="2800" i="1" dirty="0">
              <a:solidFill>
                <a:srgbClr val="000054"/>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7677" y="4725099"/>
            <a:ext cx="1924356" cy="1921282"/>
          </a:xfrm>
          <a:prstGeom prst="rect">
            <a:avLst/>
          </a:prstGeom>
        </p:spPr>
      </p:pic>
    </p:spTree>
    <p:extLst>
      <p:ext uri="{BB962C8B-B14F-4D97-AF65-F5344CB8AC3E}">
        <p14:creationId xmlns:p14="http://schemas.microsoft.com/office/powerpoint/2010/main" val="25507907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61884" y="339214"/>
            <a:ext cx="10854813" cy="954107"/>
          </a:xfrm>
          <a:prstGeom prst="rect">
            <a:avLst/>
          </a:prstGeom>
          <a:noFill/>
        </p:spPr>
        <p:txBody>
          <a:bodyPr wrap="square" rtlCol="0">
            <a:spAutoFit/>
          </a:bodyPr>
          <a:lstStyle/>
          <a:p>
            <a:pPr algn="ctr"/>
            <a:r>
              <a:rPr lang="ru-RU" sz="2800" b="1" i="1" dirty="0">
                <a:solidFill>
                  <a:srgbClr val="000054"/>
                </a:solidFill>
                <a:latin typeface="Times New Roman" panose="02020603050405020304" pitchFamily="18" charset="0"/>
                <a:cs typeface="Times New Roman" panose="02020603050405020304" pitchFamily="18" charset="0"/>
              </a:rPr>
              <a:t>Личные достижения</a:t>
            </a:r>
            <a:r>
              <a:rPr lang="ru-RU" sz="2800" b="1" i="1" dirty="0" smtClean="0">
                <a:solidFill>
                  <a:srgbClr val="000054"/>
                </a:solidFill>
                <a:latin typeface="Times New Roman" panose="02020603050405020304" pitchFamily="18" charset="0"/>
                <a:cs typeface="Times New Roman" panose="02020603050405020304" pitchFamily="18" charset="0"/>
              </a:rPr>
              <a:t>:</a:t>
            </a:r>
          </a:p>
          <a:p>
            <a:endParaRPr lang="ru-RU" sz="2800" i="1" dirty="0">
              <a:solidFill>
                <a:srgbClr val="000054"/>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07677" y="4725099"/>
            <a:ext cx="1924356" cy="1921282"/>
          </a:xfrm>
          <a:prstGeom prst="rect">
            <a:avLst/>
          </a:prstGeom>
        </p:spPr>
      </p:pic>
      <p:sp>
        <p:nvSpPr>
          <p:cNvPr id="2" name="TextBox 1"/>
          <p:cNvSpPr txBox="1"/>
          <p:nvPr/>
        </p:nvSpPr>
        <p:spPr>
          <a:xfrm>
            <a:off x="1061884" y="988142"/>
            <a:ext cx="10670149" cy="2915542"/>
          </a:xfrm>
          <a:prstGeom prst="rect">
            <a:avLst/>
          </a:prstGeom>
          <a:noFill/>
        </p:spPr>
        <p:txBody>
          <a:bodyPr wrap="square" rtlCol="0">
            <a:spAutoFit/>
          </a:bodyPr>
          <a:lstStyle/>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организация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мероприятий;</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участие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в конкурсах, олимпиадах;</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получение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наград, грамот, призовых мест;</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выступление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перед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публикой;</a:t>
            </a:r>
            <a:endPar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способности</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таланты.</a:t>
            </a:r>
            <a:endParaRPr lang="ru-RU" sz="2800" i="1" dirty="0">
              <a:solidFill>
                <a:srgbClr val="000054"/>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Box 5"/>
          <p:cNvSpPr txBox="1"/>
          <p:nvPr/>
        </p:nvSpPr>
        <p:spPr>
          <a:xfrm>
            <a:off x="1637071" y="4725099"/>
            <a:ext cx="7919883" cy="2125197"/>
          </a:xfrm>
          <a:prstGeom prst="rect">
            <a:avLst/>
          </a:prstGeom>
          <a:noFill/>
        </p:spPr>
        <p:txBody>
          <a:bodyPr wrap="square" rtlCol="0">
            <a:spAutoFit/>
          </a:bodyPr>
          <a:lstStyle/>
          <a:p>
            <a:pPr marL="89535" indent="-6350" algn="just" fontAlgn="base">
              <a:lnSpc>
                <a:spcPct val="112000"/>
              </a:lnSpc>
            </a:pPr>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офисные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(Word, Excel);</a:t>
            </a:r>
          </a:p>
          <a:p>
            <a:pPr lvl="0" algn="just" fontAlgn="base">
              <a:lnSpc>
                <a:spcPct val="112000"/>
              </a:lnSpc>
              <a:spcAft>
                <a:spcPts val="750"/>
              </a:spcAft>
              <a:buSzPts val="1000"/>
              <a:tabLst>
                <a:tab pos="457200" algn="l"/>
              </a:tabLst>
            </a:pPr>
            <a:r>
              <a:rPr lang="ru-RU" sz="2800" i="1" dirty="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профессиональные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(Консультант, Гарант);</a:t>
            </a:r>
          </a:p>
          <a:p>
            <a:pPr lvl="0" algn="just" fontAlgn="base">
              <a:lnSpc>
                <a:spcPct val="112000"/>
              </a:lnSpc>
              <a:spcAft>
                <a:spcPts val="750"/>
              </a:spcAft>
              <a:buSzPts val="1000"/>
              <a:tabLst>
                <a:tab pos="457200" algn="l"/>
              </a:tabLst>
            </a:pPr>
            <a:r>
              <a:rPr lang="ru-RU" sz="2800" i="1" dirty="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дополнительные</a:t>
            </a:r>
            <a:r>
              <a:rPr lang="en-US"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(Photoshop, Corel draw, Auto cad).</a:t>
            </a:r>
            <a:endParaRPr lang="ru-RU" sz="2800" i="1" dirty="0">
              <a:solidFill>
                <a:srgbClr val="000054"/>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7" name="TextBox 6"/>
          <p:cNvSpPr txBox="1"/>
          <p:nvPr/>
        </p:nvSpPr>
        <p:spPr>
          <a:xfrm>
            <a:off x="1430594" y="3903684"/>
            <a:ext cx="9306232" cy="574901"/>
          </a:xfrm>
          <a:prstGeom prst="rect">
            <a:avLst/>
          </a:prstGeom>
          <a:noFill/>
        </p:spPr>
        <p:txBody>
          <a:bodyPr wrap="square" rtlCol="0">
            <a:spAutoFit/>
          </a:bodyPr>
          <a:lstStyle/>
          <a:p>
            <a:pPr marL="89535" lvl="0" indent="-6350" algn="ctr" fontAlgn="base">
              <a:lnSpc>
                <a:spcPct val="112000"/>
              </a:lnSpc>
            </a:pPr>
            <a:r>
              <a:rPr lang="ru-RU" sz="2800" b="1" i="1">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Уровень владения компьютером и программами:</a:t>
            </a:r>
            <a:endParaRPr lang="ru-RU" sz="2800" b="1"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34932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61884" y="147484"/>
            <a:ext cx="10670149" cy="954107"/>
          </a:xfrm>
          <a:prstGeom prst="rect">
            <a:avLst/>
          </a:prstGeom>
          <a:noFill/>
        </p:spPr>
        <p:txBody>
          <a:bodyPr wrap="square" rtlCol="0">
            <a:spAutoFit/>
          </a:bodyPr>
          <a:lstStyle/>
          <a:p>
            <a:pPr algn="ctr"/>
            <a:r>
              <a:rPr lang="ru-RU" sz="2800" b="1" i="1" dirty="0" smtClean="0">
                <a:solidFill>
                  <a:srgbClr val="000054"/>
                </a:solidFill>
                <a:latin typeface="Times New Roman" panose="02020603050405020304" pitchFamily="18" charset="0"/>
                <a:cs typeface="Times New Roman" panose="02020603050405020304" pitchFamily="18" charset="0"/>
              </a:rPr>
              <a:t>Личные </a:t>
            </a:r>
            <a:r>
              <a:rPr lang="ru-RU" sz="2800" b="1" i="1" dirty="0">
                <a:solidFill>
                  <a:srgbClr val="000054"/>
                </a:solidFill>
                <a:latin typeface="Times New Roman" panose="02020603050405020304" pitchFamily="18" charset="0"/>
                <a:cs typeface="Times New Roman" panose="02020603050405020304" pitchFamily="18" charset="0"/>
              </a:rPr>
              <a:t>качества</a:t>
            </a:r>
            <a:r>
              <a:rPr lang="ru-RU" sz="2800" b="1" i="1" dirty="0" smtClean="0">
                <a:solidFill>
                  <a:srgbClr val="000054"/>
                </a:solidFill>
                <a:latin typeface="Times New Roman" panose="02020603050405020304" pitchFamily="18" charset="0"/>
                <a:cs typeface="Times New Roman" panose="02020603050405020304" pitchFamily="18" charset="0"/>
              </a:rPr>
              <a:t>:</a:t>
            </a:r>
          </a:p>
          <a:p>
            <a:endParaRPr lang="ru-RU" sz="2800" i="1" dirty="0">
              <a:solidFill>
                <a:srgbClr val="000054"/>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9406" y="4739847"/>
            <a:ext cx="1924356" cy="1921282"/>
          </a:xfrm>
          <a:prstGeom prst="rect">
            <a:avLst/>
          </a:prstGeom>
        </p:spPr>
      </p:pic>
      <p:sp>
        <p:nvSpPr>
          <p:cNvPr id="2" name="TextBox 1"/>
          <p:cNvSpPr txBox="1"/>
          <p:nvPr/>
        </p:nvSpPr>
        <p:spPr>
          <a:xfrm>
            <a:off x="840658" y="575188"/>
            <a:ext cx="11083103" cy="6426503"/>
          </a:xfrm>
          <a:prstGeom prst="rect">
            <a:avLst/>
          </a:prstGeom>
          <a:noFill/>
        </p:spPr>
        <p:txBody>
          <a:bodyPr wrap="square" rtlCol="0">
            <a:spAutoFit/>
          </a:bodyPr>
          <a:lstStyle/>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грамотный </a:t>
            </a:r>
            <a:r>
              <a:rPr lang="ru-RU" sz="2800" i="1" dirty="0">
                <a:solidFill>
                  <a:srgbClr val="000054"/>
                </a:solidFill>
                <a:latin typeface="Times New Roman" panose="02020603050405020304" pitchFamily="18" charset="0"/>
                <a:cs typeface="Times New Roman" panose="02020603050405020304" pitchFamily="18" charset="0"/>
              </a:rPr>
              <a:t>подход к выполнению обязанностей;</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внимательность </a:t>
            </a:r>
            <a:r>
              <a:rPr lang="ru-RU" sz="2800" i="1" dirty="0">
                <a:solidFill>
                  <a:srgbClr val="000054"/>
                </a:solidFill>
                <a:latin typeface="Times New Roman" panose="02020603050405020304" pitchFamily="18" charset="0"/>
                <a:cs typeface="Times New Roman" panose="02020603050405020304" pitchFamily="18" charset="0"/>
              </a:rPr>
              <a:t>при работе с юридическими документами;</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знание </a:t>
            </a:r>
            <a:r>
              <a:rPr lang="ru-RU" sz="2800" i="1" dirty="0">
                <a:solidFill>
                  <a:srgbClr val="000054"/>
                </a:solidFill>
                <a:latin typeface="Times New Roman" panose="02020603050405020304" pitchFamily="18" charset="0"/>
                <a:cs typeface="Times New Roman" panose="02020603050405020304" pitchFamily="18" charset="0"/>
              </a:rPr>
              <a:t>статей, законодательства;</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аналитический </a:t>
            </a:r>
            <a:r>
              <a:rPr lang="ru-RU" sz="2800" i="1" dirty="0">
                <a:solidFill>
                  <a:srgbClr val="000054"/>
                </a:solidFill>
                <a:latin typeface="Times New Roman" panose="02020603050405020304" pitchFamily="18" charset="0"/>
                <a:cs typeface="Times New Roman" panose="02020603050405020304" pitchFamily="18" charset="0"/>
              </a:rPr>
              <a:t>склад ума;</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быстрая </a:t>
            </a:r>
            <a:r>
              <a:rPr lang="ru-RU" sz="2800" i="1" dirty="0">
                <a:solidFill>
                  <a:srgbClr val="000054"/>
                </a:solidFill>
                <a:latin typeface="Times New Roman" panose="02020603050405020304" pitchFamily="18" charset="0"/>
                <a:cs typeface="Times New Roman" panose="02020603050405020304" pitchFamily="18" charset="0"/>
              </a:rPr>
              <a:t>обучаемость;</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соблюдение </a:t>
            </a:r>
            <a:r>
              <a:rPr lang="ru-RU" sz="2800" i="1" dirty="0">
                <a:solidFill>
                  <a:srgbClr val="000054"/>
                </a:solidFill>
                <a:latin typeface="Times New Roman" panose="02020603050405020304" pitchFamily="18" charset="0"/>
                <a:cs typeface="Times New Roman" panose="02020603050405020304" pitchFamily="18" charset="0"/>
              </a:rPr>
              <a:t>дисциплины, трудолюбие;</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грамотная </a:t>
            </a:r>
            <a:r>
              <a:rPr lang="ru-RU" sz="2800" i="1" dirty="0">
                <a:solidFill>
                  <a:srgbClr val="000054"/>
                </a:solidFill>
                <a:latin typeface="Times New Roman" panose="02020603050405020304" pitchFamily="18" charset="0"/>
                <a:cs typeface="Times New Roman" panose="02020603050405020304" pitchFamily="18" charset="0"/>
              </a:rPr>
              <a:t>речь, способность формулировать </a:t>
            </a:r>
            <a:endParaRPr lang="ru-RU" sz="2800" i="1" dirty="0" smtClean="0">
              <a:solidFill>
                <a:srgbClr val="000054"/>
              </a:solidFill>
              <a:latin typeface="Times New Roman" panose="02020603050405020304" pitchFamily="18" charset="0"/>
              <a:cs typeface="Times New Roman" panose="02020603050405020304" pitchFamily="18" charset="0"/>
            </a:endParaRP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мысли</a:t>
            </a:r>
            <a:r>
              <a:rPr lang="ru-RU" sz="2800" i="1" dirty="0">
                <a:solidFill>
                  <a:srgbClr val="000054"/>
                </a:solidFill>
                <a:latin typeface="Times New Roman" panose="02020603050405020304" pitchFamily="18" charset="0"/>
                <a:cs typeface="Times New Roman" panose="02020603050405020304" pitchFamily="18" charset="0"/>
              </a:rPr>
              <a:t>;</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сообразительность</a:t>
            </a:r>
            <a:r>
              <a:rPr lang="ru-RU" sz="2800" i="1" dirty="0">
                <a:solidFill>
                  <a:srgbClr val="000054"/>
                </a:solidFill>
                <a:latin typeface="Times New Roman" panose="02020603050405020304" pitchFamily="18" charset="0"/>
                <a:cs typeface="Times New Roman" panose="02020603050405020304" pitchFamily="18" charset="0"/>
              </a:rPr>
              <a:t>;</a:t>
            </a: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предприимчивость</a:t>
            </a:r>
            <a:r>
              <a:rPr lang="ru-RU" sz="2800" i="1" dirty="0">
                <a:solidFill>
                  <a:srgbClr val="000054"/>
                </a:solidFill>
                <a:latin typeface="Times New Roman" panose="02020603050405020304" pitchFamily="18" charset="0"/>
                <a:cs typeface="Times New Roman" panose="02020603050405020304" pitchFamily="18" charset="0"/>
              </a:rPr>
              <a:t>, активная позиция, </a:t>
            </a:r>
            <a:endParaRPr lang="ru-RU" sz="2800" i="1" dirty="0" smtClean="0">
              <a:solidFill>
                <a:srgbClr val="000054"/>
              </a:solidFill>
              <a:latin typeface="Times New Roman" panose="02020603050405020304" pitchFamily="18" charset="0"/>
              <a:cs typeface="Times New Roman" panose="02020603050405020304" pitchFamily="18" charset="0"/>
            </a:endParaRPr>
          </a:p>
          <a:p>
            <a:pPr lvl="0" fontAlgn="base">
              <a:lnSpc>
                <a:spcPct val="112000"/>
              </a:lnSpc>
              <a:spcAft>
                <a:spcPts val="75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инициативность</a:t>
            </a:r>
            <a:r>
              <a:rPr lang="ru-RU" sz="2800" i="1" dirty="0">
                <a:solidFill>
                  <a:srgbClr val="000054"/>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3897433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988142" y="722671"/>
            <a:ext cx="10648335" cy="538417"/>
          </a:xfrm>
          <a:prstGeom prst="rect">
            <a:avLst/>
          </a:prstGeom>
          <a:noFill/>
        </p:spPr>
        <p:txBody>
          <a:bodyPr wrap="square" rtlCol="0">
            <a:spAutoFit/>
          </a:bodyPr>
          <a:lstStyle/>
          <a:p>
            <a:pPr marL="342900" lvl="0" indent="-342900" algn="just" fontAlgn="base">
              <a:lnSpc>
                <a:spcPct val="112000"/>
              </a:lnSpc>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TextBox 3"/>
          <p:cNvSpPr txBox="1"/>
          <p:nvPr/>
        </p:nvSpPr>
        <p:spPr>
          <a:xfrm>
            <a:off x="1150374" y="2967500"/>
            <a:ext cx="7497124" cy="971292"/>
          </a:xfrm>
          <a:prstGeom prst="rect">
            <a:avLst/>
          </a:prstGeom>
          <a:noFill/>
        </p:spPr>
        <p:txBody>
          <a:bodyPr wrap="square" rtlCol="0">
            <a:spAutoFit/>
          </a:bodyPr>
          <a:lstStyle/>
          <a:p>
            <a:pPr marL="121920" marR="194945" indent="5715" algn="just">
              <a:lnSpc>
                <a:spcPct val="102000"/>
              </a:lnSpc>
              <a:spcAft>
                <a:spcPts val="23775"/>
              </a:spcAft>
            </a:pPr>
            <a:r>
              <a:rPr lang="ru-RU" sz="2800" i="1" dirty="0" smtClean="0">
                <a:solidFill>
                  <a:srgbClr val="000054"/>
                </a:solidFill>
                <a:latin typeface="Times New Roman" panose="02020603050405020304" pitchFamily="18" charset="0"/>
                <a:ea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подготовка </a:t>
            </a:r>
            <a:r>
              <a:rPr lang="ru-RU" sz="2800" i="1" dirty="0">
                <a:solidFill>
                  <a:srgbClr val="000054"/>
                </a:solidFill>
                <a:latin typeface="Times New Roman" panose="02020603050405020304" pitchFamily="18" charset="0"/>
                <a:ea typeface="Times New Roman" panose="02020603050405020304" pitchFamily="18" charset="0"/>
              </a:rPr>
              <a:t>выпускников к успешной адаптации </a:t>
            </a:r>
            <a:r>
              <a:rPr lang="ru-RU" sz="2800" i="1" dirty="0" smtClean="0">
                <a:solidFill>
                  <a:srgbClr val="000054"/>
                </a:solidFill>
                <a:latin typeface="Times New Roman" panose="02020603050405020304" pitchFamily="18" charset="0"/>
                <a:ea typeface="Times New Roman" panose="02020603050405020304" pitchFamily="18" charset="0"/>
              </a:rPr>
              <a:t>на </a:t>
            </a:r>
            <a:r>
              <a:rPr lang="ru-RU" sz="2800" i="1" dirty="0">
                <a:solidFill>
                  <a:srgbClr val="000054"/>
                </a:solidFill>
                <a:latin typeface="Times New Roman" panose="02020603050405020304" pitchFamily="18" charset="0"/>
                <a:ea typeface="Times New Roman" panose="02020603050405020304" pitchFamily="18" charset="0"/>
              </a:rPr>
              <a:t>рынке </a:t>
            </a:r>
            <a:r>
              <a:rPr lang="ru-RU" sz="2800" i="1" dirty="0" smtClean="0">
                <a:solidFill>
                  <a:srgbClr val="000054"/>
                </a:solidFill>
                <a:latin typeface="Times New Roman" panose="02020603050405020304" pitchFamily="18" charset="0"/>
                <a:ea typeface="Times New Roman" panose="02020603050405020304" pitchFamily="18" charset="0"/>
              </a:rPr>
              <a:t>труда;</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67372" y="4203290"/>
            <a:ext cx="2883859" cy="2492478"/>
          </a:xfrm>
          <a:prstGeom prst="rect">
            <a:avLst/>
          </a:prstGeom>
          <a:ln>
            <a:noFill/>
          </a:ln>
          <a:effectLst>
            <a:softEdge rad="112500"/>
          </a:effectLst>
        </p:spPr>
      </p:pic>
      <p:sp>
        <p:nvSpPr>
          <p:cNvPr id="6" name="TextBox 5"/>
          <p:cNvSpPr txBox="1"/>
          <p:nvPr/>
        </p:nvSpPr>
        <p:spPr>
          <a:xfrm>
            <a:off x="2433484" y="412955"/>
            <a:ext cx="9488155" cy="2554545"/>
          </a:xfrm>
          <a:prstGeom prst="rect">
            <a:avLst/>
          </a:prstGeom>
          <a:noFill/>
        </p:spPr>
        <p:txBody>
          <a:bodyPr wrap="square" rtlCol="0">
            <a:spAutoFit/>
          </a:bodyPr>
          <a:lstStyle/>
          <a:p>
            <a:pPr algn="ctr"/>
            <a:r>
              <a:rPr lang="ru-RU" sz="3200" b="1" i="1" dirty="0" smtClean="0">
                <a:solidFill>
                  <a:srgbClr val="000054"/>
                </a:solidFill>
                <a:latin typeface="Times New Roman" panose="02020603050405020304" pitchFamily="18" charset="0"/>
                <a:cs typeface="Times New Roman" panose="02020603050405020304" pitchFamily="18" charset="0"/>
              </a:rPr>
              <a:t>Планируемые результаты </a:t>
            </a:r>
            <a:r>
              <a:rPr lang="ru-RU" sz="3200" b="1" i="1" dirty="0">
                <a:solidFill>
                  <a:srgbClr val="000054"/>
                </a:solidFill>
                <a:latin typeface="Times New Roman" panose="02020603050405020304" pitchFamily="18" charset="0"/>
                <a:cs typeface="Times New Roman" panose="02020603050405020304" pitchFamily="18" charset="0"/>
              </a:rPr>
              <a:t>самостоятельной внеаудиторной работы по теме </a:t>
            </a:r>
            <a:endParaRPr lang="ru-RU" sz="3200" b="1" i="1" dirty="0" smtClean="0">
              <a:solidFill>
                <a:srgbClr val="000054"/>
              </a:solidFill>
              <a:latin typeface="Times New Roman" panose="02020603050405020304" pitchFamily="18" charset="0"/>
              <a:cs typeface="Times New Roman" panose="02020603050405020304" pitchFamily="18" charset="0"/>
            </a:endParaRPr>
          </a:p>
          <a:p>
            <a:pPr algn="ctr"/>
            <a:r>
              <a:rPr lang="ru-RU" sz="3200" b="1" i="1" dirty="0" smtClean="0">
                <a:solidFill>
                  <a:srgbClr val="000054"/>
                </a:solidFill>
                <a:latin typeface="Times New Roman" panose="02020603050405020304" pitchFamily="18" charset="0"/>
                <a:cs typeface="Times New Roman" panose="02020603050405020304" pitchFamily="18" charset="0"/>
              </a:rPr>
              <a:t>«</a:t>
            </a:r>
            <a:r>
              <a:rPr lang="ru-RU" sz="3200" b="1" i="1" dirty="0">
                <a:solidFill>
                  <a:srgbClr val="000054"/>
                </a:solidFill>
                <a:latin typeface="Times New Roman" panose="02020603050405020304" pitchFamily="18" charset="0"/>
                <a:cs typeface="Times New Roman" panose="02020603050405020304" pitchFamily="18" charset="0"/>
              </a:rPr>
              <a:t>Подготовка резюме́ по трудоустройству </a:t>
            </a:r>
            <a:endParaRPr lang="ru-RU" sz="3200" b="1" i="1" dirty="0" smtClean="0">
              <a:solidFill>
                <a:srgbClr val="000054"/>
              </a:solidFill>
              <a:latin typeface="Times New Roman" panose="02020603050405020304" pitchFamily="18" charset="0"/>
              <a:cs typeface="Times New Roman" panose="02020603050405020304" pitchFamily="18" charset="0"/>
            </a:endParaRPr>
          </a:p>
          <a:p>
            <a:pPr algn="ctr"/>
            <a:r>
              <a:rPr lang="ru-RU" sz="3200" b="1" i="1" dirty="0" smtClean="0">
                <a:solidFill>
                  <a:srgbClr val="000054"/>
                </a:solidFill>
                <a:latin typeface="Times New Roman" panose="02020603050405020304" pitchFamily="18" charset="0"/>
                <a:cs typeface="Times New Roman" panose="02020603050405020304" pitchFamily="18" charset="0"/>
              </a:rPr>
              <a:t>студентами </a:t>
            </a:r>
            <a:r>
              <a:rPr lang="ru-RU" sz="3200" b="1" i="1" dirty="0">
                <a:solidFill>
                  <a:srgbClr val="000054"/>
                </a:solidFill>
                <a:latin typeface="Times New Roman" panose="02020603050405020304" pitchFamily="18" charset="0"/>
                <a:cs typeface="Times New Roman" panose="02020603050405020304" pitchFamily="18" charset="0"/>
              </a:rPr>
              <a:t>выпускных групп</a:t>
            </a:r>
            <a:r>
              <a:rPr lang="ru-RU" sz="3200" b="1" i="1" dirty="0" smtClean="0">
                <a:solidFill>
                  <a:srgbClr val="000054"/>
                </a:solidFill>
                <a:latin typeface="Times New Roman" panose="02020603050405020304" pitchFamily="18" charset="0"/>
                <a:cs typeface="Times New Roman" panose="02020603050405020304" pitchFamily="18" charset="0"/>
              </a:rPr>
              <a:t>»:</a:t>
            </a:r>
            <a:endParaRPr lang="ru-RU" sz="3200" b="1" i="1" dirty="0">
              <a:solidFill>
                <a:srgbClr val="000054"/>
              </a:solidFill>
              <a:latin typeface="Times New Roman" panose="02020603050405020304" pitchFamily="18" charset="0"/>
              <a:cs typeface="Times New Roman" panose="02020603050405020304" pitchFamily="18" charset="0"/>
            </a:endParaRPr>
          </a:p>
          <a:p>
            <a:pPr algn="ctr"/>
            <a:endParaRPr lang="ru-RU" sz="3200" b="1" i="1" dirty="0">
              <a:solidFill>
                <a:srgbClr val="000054"/>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0260" y="589729"/>
            <a:ext cx="1018708" cy="1342718"/>
          </a:xfrm>
          <a:prstGeom prst="rect">
            <a:avLst/>
          </a:prstGeom>
        </p:spPr>
      </p:pic>
      <p:sp>
        <p:nvSpPr>
          <p:cNvPr id="8" name="TextBox 7"/>
          <p:cNvSpPr txBox="1"/>
          <p:nvPr/>
        </p:nvSpPr>
        <p:spPr>
          <a:xfrm>
            <a:off x="1297858" y="3840398"/>
            <a:ext cx="7349640" cy="2246769"/>
          </a:xfrm>
          <a:prstGeom prst="rect">
            <a:avLst/>
          </a:prstGeom>
          <a:noFill/>
        </p:spPr>
        <p:txBody>
          <a:bodyPr wrap="square" rtlCol="0">
            <a:spAutoFit/>
          </a:bodyPr>
          <a:lstStyle/>
          <a:p>
            <a:pPr algn="just"/>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cs typeface="Times New Roman" panose="02020603050405020304" pitchFamily="18" charset="0"/>
              </a:rPr>
              <a:t>повышение </a:t>
            </a:r>
            <a:r>
              <a:rPr lang="ru-RU" sz="2800" i="1" dirty="0">
                <a:solidFill>
                  <a:srgbClr val="000054"/>
                </a:solidFill>
                <a:latin typeface="Times New Roman" panose="02020603050405020304" pitchFamily="18" charset="0"/>
                <a:cs typeface="Times New Roman" panose="02020603050405020304" pitchFamily="18" charset="0"/>
              </a:rPr>
              <a:t>социально-профессиональной мобильности на рынке </a:t>
            </a:r>
            <a:r>
              <a:rPr lang="ru-RU" sz="2800" i="1" dirty="0" smtClean="0">
                <a:solidFill>
                  <a:srgbClr val="000054"/>
                </a:solidFill>
                <a:latin typeface="Times New Roman" panose="02020603050405020304" pitchFamily="18" charset="0"/>
                <a:cs typeface="Times New Roman" panose="02020603050405020304" pitchFamily="18" charset="0"/>
              </a:rPr>
              <a:t>труда;</a:t>
            </a:r>
          </a:p>
          <a:p>
            <a:pPr algn="just"/>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cs typeface="Times New Roman" panose="02020603050405020304" pitchFamily="18" charset="0"/>
              </a:rPr>
              <a:t>эффективная </a:t>
            </a:r>
            <a:r>
              <a:rPr lang="ru-RU" sz="2800" i="1" dirty="0">
                <a:solidFill>
                  <a:srgbClr val="000054"/>
                </a:solidFill>
                <a:latin typeface="Times New Roman" panose="02020603050405020304" pitchFamily="18" charset="0"/>
                <a:cs typeface="Times New Roman" panose="02020603050405020304" pitchFamily="18" charset="0"/>
              </a:rPr>
              <a:t>реализация плана профессиональной карьеры.</a:t>
            </a:r>
          </a:p>
        </p:txBody>
      </p:sp>
    </p:spTree>
    <p:extLst>
      <p:ext uri="{BB962C8B-B14F-4D97-AF65-F5344CB8AC3E}">
        <p14:creationId xmlns:p14="http://schemas.microsoft.com/office/powerpoint/2010/main" val="28611067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82761" y="368710"/>
            <a:ext cx="8495071" cy="584775"/>
          </a:xfrm>
          <a:prstGeom prst="rect">
            <a:avLst/>
          </a:prstGeom>
          <a:noFill/>
        </p:spPr>
        <p:txBody>
          <a:bodyPr wrap="square" rtlCol="0">
            <a:spAutoFit/>
          </a:bodyPr>
          <a:lstStyle/>
          <a:p>
            <a:r>
              <a:rPr lang="ru-RU" sz="3200" b="1" i="1" dirty="0" smtClean="0">
                <a:solidFill>
                  <a:srgbClr val="000054"/>
                </a:solidFill>
                <a:latin typeface="Times New Roman" panose="02020603050405020304" pitchFamily="18" charset="0"/>
                <a:cs typeface="Times New Roman" panose="02020603050405020304" pitchFamily="18" charset="0"/>
              </a:rPr>
              <a:t>Источники</a:t>
            </a:r>
            <a:endParaRPr lang="ru-RU" sz="3200" b="1" i="1" dirty="0">
              <a:solidFill>
                <a:srgbClr val="000054"/>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353961" y="953485"/>
            <a:ext cx="11621729" cy="5766835"/>
          </a:xfrm>
          <a:prstGeom prst="rect">
            <a:avLst/>
          </a:prstGeom>
          <a:noFill/>
        </p:spPr>
        <p:txBody>
          <a:bodyPr wrap="square" rtlCol="0">
            <a:spAutoFit/>
          </a:bodyPr>
          <a:lstStyle/>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Воронин</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А.С. Самостоятельная работа студентов: учебно-методическое пособие для специальности 350500 - Социальная работа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А.С. Воронин. – Екатеринбург: УГТУ-УПИ,  2005. – 39 с</a:t>
            </a:r>
            <a:r>
              <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p>
          <a:p>
            <a:pPr marR="34925" lvl="0" algn="just" fontAlgn="base">
              <a:lnSpc>
                <a:spcPct val="111000"/>
              </a:lnSpc>
              <a:spcAft>
                <a:spcPts val="65"/>
              </a:spcAft>
              <a:buClr>
                <a:srgbClr val="000000"/>
              </a:buClr>
              <a:buSzPts val="1200"/>
            </a:pPr>
            <a:r>
              <a:rPr lang="ru-RU" sz="1600" b="1"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b="1" i="1" dirty="0">
                <a:solidFill>
                  <a:srgbClr val="000054"/>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a:solidFill>
                  <a:srgbClr val="000054"/>
                </a:solidFill>
                <a:latin typeface="Times New Roman" panose="02020603050405020304" pitchFamily="18" charset="0"/>
                <a:cs typeface="Times New Roman" panose="02020603050405020304" pitchFamily="18" charset="0"/>
              </a:rPr>
              <a:t>— </a:t>
            </a:r>
            <a:r>
              <a:rPr lang="ru-RU" sz="1600" b="1"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ГОСТ </a:t>
            </a:r>
            <a:r>
              <a:rPr lang="ru-RU" sz="1600" b="1" i="1" dirty="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2.105-95. Общие требования к тестовым документам. Взамен ГОСТ2.105.79, ГОСТ2.906-71:Введ.01.07.96-М</a:t>
            </a:r>
            <a:r>
              <a:rPr lang="ru-RU" sz="1600" i="1" dirty="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.:Изд-во стандартов, 2003</a:t>
            </a:r>
            <a:r>
              <a:rPr lang="ru-RU" sz="1600"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pPr marR="18415" lvl="0" algn="just" fontAlgn="base">
              <a:lnSpc>
                <a:spcPct val="105000"/>
              </a:lnSpc>
              <a:buClr>
                <a:srgbClr val="181717"/>
              </a:buClr>
              <a:buSzPts val="900"/>
            </a:pPr>
            <a:r>
              <a:rPr lang="ru-RU" i="1" dirty="0" smtClean="0">
                <a:solidFill>
                  <a:srgbClr val="000054"/>
                </a:solidFill>
                <a:latin typeface="Times New Roman" panose="02020603050405020304" pitchFamily="18" charset="0"/>
                <a:cs typeface="Times New Roman" panose="02020603050405020304" pitchFamily="18" charset="0"/>
              </a:rPr>
              <a:t>       — </a:t>
            </a:r>
            <a:r>
              <a:rPr lang="ru-RU" b="1" i="1" dirty="0" smtClean="0">
                <a:solidFill>
                  <a:srgbClr val="000054"/>
                </a:solidFill>
                <a:latin typeface="Times New Roman" panose="02020603050405020304" pitchFamily="18" charset="0"/>
                <a:ea typeface="Calibri" panose="020F0502020204030204" pitchFamily="34" charset="0"/>
                <a:cs typeface="Times New Roman" panose="02020603050405020304" pitchFamily="18" charset="0"/>
              </a:rPr>
              <a:t>Горбунова </a:t>
            </a:r>
            <a:r>
              <a:rPr lang="ru-RU" b="1" i="1" dirty="0">
                <a:solidFill>
                  <a:srgbClr val="000054"/>
                </a:solidFill>
                <a:latin typeface="Times New Roman" panose="02020603050405020304" pitchFamily="18" charset="0"/>
                <a:ea typeface="Calibri" panose="020F0502020204030204" pitchFamily="34" charset="0"/>
                <a:cs typeface="Times New Roman" panose="02020603050405020304" pitchFamily="18" charset="0"/>
              </a:rPr>
              <a:t>Л.Н. Организация самостоятельной работы студентов СПО/ Л.Н. Горбунова // Среднее профессиональное образование. </a:t>
            </a:r>
            <a:r>
              <a:rPr lang="ru-RU" i="1" dirty="0">
                <a:solidFill>
                  <a:srgbClr val="000054"/>
                </a:solidFill>
                <a:latin typeface="Times New Roman" panose="02020603050405020304" pitchFamily="18" charset="0"/>
                <a:ea typeface="Calibri" panose="020F0502020204030204" pitchFamily="34" charset="0"/>
                <a:cs typeface="Times New Roman" panose="02020603050405020304" pitchFamily="18" charset="0"/>
              </a:rPr>
              <a:t>– 2007. - № 8. – С. 149-152. </a:t>
            </a:r>
            <a:endParaRPr lang="ru-RU" i="1" dirty="0">
              <a:solidFill>
                <a:srgbClr val="000054"/>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589280" algn="l"/>
                <a:tab pos="768985" algn="l"/>
              </a:tabLst>
            </a:pP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Коджаспирова</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Г.М. Словарь по педагогике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Г.М.Коджаспирова, А.Ю. Коджаспирова. – Москва: ИКЦ «МарТ»; Ростов н/Д: Издательский центр «МарТ», 2005. – 448 с.,</a:t>
            </a:r>
          </a:p>
          <a:p>
            <a:pPr marR="18415" lvl="0" algn="just" fontAlgn="base">
              <a:lnSpc>
                <a:spcPct val="105000"/>
              </a:lnSpc>
              <a:buClr>
                <a:srgbClr val="181717"/>
              </a:buClr>
              <a:buSzPts val="900"/>
            </a:pPr>
            <a:r>
              <a:rPr lang="ru-RU"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b="1"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b="1" i="1" dirty="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Культура устной и письменной речи делового человека: Справочник. </a:t>
            </a:r>
            <a:r>
              <a:rPr lang="ru-RU" i="1" dirty="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М., Флинта, Наука, 1997. </a:t>
            </a:r>
            <a:endParaRPr lang="ru-RU"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R="18415" lvl="0" algn="just" fontAlgn="base">
              <a:lnSpc>
                <a:spcPct val="105000"/>
              </a:lnSpc>
              <a:buClr>
                <a:srgbClr val="181717"/>
              </a:buClr>
              <a:buSzPts val="900"/>
            </a:pPr>
            <a:r>
              <a:rPr lang="ru-RU" b="1"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b="1" i="1" dirty="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a:t>
            </a:r>
            <a:r>
              <a:rPr lang="ru-RU" b="1"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Морозова </a:t>
            </a:r>
            <a:r>
              <a:rPr lang="ru-RU" b="1" i="1" dirty="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Н.В. Инновационные средства организации самостоятельной работы студентов [Электронный ресурс] / Н. В. Морозова // Молодой ученый. </a:t>
            </a:r>
            <a:r>
              <a:rPr lang="ru-RU" i="1" dirty="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2011. — №2. Т.2. — С. 102-104. </a:t>
            </a:r>
            <a:endParaRPr lang="ru-RU"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R="34925" lvl="0" algn="just" fontAlgn="base">
              <a:lnSpc>
                <a:spcPct val="111000"/>
              </a:lnSpc>
              <a:spcAft>
                <a:spcPts val="65"/>
              </a:spcAft>
              <a:buClr>
                <a:srgbClr val="000000"/>
              </a:buClr>
              <a:buSzPts val="1200"/>
            </a:pPr>
            <a:r>
              <a:rPr lang="ru-RU" sz="1600" b="1"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Методические </a:t>
            </a:r>
            <a:r>
              <a:rPr lang="ru-RU" sz="1600" b="1" i="1" dirty="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рекомендации по организации и методическому сопровождению самостоятельной работы студентов СПО [Электронный ресурс] / Сост.: З.Т. Закирова – Муравленко: </a:t>
            </a:r>
            <a:r>
              <a:rPr lang="ru-RU" sz="1600" i="1" dirty="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ГБОУ СПО ЯНАО «ММК», 2013. – 25 с. </a:t>
            </a:r>
            <a:endParaRPr lang="ru-RU" i="1" dirty="0" smtClean="0">
              <a:solidFill>
                <a:srgbClr val="000054"/>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R="18415" lvl="0" algn="just" fontAlgn="base">
              <a:lnSpc>
                <a:spcPct val="105000"/>
              </a:lnSpc>
              <a:buClr>
                <a:srgbClr val="181717"/>
              </a:buClr>
              <a:buSzPts val="900"/>
            </a:pPr>
            <a:r>
              <a:rPr lang="ru-RU" i="1" dirty="0">
                <a:solidFill>
                  <a:srgbClr val="000054"/>
                </a:solidFill>
                <a:latin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 </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Тишков, К.Н. Роль и методы самостоятельной работы студента в современных условиях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www</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nntu</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scinov.</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RUS</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NEWS</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arhiv</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_</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2.</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i="1" dirty="0">
                <a:solidFill>
                  <a:srgbClr val="000054"/>
                </a:solidFill>
                <a:latin typeface="Times New Roman" panose="02020603050405020304" pitchFamily="18"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ru-RU" i="1" dirty="0">
                <a:solidFill>
                  <a:srgbClr val="000054"/>
                </a:solidFill>
                <a:latin typeface="Times New Roman" panose="02020603050405020304" pitchFamily="18" charset="0"/>
                <a:cs typeface="Times New Roman" panose="02020603050405020304" pitchFamily="18" charset="0"/>
              </a:rPr>
              <a:t>— </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Эйтвин Г., Бриза О. Имидж современного мужчины.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М.: «РИПОЛ КЛАССИК», 2001. —384 с.</a:t>
            </a:r>
          </a:p>
          <a:p>
            <a:pPr lvl="0" algn="just">
              <a:lnSpc>
                <a:spcPct val="130000"/>
              </a:lnSpc>
              <a:tabLst>
                <a:tab pos="270510" algn="l"/>
                <a:tab pos="589280" algn="l"/>
                <a:tab pos="768985" algn="l"/>
              </a:tabLst>
            </a:pP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ru-RU" i="1" dirty="0" smtClean="0">
                <a:solidFill>
                  <a:srgbClr val="000054"/>
                </a:solidFill>
                <a:latin typeface="Times New Roman" panose="02020603050405020304" pitchFamily="18" charset="0"/>
                <a:cs typeface="Times New Roman" panose="02020603050405020304" pitchFamily="18" charset="0"/>
              </a:rPr>
              <a:t>— </a:t>
            </a:r>
            <a:r>
              <a:rPr lang="en-US"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https://fb.ru/article/240070/differentsirovannyiy-zachet---eto-kak-provoditsya</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a:t>
            </a:r>
            <a:r>
              <a:rPr lang="en-US"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differentsirovannyiy-zachet</a:t>
            </a:r>
            <a:endParaRPr lang="ru-RU" i="1" dirty="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025885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126" y="4055821"/>
            <a:ext cx="3150334" cy="2618304"/>
          </a:xfrm>
          <a:prstGeom prst="rect">
            <a:avLst/>
          </a:prstGeom>
          <a:ln>
            <a:noFill/>
          </a:ln>
          <a:effectLst>
            <a:softEdge rad="112500"/>
          </a:effectLst>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25112" y="5696777"/>
            <a:ext cx="977348" cy="977348"/>
          </a:xfrm>
          <a:prstGeom prst="rect">
            <a:avLst/>
          </a:prstGeom>
          <a:ln>
            <a:noFill/>
          </a:ln>
          <a:effectLst>
            <a:softEdge rad="112500"/>
          </a:effectLst>
        </p:spPr>
      </p:pic>
      <p:sp>
        <p:nvSpPr>
          <p:cNvPr id="7" name="TextBox 6"/>
          <p:cNvSpPr txBox="1"/>
          <p:nvPr/>
        </p:nvSpPr>
        <p:spPr>
          <a:xfrm>
            <a:off x="2437653" y="450166"/>
            <a:ext cx="8070913" cy="584775"/>
          </a:xfrm>
          <a:prstGeom prst="rect">
            <a:avLst/>
          </a:prstGeom>
          <a:noFill/>
        </p:spPr>
        <p:txBody>
          <a:bodyPr wrap="square" rtlCol="0">
            <a:spAutoFit/>
          </a:bodyPr>
          <a:lstStyle/>
          <a:p>
            <a:pPr lvl="0" algn="ctr"/>
            <a:r>
              <a:rPr lang="ru-RU" sz="3200" b="1" i="1" dirty="0">
                <a:solidFill>
                  <a:srgbClr val="000064"/>
                </a:solidFill>
                <a:latin typeface="Times New Roman" panose="02020603050405020304" pitchFamily="18" charset="0"/>
                <a:cs typeface="Times New Roman" panose="02020603050405020304" pitchFamily="18" charset="0"/>
              </a:rPr>
              <a:t>Понравилась презентация?</a:t>
            </a:r>
            <a:endParaRPr lang="ru-RU" sz="3200" b="1" i="1" dirty="0">
              <a:solidFill>
                <a:srgbClr val="000064"/>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464234" y="1034942"/>
            <a:ext cx="11338560" cy="2923877"/>
          </a:xfrm>
          <a:prstGeom prst="rect">
            <a:avLst/>
          </a:prstGeom>
          <a:noFill/>
        </p:spPr>
        <p:txBody>
          <a:bodyPr wrap="square" rtlCol="0">
            <a:spAutoFit/>
          </a:bodyPr>
          <a:lstStyle/>
          <a:p>
            <a:pPr lvl="0"/>
            <a:r>
              <a:rPr lang="ru-RU" sz="2400" i="1" dirty="0">
                <a:solidFill>
                  <a:srgbClr val="7E0000"/>
                </a:solidFill>
                <a:latin typeface="Times New Roman" panose="02020603050405020304" pitchFamily="18" charset="0"/>
                <a:cs typeface="Times New Roman" panose="02020603050405020304" pitchFamily="18" charset="0"/>
              </a:rPr>
              <a:t> </a:t>
            </a:r>
            <a:r>
              <a:rPr lang="ru-RU" sz="2400" i="1" dirty="0" smtClean="0">
                <a:solidFill>
                  <a:srgbClr val="7E0000"/>
                </a:solidFill>
                <a:latin typeface="Times New Roman" panose="02020603050405020304" pitchFamily="18" charset="0"/>
                <a:cs typeface="Times New Roman" panose="02020603050405020304" pitchFamily="18" charset="0"/>
              </a:rPr>
              <a:t>     </a:t>
            </a:r>
            <a:r>
              <a:rPr lang="ru-RU" sz="2000" i="1" dirty="0" smtClean="0">
                <a:solidFill>
                  <a:srgbClr val="000064"/>
                </a:solidFill>
                <a:latin typeface="Times New Roman" panose="02020603050405020304" pitchFamily="18" charset="0"/>
                <a:cs typeface="Times New Roman" panose="02020603050405020304" pitchFamily="18" charset="0"/>
              </a:rPr>
              <a:t>Зайди </a:t>
            </a:r>
            <a:r>
              <a:rPr lang="ru-RU" sz="2000" i="1" dirty="0">
                <a:solidFill>
                  <a:srgbClr val="000064"/>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ДОО 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000064"/>
              </a:solidFill>
              <a:latin typeface="Times New Roman" panose="02020603050405020304" pitchFamily="18" charset="0"/>
              <a:cs typeface="Times New Roman" panose="02020603050405020304" pitchFamily="18" charset="0"/>
            </a:endParaRPr>
          </a:p>
          <a:p>
            <a:pPr lvl="0"/>
            <a:r>
              <a:rPr lang="ru-RU" sz="2000" i="1" dirty="0">
                <a:solidFill>
                  <a:srgbClr val="000064"/>
                </a:solidFill>
                <a:latin typeface="Times New Roman" panose="02020603050405020304" pitchFamily="18" charset="0"/>
                <a:cs typeface="Times New Roman" panose="02020603050405020304" pitchFamily="18" charset="0"/>
              </a:rPr>
              <a:t>       </a:t>
            </a:r>
            <a:r>
              <a:rPr lang="ru-RU" sz="2000" b="1" i="1" dirty="0">
                <a:solidFill>
                  <a:srgbClr val="000064"/>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en-US" sz="2000" i="1" dirty="0">
                <a:solidFill>
                  <a:srgbClr val="000064"/>
                </a:solidFill>
                <a:latin typeface="Times New Roman" panose="02020603050405020304" pitchFamily="18" charset="0"/>
                <a:cs typeface="Times New Roman" panose="02020603050405020304" pitchFamily="18" charset="0"/>
              </a:rPr>
              <a:t>URL: http: //nsportal.ru›golskaya-oksana </a:t>
            </a:r>
            <a:endParaRPr lang="ru-RU" sz="2000" i="1" dirty="0">
              <a:solidFill>
                <a:srgbClr val="000064"/>
              </a:solidFill>
              <a:latin typeface="Times New Roman" panose="02020603050405020304" pitchFamily="18" charset="0"/>
              <a:cs typeface="Times New Roman" panose="02020603050405020304" pitchFamily="18" charset="0"/>
            </a:endParaRPr>
          </a:p>
          <a:p>
            <a:pPr lvl="0"/>
            <a:endParaRPr lang="ru-RU" sz="2000" i="1" dirty="0">
              <a:solidFill>
                <a:srgbClr val="000064"/>
              </a:solidFill>
              <a:latin typeface="Times New Roman" panose="02020603050405020304" pitchFamily="18" charset="0"/>
              <a:cs typeface="Times New Roman" panose="02020603050405020304" pitchFamily="18" charset="0"/>
            </a:endParaRPr>
          </a:p>
          <a:p>
            <a:pPr lvl="0"/>
            <a:r>
              <a:rPr lang="ru-RU" sz="2000" i="1" dirty="0">
                <a:solidFill>
                  <a:srgbClr val="000064"/>
                </a:solidFill>
                <a:latin typeface="Times New Roman" panose="02020603050405020304" pitchFamily="18" charset="0"/>
                <a:cs typeface="Times New Roman" panose="02020603050405020304" pitchFamily="18" charset="0"/>
              </a:rPr>
              <a:t>       Буду рада, если информация, размещённая на моём сайте, поможет Вам в работе и учёбе.</a:t>
            </a:r>
            <a:endParaRPr lang="ru-RU" dirty="0"/>
          </a:p>
        </p:txBody>
      </p:sp>
      <p:cxnSp>
        <p:nvCxnSpPr>
          <p:cNvPr id="10" name="Прямая соединительная линия 9"/>
          <p:cNvCxnSpPr/>
          <p:nvPr/>
        </p:nvCxnSpPr>
        <p:spPr>
          <a:xfrm>
            <a:off x="281354" y="1034941"/>
            <a:ext cx="11521440" cy="0"/>
          </a:xfrm>
          <a:prstGeom prst="line">
            <a:avLst/>
          </a:prstGeom>
          <a:ln>
            <a:solidFill>
              <a:srgbClr val="000054"/>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74523" y="5880295"/>
            <a:ext cx="4628271" cy="707886"/>
          </a:xfrm>
          <a:prstGeom prst="rect">
            <a:avLst/>
          </a:prstGeom>
          <a:noFill/>
        </p:spPr>
        <p:txBody>
          <a:bodyPr wrap="square" rtlCol="0">
            <a:spAutoFit/>
          </a:bodyPr>
          <a:lstStyle/>
          <a:p>
            <a:pPr lvl="0" algn="r"/>
            <a:r>
              <a:rPr lang="ru-RU" sz="2000" b="1" i="1">
                <a:solidFill>
                  <a:srgbClr val="000064"/>
                </a:solidFill>
                <a:latin typeface="Times New Roman" pitchFamily="18" charset="0"/>
                <a:cs typeface="Times New Roman" pitchFamily="18" charset="0"/>
              </a:rPr>
              <a:t>Преподаватель ГПОАУ АО АПК: </a:t>
            </a:r>
          </a:p>
          <a:p>
            <a:pPr lvl="0" algn="r"/>
            <a:r>
              <a:rPr lang="ru-RU" sz="2000" i="1">
                <a:solidFill>
                  <a:srgbClr val="000064"/>
                </a:solidFill>
                <a:latin typeface="Times New Roman" pitchFamily="18" charset="0"/>
                <a:cs typeface="Times New Roman" pitchFamily="18" charset="0"/>
              </a:rPr>
              <a:t>Гольская Оксана Геннадьевна</a:t>
            </a:r>
            <a:endParaRPr lang="ru-RU" sz="2000" i="1" dirty="0">
              <a:solidFill>
                <a:srgbClr val="000064"/>
              </a:solidFill>
              <a:latin typeface="Times New Roman" pitchFamily="18" charset="0"/>
              <a:cs typeface="Times New Roman" pitchFamily="18" charset="0"/>
            </a:endParaRPr>
          </a:p>
        </p:txBody>
      </p:sp>
    </p:spTree>
    <p:extLst>
      <p:ext uri="{BB962C8B-B14F-4D97-AF65-F5344CB8AC3E}">
        <p14:creationId xmlns:p14="http://schemas.microsoft.com/office/powerpoint/2010/main" val="2264310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25236" y="2521974"/>
            <a:ext cx="7912287" cy="3125664"/>
          </a:xfrm>
          <a:prstGeom prst="rect">
            <a:avLst/>
          </a:prstGeom>
          <a:noFill/>
        </p:spPr>
        <p:txBody>
          <a:bodyPr wrap="square" rtlCol="0">
            <a:spAutoFit/>
          </a:bodyPr>
          <a:lstStyle/>
          <a:p>
            <a:pPr marL="106045" indent="344170" algn="just">
              <a:lnSpc>
                <a:spcPct val="112000"/>
              </a:lnSpc>
            </a:pPr>
            <a:r>
              <a:rPr lang="ru-RU" sz="3600" b="1" i="1" dirty="0" smtClean="0">
                <a:solidFill>
                  <a:srgbClr val="000054"/>
                </a:solidFill>
                <a:latin typeface="Times New Roman" panose="02020603050405020304" pitchFamily="18" charset="0"/>
                <a:ea typeface="Times New Roman" panose="02020603050405020304" pitchFamily="18" charset="0"/>
              </a:rPr>
              <a:t>     Резюме</a:t>
            </a:r>
            <a:r>
              <a:rPr lang="ru-RU" sz="3600" i="1" dirty="0" smtClean="0">
                <a:solidFill>
                  <a:srgbClr val="000054"/>
                </a:solidFill>
                <a:latin typeface="Times New Roman" panose="02020603050405020304" pitchFamily="18" charset="0"/>
                <a:ea typeface="Times New Roman" panose="02020603050405020304" pitchFamily="18" charset="0"/>
              </a:rPr>
              <a:t> </a:t>
            </a:r>
            <a:r>
              <a:rPr lang="ru-RU" sz="2800" i="1" dirty="0">
                <a:solidFill>
                  <a:srgbClr val="000054"/>
                </a:solidFill>
                <a:latin typeface="Times New Roman" panose="02020603050405020304" pitchFamily="18" charset="0"/>
                <a:ea typeface="Times New Roman" panose="02020603050405020304" pitchFamily="18" charset="0"/>
              </a:rPr>
              <a:t>— документ, содержащий информацию о навыках, опыте работы, образовании и другой относящейся к делу информации, обычно требуемый при рассмотрении кандидатуры человека для найма на работу. </a:t>
            </a:r>
          </a:p>
        </p:txBody>
      </p:sp>
      <p:sp>
        <p:nvSpPr>
          <p:cNvPr id="6" name="TextBox 5"/>
          <p:cNvSpPr txBox="1"/>
          <p:nvPr/>
        </p:nvSpPr>
        <p:spPr>
          <a:xfrm>
            <a:off x="1184224" y="329784"/>
            <a:ext cx="10253272" cy="602216"/>
          </a:xfrm>
          <a:prstGeom prst="rect">
            <a:avLst/>
          </a:prstGeom>
          <a:noFill/>
        </p:spPr>
        <p:txBody>
          <a:bodyPr wrap="square" rtlCol="0">
            <a:spAutoFit/>
          </a:bodyPr>
          <a:lstStyle/>
          <a:p>
            <a:pPr marL="89535" lvl="0" indent="-6350" fontAlgn="base">
              <a:lnSpc>
                <a:spcPct val="112000"/>
              </a:lnSpc>
            </a:pPr>
            <a:r>
              <a:rPr lang="ru-RU" sz="3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32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3432" y="3877389"/>
            <a:ext cx="2026729" cy="2671350"/>
          </a:xfrm>
          <a:prstGeom prst="rect">
            <a:avLst/>
          </a:prstGeom>
        </p:spPr>
      </p:pic>
      <p:sp>
        <p:nvSpPr>
          <p:cNvPr id="3" name="TextBox 2"/>
          <p:cNvSpPr txBox="1"/>
          <p:nvPr/>
        </p:nvSpPr>
        <p:spPr>
          <a:xfrm>
            <a:off x="1769806" y="560439"/>
            <a:ext cx="8996517" cy="584775"/>
          </a:xfrm>
          <a:prstGeom prst="rect">
            <a:avLst/>
          </a:prstGeom>
          <a:noFill/>
        </p:spPr>
        <p:txBody>
          <a:bodyPr wrap="square" rtlCol="0">
            <a:spAutoFit/>
          </a:bodyPr>
          <a:lstStyle/>
          <a:p>
            <a:r>
              <a:rPr lang="ru-RU" sz="3200" b="1" i="1" dirty="0" smtClean="0">
                <a:solidFill>
                  <a:prstClr val="black"/>
                </a:solidFill>
                <a:latin typeface="Times New Roman" panose="02020603050405020304" pitchFamily="18" charset="0"/>
                <a:cs typeface="Times New Roman" panose="02020603050405020304" pitchFamily="18" charset="0"/>
              </a:rPr>
              <a:t>  </a:t>
            </a:r>
            <a:r>
              <a:rPr lang="ru-RU" sz="3200" b="1" i="1" dirty="0" smtClean="0">
                <a:solidFill>
                  <a:srgbClr val="000054"/>
                </a:solidFill>
                <a:latin typeface="Times New Roman" panose="02020603050405020304" pitchFamily="18" charset="0"/>
                <a:cs typeface="Times New Roman" panose="02020603050405020304" pitchFamily="18" charset="0"/>
              </a:rPr>
              <a:t>Цель </a:t>
            </a:r>
            <a:r>
              <a:rPr lang="ru-RU" sz="3200" b="1" i="1" dirty="0">
                <a:solidFill>
                  <a:srgbClr val="000054"/>
                </a:solidFill>
                <a:latin typeface="Times New Roman" panose="02020603050405020304" pitchFamily="18" charset="0"/>
                <a:cs typeface="Times New Roman" panose="02020603050405020304" pitchFamily="18" charset="0"/>
              </a:rPr>
              <a:t>самостоятельной работы студентов:</a:t>
            </a:r>
            <a:endParaRPr lang="ru-RU" sz="3200" i="1" dirty="0">
              <a:solidFill>
                <a:srgbClr val="000054"/>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184224" y="1297857"/>
            <a:ext cx="10605937" cy="523220"/>
          </a:xfrm>
          <a:prstGeom prst="rect">
            <a:avLst/>
          </a:prstGeom>
          <a:noFill/>
        </p:spPr>
        <p:txBody>
          <a:bodyPr wrap="square" rtlCol="0">
            <a:spAutoFit/>
          </a:bodyPr>
          <a:lstStyle/>
          <a:p>
            <a:pPr lvl="0" algn="just">
              <a:defRPr/>
            </a:pPr>
            <a:r>
              <a:rPr lang="ru-RU" sz="2800" i="1" dirty="0" smtClean="0">
                <a:solidFill>
                  <a:srgbClr val="000054"/>
                </a:solidFill>
                <a:latin typeface="Times New Roman" panose="02020603050405020304" pitchFamily="18" charset="0"/>
                <a:cs typeface="Times New Roman" panose="02020603050405020304" pitchFamily="18" charset="0"/>
              </a:rPr>
              <a:t>практическое </a:t>
            </a:r>
            <a:r>
              <a:rPr lang="ru-RU" sz="2800" i="1" dirty="0">
                <a:solidFill>
                  <a:srgbClr val="000054"/>
                </a:solidFill>
                <a:latin typeface="Times New Roman" panose="02020603050405020304" pitchFamily="18" charset="0"/>
                <a:cs typeface="Times New Roman" panose="02020603050405020304" pitchFamily="18" charset="0"/>
              </a:rPr>
              <a:t>освоение навыков составления резюме.</a:t>
            </a:r>
          </a:p>
        </p:txBody>
      </p:sp>
    </p:spTree>
    <p:extLst>
      <p:ext uri="{BB962C8B-B14F-4D97-AF65-F5344CB8AC3E}">
        <p14:creationId xmlns:p14="http://schemas.microsoft.com/office/powerpoint/2010/main" val="986505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43897" y="3819832"/>
            <a:ext cx="8214851" cy="2490554"/>
          </a:xfrm>
          <a:prstGeom prst="rect">
            <a:avLst/>
          </a:prstGeom>
          <a:noFill/>
        </p:spPr>
        <p:txBody>
          <a:bodyPr wrap="square" rtlCol="0">
            <a:spAutoFit/>
          </a:bodyPr>
          <a:lstStyle/>
          <a:p>
            <a:pPr lvl="0" algn="just"/>
            <a:r>
              <a:rPr lang="ru-RU" sz="3200" b="1" i="1" dirty="0" smtClean="0">
                <a:solidFill>
                  <a:srgbClr val="000054"/>
                </a:solidFill>
                <a:latin typeface="Times New Roman" panose="02020603050405020304" pitchFamily="18" charset="0"/>
                <a:ea typeface="Times New Roman" panose="02020603050405020304" pitchFamily="18" charset="0"/>
              </a:rPr>
              <a:t>       Соблюдение принципов при составлении резюме: </a:t>
            </a:r>
            <a:r>
              <a:rPr lang="ru-RU" sz="2800" i="1" dirty="0" smtClean="0">
                <a:solidFill>
                  <a:srgbClr val="000054"/>
                </a:solidFill>
                <a:latin typeface="Times New Roman" panose="02020603050405020304" pitchFamily="18" charset="0"/>
                <a:cs typeface="Times New Roman" panose="02020603050405020304" pitchFamily="18" charset="0"/>
              </a:rPr>
              <a:t> краткости; </a:t>
            </a:r>
            <a:r>
              <a:rPr lang="ru-RU" sz="2800" i="1" dirty="0" smtClean="0">
                <a:solidFill>
                  <a:srgbClr val="000054"/>
                </a:solidFill>
                <a:latin typeface="Times New Roman" panose="02020603050405020304" pitchFamily="18" charset="0"/>
                <a:ea typeface="Times New Roman" panose="02020603050405020304" pitchFamily="18" charset="0"/>
              </a:rPr>
              <a:t>а</a:t>
            </a:r>
            <a:r>
              <a:rPr lang="ru-RU" sz="2800" i="1" dirty="0" smtClean="0">
                <a:solidFill>
                  <a:srgbClr val="000054"/>
                </a:solidFill>
                <a:latin typeface="Times New Roman" panose="02020603050405020304" pitchFamily="18" charset="0"/>
                <a:cs typeface="Times New Roman" panose="02020603050405020304" pitchFamily="18" charset="0"/>
              </a:rPr>
              <a:t>ккуратности; простоты; </a:t>
            </a:r>
            <a:r>
              <a:rPr lang="ru-RU" sz="2800" i="1" dirty="0" smtClean="0">
                <a:solidFill>
                  <a:srgbClr val="000054"/>
                </a:solidFill>
                <a:latin typeface="Times New Roman" panose="02020603050405020304" pitchFamily="18" charset="0"/>
                <a:ea typeface="Times New Roman" panose="02020603050405020304" pitchFamily="18" charset="0"/>
              </a:rPr>
              <a:t>г</a:t>
            </a:r>
            <a:r>
              <a:rPr lang="ru-RU" sz="2800" i="1" dirty="0" smtClean="0">
                <a:solidFill>
                  <a:srgbClr val="000054"/>
                </a:solidFill>
                <a:latin typeface="Times New Roman" panose="02020603050405020304" pitchFamily="18" charset="0"/>
                <a:cs typeface="Times New Roman" panose="02020603050405020304" pitchFamily="18" charset="0"/>
              </a:rPr>
              <a:t>рамотности; честности; направленности</a:t>
            </a:r>
            <a:r>
              <a:rPr lang="ru-RU" sz="2800" i="1" dirty="0">
                <a:solidFill>
                  <a:srgbClr val="000054"/>
                </a:solidFill>
                <a:latin typeface="Times New Roman" panose="02020603050405020304" pitchFamily="18" charset="0"/>
                <a:cs typeface="Times New Roman" panose="02020603050405020304" pitchFamily="18" charset="0"/>
              </a:rPr>
              <a:t>.</a:t>
            </a:r>
          </a:p>
          <a:p>
            <a:pPr marL="661670" indent="-6350" algn="just">
              <a:lnSpc>
                <a:spcPct val="112000"/>
              </a:lnSpc>
              <a:spcAft>
                <a:spcPts val="0"/>
              </a:spcAft>
            </a:pPr>
            <a:endParaRPr lang="ru-RU" sz="3200" i="1" dirty="0">
              <a:solidFill>
                <a:srgbClr val="000054"/>
              </a:solidFill>
              <a:latin typeface="Times New Roman" panose="02020603050405020304" pitchFamily="18" charset="0"/>
              <a:ea typeface="Times New Roman" panose="02020603050405020304" pitchFamily="18" charset="0"/>
            </a:endParaRPr>
          </a:p>
        </p:txBody>
      </p:sp>
      <p:pic>
        <p:nvPicPr>
          <p:cNvPr id="34" name="Рисунок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57460" y="3400926"/>
            <a:ext cx="2652943" cy="3457074"/>
          </a:xfrm>
          <a:prstGeom prst="rect">
            <a:avLst/>
          </a:prstGeom>
          <a:ln>
            <a:noFill/>
          </a:ln>
          <a:effectLst>
            <a:softEdge rad="112500"/>
          </a:effectLst>
        </p:spPr>
      </p:pic>
      <p:sp>
        <p:nvSpPr>
          <p:cNvPr id="35" name="Прямоугольник 34"/>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0835" y="302354"/>
            <a:ext cx="905286" cy="1193221"/>
          </a:xfrm>
          <a:prstGeom prst="rect">
            <a:avLst/>
          </a:prstGeom>
        </p:spPr>
      </p:pic>
      <p:sp>
        <p:nvSpPr>
          <p:cNvPr id="5" name="TextBox 4"/>
          <p:cNvSpPr txBox="1"/>
          <p:nvPr/>
        </p:nvSpPr>
        <p:spPr>
          <a:xfrm>
            <a:off x="2521974" y="302354"/>
            <a:ext cx="9070258" cy="602216"/>
          </a:xfrm>
          <a:prstGeom prst="rect">
            <a:avLst/>
          </a:prstGeom>
          <a:noFill/>
        </p:spPr>
        <p:txBody>
          <a:bodyPr wrap="square" rtlCol="0">
            <a:spAutoFit/>
          </a:bodyPr>
          <a:lstStyle/>
          <a:p>
            <a:pPr marL="89535" lvl="0" indent="-6350" fontAlgn="base">
              <a:lnSpc>
                <a:spcPct val="112000"/>
              </a:lnSpc>
            </a:pPr>
            <a:r>
              <a:rPr lang="ru-RU" sz="3200" b="1"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Главная </a:t>
            </a:r>
            <a:r>
              <a:rPr lang="ru-RU" sz="3200" b="1"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цель резюме без опыта работы:</a:t>
            </a:r>
            <a:endParaRPr lang="ru-RU" sz="32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Box 5"/>
          <p:cNvSpPr txBox="1"/>
          <p:nvPr/>
        </p:nvSpPr>
        <p:spPr>
          <a:xfrm>
            <a:off x="2271252" y="904570"/>
            <a:ext cx="9739151" cy="2505173"/>
          </a:xfrm>
          <a:prstGeom prst="rect">
            <a:avLst/>
          </a:prstGeom>
          <a:noFill/>
        </p:spPr>
        <p:txBody>
          <a:bodyPr wrap="square" rtlCol="0">
            <a:spAutoFit/>
          </a:bodyPr>
          <a:lstStyle/>
          <a:p>
            <a:pPr lvl="0" algn="just" fontAlgn="base">
              <a:lnSpc>
                <a:spcPct val="112000"/>
              </a:lnSpc>
              <a:buSzPts val="1000"/>
              <a:tabLst>
                <a:tab pos="457200" algn="l"/>
              </a:tabLst>
            </a:pPr>
            <a:r>
              <a:rPr lang="ru-RU" sz="2800" i="1">
                <a:solidFill>
                  <a:srgbClr val="000054"/>
                </a:solidFill>
                <a:latin typeface="Times New Roman" panose="02020603050405020304" pitchFamily="18" charset="0"/>
                <a:ea typeface="Times New Roman" panose="02020603050405020304" pitchFamily="18" charset="0"/>
              </a:rPr>
              <a:t>— быть заметным;</a:t>
            </a:r>
          </a:p>
          <a:p>
            <a:pPr lvl="0" algn="just" fontAlgn="base">
              <a:lnSpc>
                <a:spcPct val="112000"/>
              </a:lnSpc>
              <a:buSzPts val="1000"/>
              <a:tabLst>
                <a:tab pos="457200" algn="l"/>
              </a:tabLst>
            </a:pPr>
            <a:r>
              <a:rPr lang="ru-RU" sz="2800" i="1">
                <a:solidFill>
                  <a:srgbClr val="000054"/>
                </a:solidFill>
                <a:latin typeface="Times New Roman" panose="02020603050405020304" pitchFamily="18" charset="0"/>
                <a:ea typeface="Times New Roman" panose="02020603050405020304" pitchFamily="18" charset="0"/>
              </a:rPr>
              <a:t>— заявить о себе, о профессиональных качествах;</a:t>
            </a:r>
          </a:p>
          <a:p>
            <a:pPr lvl="0" algn="just" fontAlgn="base">
              <a:lnSpc>
                <a:spcPct val="112000"/>
              </a:lnSpc>
              <a:buSzPts val="1000"/>
              <a:tabLst>
                <a:tab pos="457200" algn="l"/>
              </a:tabLst>
            </a:pPr>
            <a:r>
              <a:rPr lang="ru-RU" sz="2800" i="1">
                <a:solidFill>
                  <a:srgbClr val="000054"/>
                </a:solidFill>
                <a:latin typeface="Times New Roman" panose="02020603050405020304" pitchFamily="18" charset="0"/>
                <a:ea typeface="Times New Roman" panose="02020603050405020304" pitchFamily="18" charset="0"/>
              </a:rPr>
              <a:t>— отрекламировать умения, достижения;</a:t>
            </a:r>
          </a:p>
          <a:p>
            <a:pPr lvl="0" algn="just" fontAlgn="base">
              <a:lnSpc>
                <a:spcPct val="112000"/>
              </a:lnSpc>
              <a:buSzPts val="1000"/>
              <a:tabLst>
                <a:tab pos="457200" algn="l"/>
              </a:tabLst>
            </a:pPr>
            <a:r>
              <a:rPr lang="ru-RU" sz="2800" i="1">
                <a:solidFill>
                  <a:srgbClr val="000054"/>
                </a:solidFill>
                <a:latin typeface="Times New Roman" panose="02020603050405020304" pitchFamily="18" charset="0"/>
                <a:ea typeface="Times New Roman" panose="02020603050405020304" pitchFamily="18" charset="0"/>
              </a:rPr>
              <a:t>— привлечь интерес работодателя к кандидатуре;</a:t>
            </a:r>
          </a:p>
          <a:p>
            <a:pPr lvl="0" algn="just" fontAlgn="base">
              <a:lnSpc>
                <a:spcPct val="112000"/>
              </a:lnSpc>
              <a:buSzPts val="1000"/>
              <a:tabLst>
                <a:tab pos="457200" algn="l"/>
              </a:tabLst>
            </a:pPr>
            <a:r>
              <a:rPr lang="ru-RU" sz="2800" i="1">
                <a:solidFill>
                  <a:srgbClr val="000054"/>
                </a:solidFill>
                <a:latin typeface="Times New Roman" panose="02020603050405020304" pitchFamily="18" charset="0"/>
                <a:ea typeface="Times New Roman" panose="02020603050405020304" pitchFamily="18" charset="0"/>
              </a:rPr>
              <a:t>— добиться приглашения на собеседование.</a:t>
            </a:r>
            <a:endParaRPr lang="ru-RU" sz="2800" i="1" dirty="0">
              <a:solidFill>
                <a:srgbClr val="000054"/>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559052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989221" y="449179"/>
            <a:ext cx="9416716" cy="1153777"/>
          </a:xfrm>
          <a:prstGeom prst="rect">
            <a:avLst/>
          </a:prstGeom>
          <a:noFill/>
        </p:spPr>
        <p:txBody>
          <a:bodyPr wrap="square" rtlCol="0">
            <a:spAutoFit/>
          </a:bodyPr>
          <a:lstStyle/>
          <a:p>
            <a:pPr marL="89535" indent="-6350" algn="ctr" fontAlgn="base">
              <a:lnSpc>
                <a:spcPct val="112000"/>
              </a:lnSpc>
              <a:spcAft>
                <a:spcPts val="1125"/>
              </a:spcAft>
            </a:pPr>
            <a:r>
              <a:rPr lang="ru-RU" sz="3200" b="1"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Прежде чем приступить к составлению резюме, ответьте на вопросы:</a:t>
            </a:r>
            <a:endParaRPr lang="ru-RU" sz="3200" b="1" i="1" dirty="0">
              <a:solidFill>
                <a:srgbClr val="000054"/>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TextBox 4"/>
          <p:cNvSpPr txBox="1"/>
          <p:nvPr/>
        </p:nvSpPr>
        <p:spPr>
          <a:xfrm>
            <a:off x="1026695" y="1828800"/>
            <a:ext cx="10234864" cy="2505173"/>
          </a:xfrm>
          <a:prstGeom prst="rect">
            <a:avLst/>
          </a:prstGeom>
          <a:noFill/>
        </p:spPr>
        <p:txBody>
          <a:bodyPr wrap="square" rtlCol="0">
            <a:spAutoFit/>
          </a:bodyPr>
          <a:lstStyle/>
          <a:p>
            <a:pPr lvl="0" algn="just" fontAlgn="base">
              <a:lnSpc>
                <a:spcPct val="112000"/>
              </a:lnSpc>
              <a:spcAft>
                <a:spcPts val="0"/>
              </a:spcAft>
              <a:buSzPts val="1000"/>
              <a:tabLst>
                <a:tab pos="457200" algn="l"/>
              </a:tabLst>
            </a:pPr>
            <a:r>
              <a:rPr lang="ru-RU" sz="2800" b="1"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чем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я лучше других;</a:t>
            </a:r>
          </a:p>
          <a:p>
            <a:pPr lvl="0" algn="just" fontAlgn="base">
              <a:lnSpc>
                <a:spcPct val="112000"/>
              </a:lnSpc>
              <a:spcAft>
                <a:spcPts val="0"/>
              </a:spcAft>
              <a:buSzPts val="1000"/>
              <a:tabLst>
                <a:tab pos="457200" algn="l"/>
              </a:tabLst>
            </a:pPr>
            <a:r>
              <a:rPr lang="ru-RU" sz="2800" b="1"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почему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должен получить вакансию;</a:t>
            </a:r>
          </a:p>
          <a:p>
            <a:pPr lvl="0" algn="just" fontAlgn="base">
              <a:lnSpc>
                <a:spcPct val="112000"/>
              </a:lnSpc>
              <a:spcAft>
                <a:spcPts val="0"/>
              </a:spcAft>
              <a:buSzPts val="1000"/>
              <a:tabLst>
                <a:tab pos="457200" algn="l"/>
              </a:tabLst>
            </a:pPr>
            <a:r>
              <a:rPr lang="ru-RU" sz="2800" b="1"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какими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уникальными качествами обладаю;</a:t>
            </a:r>
          </a:p>
          <a:p>
            <a:pPr lvl="0" algn="just" fontAlgn="base">
              <a:lnSpc>
                <a:spcPct val="112000"/>
              </a:lnSpc>
              <a:spcAft>
                <a:spcPts val="0"/>
              </a:spcAft>
              <a:buSzPts val="1000"/>
              <a:tabLst>
                <a:tab pos="457200" algn="l"/>
              </a:tabLst>
            </a:pPr>
            <a:r>
              <a:rPr lang="ru-RU" sz="2800" b="1"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что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делаю лучше остальных;</a:t>
            </a:r>
          </a:p>
          <a:p>
            <a:pPr lvl="0" algn="just" fontAlgn="base">
              <a:lnSpc>
                <a:spcPct val="112000"/>
              </a:lnSpc>
              <a:spcAft>
                <a:spcPts val="0"/>
              </a:spcAft>
              <a:buSzPts val="1000"/>
              <a:tabLst>
                <a:tab pos="457200" algn="l"/>
              </a:tabLst>
            </a:pPr>
            <a:r>
              <a:rPr lang="ru-RU" sz="2800" b="1"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какие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достижения имею в своей профессии, жизни</a:t>
            </a:r>
            <a:r>
              <a:rPr lang="ru-RU" sz="2800" i="1" dirty="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2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3413" y="488425"/>
            <a:ext cx="815808" cy="1075283"/>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2256" y="4599065"/>
            <a:ext cx="8908027" cy="1936144"/>
          </a:xfrm>
          <a:prstGeom prst="rect">
            <a:avLst/>
          </a:prstGeom>
        </p:spPr>
      </p:pic>
    </p:spTree>
    <p:extLst>
      <p:ext uri="{BB962C8B-B14F-4D97-AF65-F5344CB8AC3E}">
        <p14:creationId xmlns:p14="http://schemas.microsoft.com/office/powerpoint/2010/main" val="40997886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910520" y="304800"/>
            <a:ext cx="9383122" cy="1195455"/>
          </a:xfrm>
          <a:prstGeom prst="rect">
            <a:avLst/>
          </a:prstGeom>
          <a:noFill/>
        </p:spPr>
        <p:txBody>
          <a:bodyPr wrap="square" rtlCol="0">
            <a:spAutoFit/>
          </a:bodyPr>
          <a:lstStyle/>
          <a:p>
            <a:pPr marL="89535" indent="-6350" algn="ctr" fontAlgn="base">
              <a:lnSpc>
                <a:spcPct val="112000"/>
              </a:lnSpc>
            </a:pPr>
            <a:r>
              <a:rPr lang="ru-RU" sz="3200" b="1" i="1" dirty="0">
                <a:solidFill>
                  <a:srgbClr val="000054"/>
                </a:solidFill>
                <a:latin typeface="Times New Roman" panose="02020603050405020304" pitchFamily="18" charset="0"/>
                <a:ea typeface="Times New Roman" panose="02020603050405020304" pitchFamily="18" charset="0"/>
              </a:rPr>
              <a:t>Для резюме без опыта работы полезна будет следующая информация:</a:t>
            </a:r>
            <a:endParaRPr lang="ru-RU" sz="3200" i="1" dirty="0">
              <a:solidFill>
                <a:srgbClr val="000054"/>
              </a:solidFill>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680" y="304800"/>
            <a:ext cx="787839" cy="1038419"/>
          </a:xfrm>
          <a:prstGeom prst="rect">
            <a:avLst/>
          </a:prstGeom>
        </p:spPr>
      </p:pic>
      <p:sp>
        <p:nvSpPr>
          <p:cNvPr id="5" name="TextBox 4"/>
          <p:cNvSpPr txBox="1"/>
          <p:nvPr/>
        </p:nvSpPr>
        <p:spPr>
          <a:xfrm>
            <a:off x="1010652" y="1556084"/>
            <a:ext cx="10812379" cy="3952877"/>
          </a:xfrm>
          <a:prstGeom prst="rect">
            <a:avLst/>
          </a:prstGeom>
          <a:noFill/>
        </p:spPr>
        <p:txBody>
          <a:bodyPr wrap="square" rtlCol="0">
            <a:spAutoFit/>
          </a:bodyPr>
          <a:lstStyle/>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участие </a:t>
            </a:r>
            <a:r>
              <a:rPr lang="ru-RU" sz="2800" i="1" dirty="0">
                <a:solidFill>
                  <a:srgbClr val="000054"/>
                </a:solidFill>
                <a:latin typeface="Times New Roman" panose="02020603050405020304" pitchFamily="18" charset="0"/>
                <a:ea typeface="Times New Roman" panose="02020603050405020304" pitchFamily="18" charset="0"/>
              </a:rPr>
              <a:t>в студенческих семинарах, конференциях;</a:t>
            </a:r>
          </a:p>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публикация </a:t>
            </a:r>
            <a:r>
              <a:rPr lang="ru-RU" sz="2800" i="1" dirty="0">
                <a:solidFill>
                  <a:srgbClr val="000054"/>
                </a:solidFill>
                <a:latin typeface="Times New Roman" panose="02020603050405020304" pitchFamily="18" charset="0"/>
                <a:ea typeface="Times New Roman" panose="02020603050405020304" pitchFamily="18" charset="0"/>
              </a:rPr>
              <a:t>своих статей в газете;</a:t>
            </a:r>
          </a:p>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активное </a:t>
            </a:r>
            <a:r>
              <a:rPr lang="ru-RU" sz="2800" i="1" dirty="0">
                <a:solidFill>
                  <a:srgbClr val="000054"/>
                </a:solidFill>
                <a:latin typeface="Times New Roman" panose="02020603050405020304" pitchFamily="18" charset="0"/>
                <a:ea typeface="Times New Roman" panose="02020603050405020304" pitchFamily="18" charset="0"/>
              </a:rPr>
              <a:t>участие в жизни </a:t>
            </a:r>
            <a:r>
              <a:rPr lang="ru-RU" sz="2800" i="1" dirty="0" smtClean="0">
                <a:solidFill>
                  <a:srgbClr val="000054"/>
                </a:solidFill>
                <a:latin typeface="Times New Roman" panose="02020603050405020304" pitchFamily="18" charset="0"/>
                <a:ea typeface="Times New Roman" panose="02020603050405020304" pitchFamily="18" charset="0"/>
              </a:rPr>
              <a:t>колледжа </a:t>
            </a:r>
            <a:r>
              <a:rPr lang="ru-RU" sz="2800" i="1" dirty="0">
                <a:solidFill>
                  <a:srgbClr val="000054"/>
                </a:solidFill>
                <a:latin typeface="Times New Roman" panose="02020603050405020304" pitchFamily="18" charset="0"/>
                <a:ea typeface="Times New Roman" panose="02020603050405020304" pitchFamily="18" charset="0"/>
              </a:rPr>
              <a:t>(посещение кружков, публичные </a:t>
            </a:r>
            <a:r>
              <a:rPr lang="ru-RU" sz="2800" i="1" dirty="0">
                <a:solidFill>
                  <a:srgbClr val="000054"/>
                </a:solidFill>
                <a:latin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ea typeface="Times New Roman" panose="02020603050405020304" pitchFamily="18" charset="0"/>
              </a:rPr>
              <a:t>выступления</a:t>
            </a:r>
            <a:r>
              <a:rPr lang="ru-RU" sz="2800" i="1" dirty="0">
                <a:solidFill>
                  <a:srgbClr val="000054"/>
                </a:solidFill>
                <a:latin typeface="Times New Roman" panose="02020603050405020304" pitchFamily="18" charset="0"/>
                <a:ea typeface="Times New Roman" panose="02020603050405020304" pitchFamily="18" charset="0"/>
              </a:rPr>
              <a:t>, участие в общественной деятельности);</a:t>
            </a:r>
          </a:p>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прохождение</a:t>
            </a:r>
            <a:r>
              <a:rPr lang="ru-RU" sz="2800" i="1" dirty="0">
                <a:solidFill>
                  <a:srgbClr val="000054"/>
                </a:solidFill>
                <a:latin typeface="Times New Roman" panose="02020603050405020304" pitchFamily="18" charset="0"/>
                <a:ea typeface="Times New Roman" panose="02020603050405020304" pitchFamily="18" charset="0"/>
              </a:rPr>
              <a:t> обучения на военной кафедре;</a:t>
            </a:r>
          </a:p>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помощь </a:t>
            </a:r>
            <a:r>
              <a:rPr lang="ru-RU" sz="2800" i="1" dirty="0">
                <a:solidFill>
                  <a:srgbClr val="000054"/>
                </a:solidFill>
                <a:latin typeface="Times New Roman" panose="02020603050405020304" pitchFamily="18" charset="0"/>
                <a:ea typeface="Times New Roman" panose="02020603050405020304" pitchFamily="18" charset="0"/>
              </a:rPr>
              <a:t>преподавателям в организации лекций;</a:t>
            </a:r>
          </a:p>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тема </a:t>
            </a:r>
            <a:r>
              <a:rPr lang="ru-RU" sz="2800" i="1" dirty="0">
                <a:solidFill>
                  <a:srgbClr val="000054"/>
                </a:solidFill>
                <a:latin typeface="Times New Roman" panose="02020603050405020304" pitchFamily="18" charset="0"/>
                <a:ea typeface="Times New Roman" panose="02020603050405020304" pitchFamily="18" charset="0"/>
              </a:rPr>
              <a:t>дипломной работы;</a:t>
            </a:r>
          </a:p>
          <a:p>
            <a:pPr lvl="0" algn="just" fontAlgn="base">
              <a:lnSpc>
                <a:spcPct val="112000"/>
              </a:lnSpc>
              <a:spcAft>
                <a:spcPts val="0"/>
              </a:spcAft>
              <a:buSzPts val="1000"/>
              <a:tabLst>
                <a:tab pos="457200" algn="l"/>
              </a:tabLst>
            </a:pPr>
            <a:r>
              <a:rPr lang="ru-RU" sz="2800" i="1" dirty="0" smtClean="0">
                <a:solidFill>
                  <a:srgbClr val="000054"/>
                </a:solidFill>
                <a:latin typeface="Times New Roman" panose="02020603050405020304" pitchFamily="18" charset="0"/>
                <a:cs typeface="Times New Roman" panose="02020603050405020304" pitchFamily="18" charset="0"/>
              </a:rPr>
              <a:t>       — </a:t>
            </a:r>
            <a:r>
              <a:rPr lang="ru-RU" sz="2800" i="1" dirty="0" smtClean="0">
                <a:solidFill>
                  <a:srgbClr val="000054"/>
                </a:solidFill>
                <a:latin typeface="Times New Roman" panose="02020603050405020304" pitchFamily="18" charset="0"/>
                <a:ea typeface="Times New Roman" panose="02020603050405020304" pitchFamily="18" charset="0"/>
              </a:rPr>
              <a:t>уровень </a:t>
            </a:r>
            <a:r>
              <a:rPr lang="ru-RU" sz="2800" i="1" dirty="0">
                <a:solidFill>
                  <a:srgbClr val="000054"/>
                </a:solidFill>
                <a:latin typeface="Times New Roman" panose="02020603050405020304" pitchFamily="18" charset="0"/>
                <a:ea typeface="Times New Roman" panose="02020603050405020304" pitchFamily="18" charset="0"/>
              </a:rPr>
              <a:t>успеваемости.</a:t>
            </a: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56044" y="4642331"/>
            <a:ext cx="2240337" cy="2082933"/>
          </a:xfrm>
          <a:prstGeom prst="rect">
            <a:avLst/>
          </a:prstGeom>
          <a:ln>
            <a:noFill/>
          </a:ln>
          <a:effectLst>
            <a:softEdge rad="112500"/>
          </a:effectLst>
        </p:spPr>
      </p:pic>
    </p:spTree>
    <p:extLst>
      <p:ext uri="{BB962C8B-B14F-4D97-AF65-F5344CB8AC3E}">
        <p14:creationId xmlns:p14="http://schemas.microsoft.com/office/powerpoint/2010/main" val="744748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2436980" y="263201"/>
            <a:ext cx="8742297" cy="1077218"/>
          </a:xfrm>
          <a:prstGeom prst="rect">
            <a:avLst/>
          </a:prstGeom>
          <a:noFill/>
        </p:spPr>
        <p:txBody>
          <a:bodyPr wrap="square" rtlCol="0">
            <a:spAutoFit/>
          </a:bodyPr>
          <a:lstStyle/>
          <a:p>
            <a:pPr algn="ctr"/>
            <a:r>
              <a:rPr lang="ru-RU" sz="3200" b="1" i="1" dirty="0">
                <a:solidFill>
                  <a:srgbClr val="000054"/>
                </a:solidFill>
                <a:latin typeface="Times New Roman" panose="02020603050405020304" pitchFamily="18" charset="0"/>
                <a:cs typeface="Times New Roman" panose="02020603050405020304" pitchFamily="18" charset="0"/>
              </a:rPr>
              <a:t>Какие разделы следует включить в резюме без опыта работы</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2103" y="263201"/>
            <a:ext cx="839211" cy="1106129"/>
          </a:xfrm>
          <a:prstGeom prst="rect">
            <a:avLst/>
          </a:prstGeom>
        </p:spPr>
      </p:pic>
      <p:sp>
        <p:nvSpPr>
          <p:cNvPr id="5" name="TextBox 4"/>
          <p:cNvSpPr txBox="1"/>
          <p:nvPr/>
        </p:nvSpPr>
        <p:spPr>
          <a:xfrm>
            <a:off x="1150374" y="1740309"/>
            <a:ext cx="10663084" cy="4832092"/>
          </a:xfrm>
          <a:prstGeom prst="rect">
            <a:avLst/>
          </a:prstGeom>
          <a:noFill/>
        </p:spPr>
        <p:txBody>
          <a:bodyPr wrap="square" rtlCol="0">
            <a:spAutoFit/>
          </a:bodyPr>
          <a:lstStyle/>
          <a:p>
            <a:pPr algn="ctr"/>
            <a:r>
              <a:rPr lang="ru-RU" sz="2800" b="1" i="1" dirty="0">
                <a:solidFill>
                  <a:srgbClr val="000054"/>
                </a:solidFill>
                <a:latin typeface="Times New Roman" panose="02020603050405020304" pitchFamily="18" charset="0"/>
                <a:cs typeface="Times New Roman" panose="02020603050405020304" pitchFamily="18" charset="0"/>
              </a:rPr>
              <a:t>Резюме содержит стандартные </a:t>
            </a:r>
            <a:r>
              <a:rPr lang="ru-RU" sz="2800" b="1" i="1" dirty="0" smtClean="0">
                <a:solidFill>
                  <a:srgbClr val="000054"/>
                </a:solidFill>
                <a:latin typeface="Times New Roman" panose="02020603050405020304" pitchFamily="18" charset="0"/>
                <a:cs typeface="Times New Roman" panose="02020603050405020304" pitchFamily="18" charset="0"/>
              </a:rPr>
              <a:t>пункты (например)</a:t>
            </a:r>
          </a:p>
          <a:p>
            <a:pPr algn="ctr"/>
            <a:endParaRPr lang="ru-RU" sz="2800" b="1" i="1" dirty="0">
              <a:solidFill>
                <a:srgbClr val="000054"/>
              </a:solidFill>
              <a:latin typeface="Times New Roman" panose="02020603050405020304" pitchFamily="18" charset="0"/>
              <a:cs typeface="Times New Roman" panose="02020603050405020304" pitchFamily="18" charset="0"/>
            </a:endParaRPr>
          </a:p>
          <a:p>
            <a:pPr algn="just"/>
            <a:r>
              <a:rPr lang="ru-RU" sz="2800" i="1" dirty="0" smtClean="0">
                <a:solidFill>
                  <a:srgbClr val="000054"/>
                </a:solidFill>
                <a:latin typeface="Times New Roman" panose="02020603050405020304" pitchFamily="18" charset="0"/>
                <a:cs typeface="Times New Roman" panose="02020603050405020304" pitchFamily="18" charset="0"/>
              </a:rPr>
              <a:t>       Сведения </a:t>
            </a:r>
            <a:r>
              <a:rPr lang="ru-RU" sz="2800" i="1" dirty="0">
                <a:solidFill>
                  <a:srgbClr val="000054"/>
                </a:solidFill>
                <a:latin typeface="Times New Roman" panose="02020603050405020304" pitchFamily="18" charset="0"/>
                <a:cs typeface="Times New Roman" panose="02020603050405020304" pitchFamily="18" charset="0"/>
              </a:rPr>
              <a:t>о себе (фамилия, имя, отчество, адрес).</a:t>
            </a:r>
          </a:p>
          <a:p>
            <a:pPr algn="just"/>
            <a:r>
              <a:rPr lang="ru-RU" sz="2800" i="1" dirty="0" smtClean="0">
                <a:solidFill>
                  <a:srgbClr val="000054"/>
                </a:solidFill>
                <a:latin typeface="Times New Roman" panose="02020603050405020304" pitchFamily="18" charset="0"/>
                <a:cs typeface="Times New Roman" panose="02020603050405020304" pitchFamily="18" charset="0"/>
              </a:rPr>
              <a:t>       Название </a:t>
            </a:r>
            <a:r>
              <a:rPr lang="ru-RU" sz="2800" i="1" dirty="0">
                <a:solidFill>
                  <a:srgbClr val="000054"/>
                </a:solidFill>
                <a:latin typeface="Times New Roman" panose="02020603050405020304" pitchFamily="18" charset="0"/>
                <a:cs typeface="Times New Roman" panose="02020603050405020304" pitchFamily="18" charset="0"/>
              </a:rPr>
              <a:t>вакансии или должности, на которую претендует соискатель.</a:t>
            </a:r>
          </a:p>
          <a:p>
            <a:pPr algn="just"/>
            <a:r>
              <a:rPr lang="ru-RU" sz="2800" i="1" dirty="0" smtClean="0">
                <a:solidFill>
                  <a:srgbClr val="000054"/>
                </a:solidFill>
                <a:latin typeface="Times New Roman" panose="02020603050405020304" pitchFamily="18" charset="0"/>
                <a:cs typeface="Times New Roman" panose="02020603050405020304" pitchFamily="18" charset="0"/>
              </a:rPr>
              <a:t>       Внесение </a:t>
            </a:r>
            <a:r>
              <a:rPr lang="ru-RU" sz="2800" i="1" dirty="0">
                <a:solidFill>
                  <a:srgbClr val="000054"/>
                </a:solidFill>
                <a:latin typeface="Times New Roman" panose="02020603050405020304" pitchFamily="18" charset="0"/>
                <a:cs typeface="Times New Roman" panose="02020603050405020304" pitchFamily="18" charset="0"/>
              </a:rPr>
              <a:t>своих контактных данных (номеров телефона, электронной почты).</a:t>
            </a:r>
          </a:p>
          <a:p>
            <a:pPr algn="just"/>
            <a:r>
              <a:rPr lang="ru-RU" sz="2800" i="1" dirty="0" smtClean="0">
                <a:solidFill>
                  <a:srgbClr val="000054"/>
                </a:solidFill>
                <a:latin typeface="Times New Roman" panose="02020603050405020304" pitchFamily="18" charset="0"/>
                <a:cs typeface="Times New Roman" panose="02020603050405020304" pitchFamily="18" charset="0"/>
              </a:rPr>
              <a:t>       Пожелания </a:t>
            </a:r>
            <a:r>
              <a:rPr lang="ru-RU" sz="2800" i="1" dirty="0">
                <a:solidFill>
                  <a:srgbClr val="000054"/>
                </a:solidFill>
                <a:latin typeface="Times New Roman" panose="02020603050405020304" pitchFamily="18" charset="0"/>
                <a:cs typeface="Times New Roman" panose="02020603050405020304" pitchFamily="18" charset="0"/>
              </a:rPr>
              <a:t>к будущей должности. Здесь указывается вид занятости (частичная, полная), желаемый график, время работы, необходимый уровень заработной платы.</a:t>
            </a:r>
          </a:p>
          <a:p>
            <a:pPr algn="just"/>
            <a:r>
              <a:rPr lang="ru-RU" sz="2800" i="1" dirty="0" smtClean="0">
                <a:solidFill>
                  <a:srgbClr val="000054"/>
                </a:solidFill>
                <a:latin typeface="Times New Roman" panose="02020603050405020304" pitchFamily="18" charset="0"/>
                <a:cs typeface="Times New Roman" panose="02020603050405020304" pitchFamily="18" charset="0"/>
              </a:rPr>
              <a:t>       </a:t>
            </a:r>
            <a:endParaRPr lang="ru-RU" sz="2800" i="1" dirty="0">
              <a:solidFill>
                <a:srgbClr val="00005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62168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70156" y="353961"/>
            <a:ext cx="11017044" cy="2505173"/>
          </a:xfrm>
          <a:prstGeom prst="rect">
            <a:avLst/>
          </a:prstGeom>
          <a:noFill/>
        </p:spPr>
        <p:txBody>
          <a:bodyPr wrap="square" rtlCol="0">
            <a:spAutoFit/>
          </a:bodyPr>
          <a:lstStyle/>
          <a:p>
            <a:pPr marL="342900" indent="-342900" algn="just" fontAlgn="base">
              <a:lnSpc>
                <a:spcPct val="112000"/>
              </a:lnSpc>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000054"/>
                </a:solidFill>
                <a:latin typeface="Times New Roman" panose="02020603050405020304" pitchFamily="18" charset="0"/>
                <a:cs typeface="Times New Roman" panose="02020603050405020304" pitchFamily="18" charset="0"/>
              </a:rPr>
              <a:t>Информация </a:t>
            </a:r>
            <a:r>
              <a:rPr lang="ru-RU" sz="2800" i="1" dirty="0">
                <a:solidFill>
                  <a:srgbClr val="000054"/>
                </a:solidFill>
                <a:latin typeface="Times New Roman" panose="02020603050405020304" pitchFamily="18" charset="0"/>
                <a:cs typeface="Times New Roman" panose="02020603050405020304" pitchFamily="18" charset="0"/>
              </a:rPr>
              <a:t>об образовании, где необходимо указать сведения об окончании среднего, средне — специального или высшего учебного заведения, полученной специальности</a:t>
            </a:r>
            <a:r>
              <a:rPr lang="ru-RU" sz="2800" i="1" dirty="0" smtClean="0">
                <a:solidFill>
                  <a:srgbClr val="000054"/>
                </a:solidFill>
                <a:latin typeface="Times New Roman" panose="02020603050405020304" pitchFamily="18" charset="0"/>
                <a:cs typeface="Times New Roman" panose="02020603050405020304" pitchFamily="18" charset="0"/>
              </a:rPr>
              <a:t>.</a:t>
            </a: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p>
          <a:p>
            <a:pPr marL="342900" lvl="0" indent="-342900" algn="just" fontAlgn="base">
              <a:lnSpc>
                <a:spcPct val="112000"/>
              </a:lnSpc>
              <a:spcAft>
                <a:spcPts val="0"/>
              </a:spcAft>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Дополнительное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образование, курсы, тренинги.</a:t>
            </a:r>
          </a:p>
          <a:p>
            <a:pPr marL="342900" lvl="0" indent="-342900" algn="just" fontAlgn="base">
              <a:lnSpc>
                <a:spcPct val="112000"/>
              </a:lnSpc>
              <a:spcAft>
                <a:spcPts val="0"/>
              </a:spcAft>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800" i="1" dirty="0">
              <a:solidFill>
                <a:srgbClr val="000054"/>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7123" y="2484120"/>
            <a:ext cx="3561347" cy="4419600"/>
          </a:xfrm>
          <a:prstGeom prst="rect">
            <a:avLst/>
          </a:prstGeom>
          <a:ln>
            <a:noFill/>
          </a:ln>
          <a:effectLst>
            <a:softEdge rad="112500"/>
          </a:effectLst>
        </p:spPr>
      </p:pic>
      <p:sp>
        <p:nvSpPr>
          <p:cNvPr id="6" name="TextBox 5"/>
          <p:cNvSpPr txBox="1"/>
          <p:nvPr/>
        </p:nvSpPr>
        <p:spPr>
          <a:xfrm>
            <a:off x="870156" y="2438400"/>
            <a:ext cx="6902244" cy="3952877"/>
          </a:xfrm>
          <a:prstGeom prst="rect">
            <a:avLst/>
          </a:prstGeom>
          <a:noFill/>
        </p:spPr>
        <p:txBody>
          <a:bodyPr wrap="square" rtlCol="0">
            <a:spAutoFit/>
          </a:bodyPr>
          <a:lstStyle/>
          <a:p>
            <a:pPr marL="342900" lvl="0" indent="-342900" algn="just" fontAlgn="base">
              <a:lnSpc>
                <a:spcPct val="112000"/>
              </a:lnSpc>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Сведения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о предыдущих местах занятости. Отсутствие опыта у студента по своей специальности не означает отсутствие трудовой деятельности. Здесь можно указать места временной подработки, информацию о занимаемой должности старосты группы.</a:t>
            </a:r>
          </a:p>
        </p:txBody>
      </p:sp>
    </p:spTree>
    <p:extLst>
      <p:ext uri="{BB962C8B-B14F-4D97-AF65-F5344CB8AC3E}">
        <p14:creationId xmlns:p14="http://schemas.microsoft.com/office/powerpoint/2010/main" val="2596405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988142" y="722671"/>
            <a:ext cx="10648335" cy="5883149"/>
          </a:xfrm>
          <a:prstGeom prst="rect">
            <a:avLst/>
          </a:prstGeom>
          <a:noFill/>
        </p:spPr>
        <p:txBody>
          <a:bodyPr wrap="square" rtlCol="0">
            <a:spAutoFit/>
          </a:bodyPr>
          <a:lstStyle/>
          <a:p>
            <a:pPr marL="342900" lvl="0" indent="-342900" algn="just" fontAlgn="base">
              <a:lnSpc>
                <a:spcPct val="112000"/>
              </a:lnSpc>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Дальше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идет важная часть анкеты, по которой работодатель оценивает знания и навыки. И даже если студент неопытный, то в этом пункте важно раскрыть потенциал, чтобы чем-то зацепить. Напишите о своих жизненных достижениях и успехах в учебе.</a:t>
            </a:r>
          </a:p>
          <a:p>
            <a:pPr marL="342900" lvl="0" indent="-342900" algn="just" fontAlgn="base">
              <a:lnSpc>
                <a:spcPct val="112000"/>
              </a:lnSpc>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Дополнительные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навыки, знание языков и компьютерных программ. Это потенциально полезные навыки для студента, которые говорят об ответственности, грамотности и целеустремленности.</a:t>
            </a:r>
          </a:p>
          <a:p>
            <a:pPr marL="342900" lvl="0" indent="-342900" algn="just" fontAlgn="base">
              <a:lnSpc>
                <a:spcPct val="112000"/>
              </a:lnSpc>
              <a:tabLst>
                <a:tab pos="457200" algn="l"/>
              </a:tabLst>
            </a:pPr>
            <a:r>
              <a:rPr lang="ru-RU" sz="2800" i="1" dirty="0" smtClean="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           Описание </a:t>
            </a:r>
            <a:r>
              <a:rPr lang="ru-RU" sz="2800" i="1" dirty="0">
                <a:solidFill>
                  <a:srgbClr val="000054"/>
                </a:solidFill>
                <a:latin typeface="Times New Roman" panose="02020603050405020304" pitchFamily="18" charset="0"/>
                <a:ea typeface="Times New Roman" panose="02020603050405020304" pitchFamily="18" charset="0"/>
                <a:cs typeface="Times New Roman" panose="02020603050405020304" pitchFamily="18" charset="0"/>
              </a:rPr>
              <a:t>профессиональных качеств. Стоит указывать только те качества, которые значимы для будущей должности и профессии.</a:t>
            </a:r>
          </a:p>
        </p:txBody>
      </p:sp>
    </p:spTree>
    <p:extLst>
      <p:ext uri="{BB962C8B-B14F-4D97-AF65-F5344CB8AC3E}">
        <p14:creationId xmlns:p14="http://schemas.microsoft.com/office/powerpoint/2010/main" val="1121908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02979" cy="6858000"/>
          </a:xfrm>
          <a:prstGeom prst="rect">
            <a:avLst/>
          </a:prstGeom>
          <a:solidFill>
            <a:srgbClr val="6D6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2256504" y="339213"/>
            <a:ext cx="9217742" cy="2298578"/>
          </a:xfrm>
          <a:prstGeom prst="rect">
            <a:avLst/>
          </a:prstGeom>
          <a:noFill/>
        </p:spPr>
        <p:txBody>
          <a:bodyPr wrap="square" rtlCol="0">
            <a:spAutoFit/>
          </a:bodyPr>
          <a:lstStyle/>
          <a:p>
            <a:pPr marL="89535" indent="-6350" algn="ctr" fontAlgn="base">
              <a:lnSpc>
                <a:spcPct val="112000"/>
              </a:lnSpc>
            </a:pPr>
            <a:r>
              <a:rPr lang="ru-RU" sz="3200" b="1" i="1" dirty="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В разделе личных качеств указывайте те, которые выделят вашу универсальность на фоне опытных сотрудников.</a:t>
            </a:r>
            <a:r>
              <a:rPr lang="ru-RU" sz="3200" i="1" dirty="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3200" i="1" dirty="0" smtClean="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endParaRPr>
          </a:p>
          <a:p>
            <a:pPr marL="89535" indent="-6350" algn="ctr" fontAlgn="base">
              <a:lnSpc>
                <a:spcPct val="112000"/>
              </a:lnSpc>
            </a:pPr>
            <a:r>
              <a:rPr lang="ru-RU" sz="3200" i="1" dirty="0" smtClean="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Пример</a:t>
            </a:r>
            <a:r>
              <a:rPr lang="ru-RU" sz="3200" i="1" dirty="0">
                <a:solidFill>
                  <a:srgbClr val="444444"/>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3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4653" y="339213"/>
            <a:ext cx="1141792" cy="1504950"/>
          </a:xfrm>
          <a:prstGeom prst="rect">
            <a:avLst/>
          </a:prstGeom>
        </p:spPr>
      </p:pic>
      <p:sp>
        <p:nvSpPr>
          <p:cNvPr id="5" name="Скругленный прямоугольник 4"/>
          <p:cNvSpPr/>
          <p:nvPr/>
        </p:nvSpPr>
        <p:spPr>
          <a:xfrm>
            <a:off x="1150374" y="2637791"/>
            <a:ext cx="10663084" cy="1093551"/>
          </a:xfrm>
          <a:prstGeom prst="roundRect">
            <a:avLst/>
          </a:prstGeom>
          <a:solidFill>
            <a:srgbClr val="0D0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могу </a:t>
            </a:r>
            <a:r>
              <a:rPr lang="ru-RU" sz="2800" b="1" i="1" dirty="0">
                <a:latin typeface="Times New Roman" panose="02020603050405020304" pitchFamily="18" charset="0"/>
                <a:cs typeface="Times New Roman" panose="02020603050405020304" pitchFamily="18" charset="0"/>
              </a:rPr>
              <a:t>оперативно решать поставленные задачи;</a:t>
            </a:r>
          </a:p>
        </p:txBody>
      </p:sp>
      <p:sp>
        <p:nvSpPr>
          <p:cNvPr id="6" name="Скругленный прямоугольник 5"/>
          <p:cNvSpPr/>
          <p:nvPr/>
        </p:nvSpPr>
        <p:spPr>
          <a:xfrm>
            <a:off x="1150374" y="3864077"/>
            <a:ext cx="10663084" cy="1209368"/>
          </a:xfrm>
          <a:prstGeom prst="roundRect">
            <a:avLst/>
          </a:prstGeom>
          <a:solidFill>
            <a:srgbClr val="0D0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легко </a:t>
            </a:r>
            <a:r>
              <a:rPr lang="ru-RU" sz="2800" b="1" i="1" dirty="0">
                <a:latin typeface="Times New Roman" panose="02020603050405020304" pitchFamily="18" charset="0"/>
                <a:cs typeface="Times New Roman" panose="02020603050405020304" pitchFamily="18" charset="0"/>
              </a:rPr>
              <a:t>нахожу подход к человеку, со мной приятно общаться;</a:t>
            </a:r>
          </a:p>
        </p:txBody>
      </p:sp>
      <p:sp>
        <p:nvSpPr>
          <p:cNvPr id="7" name="Скругленный прямоугольник 6"/>
          <p:cNvSpPr/>
          <p:nvPr/>
        </p:nvSpPr>
        <p:spPr>
          <a:xfrm>
            <a:off x="1150374" y="5201839"/>
            <a:ext cx="10663084" cy="1196790"/>
          </a:xfrm>
          <a:prstGeom prst="roundRect">
            <a:avLst/>
          </a:prstGeom>
          <a:solidFill>
            <a:srgbClr val="0D0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lnSpc>
                <a:spcPct val="112000"/>
              </a:lnSpc>
              <a:spcAft>
                <a:spcPts val="750"/>
              </a:spcAft>
              <a:buSzPts val="1000"/>
              <a:tabLst>
                <a:tab pos="457200" algn="l"/>
              </a:tabLst>
            </a:pPr>
            <a:r>
              <a:rPr lang="ru-RU" sz="28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8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схватываю </a:t>
            </a:r>
            <a:r>
              <a:rPr lang="ru-RU" sz="28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информацию на лету и быстро выполняю поручения.</a:t>
            </a:r>
            <a:endParaRPr lang="ru-RU" sz="2800" b="1" i="1" dirty="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716681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TotalTime>
  <Words>4974</Words>
  <Application>Microsoft Office PowerPoint</Application>
  <PresentationFormat>Широкоэкранный</PresentationFormat>
  <Paragraphs>307</Paragraphs>
  <Slides>19</Slides>
  <Notes>19</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Calibri</vt:lpstr>
      <vt:lpstr>Calibri Light</vt:lpstr>
      <vt:lpstr>Courier New</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РОССИЙСКАЯ ФЕДЕРАЦИЯ МИНИСТЕРСТВО ОБРАЗОВАНИЯ И НАУКИ АМУРСКОЙ ОБЛАСТИ 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резюме́ по трудоустройству студентами выпускных групп.</dc:title>
  <dc:subject>Методические рекомендации по организации самостоятельной внеаудиторной работы студентов. </dc:subject>
  <dc:creator>преподаватель высшей квалификационной категории О.Г. Гольская</dc:creator>
  <cp:lastModifiedBy>Admin</cp:lastModifiedBy>
  <cp:revision>87</cp:revision>
  <dcterms:created xsi:type="dcterms:W3CDTF">2020-01-04T04:01:18Z</dcterms:created>
  <dcterms:modified xsi:type="dcterms:W3CDTF">2020-04-19T02:46:08Z</dcterms:modified>
</cp:coreProperties>
</file>