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1" r:id="rId2"/>
    <p:sldId id="263" r:id="rId3"/>
    <p:sldId id="262" r:id="rId4"/>
    <p:sldId id="264" r:id="rId5"/>
    <p:sldId id="265" r:id="rId6"/>
    <p:sldId id="266" r:id="rId7"/>
    <p:sldId id="269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19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DA9912-09E0-495C-BF29-962081CBAA3D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7A391F-4DA0-411F-9E57-54E959186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A391F-4DA0-411F-9E57-54E9591866D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Работа в госпитале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A391F-4DA0-411F-9E57-54E9591866D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Научные</a:t>
            </a:r>
            <a:r>
              <a:rPr lang="ru-RU" baseline="0" dirty="0" smtClean="0"/>
              <a:t> труды В.Ф. </a:t>
            </a:r>
            <a:r>
              <a:rPr lang="ru-RU" baseline="0" dirty="0" err="1" smtClean="0"/>
              <a:t>Войнова-Ясенецкого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A391F-4DA0-411F-9E57-54E9591866D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Открытие Никольского храма в Красноярске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A391F-4DA0-411F-9E57-54E9591866D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Открытие Никольского храма в Красноярске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A391F-4DA0-411F-9E57-54E9591866D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Открытие Никольского храма в Красноярске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A391F-4DA0-411F-9E57-54E9591866D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Причислен к лику святых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A391F-4DA0-411F-9E57-54E9591866D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458" name="AutoShape 2" descr="https://kravchenko-if.ucoz.net/shablonpresent/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0" name="Picture 4" descr="http://900igr.net/up/datai/111623/0003-002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4" name="Picture 2" descr="https://avatars.mds.yandex.net/get-pdb/2978601/d316dded-b2c5-4ab6-b2cb-66dffdfd348c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2" descr="https://foma.ru/wp-content/uploads/2016/09/Lu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196752"/>
            <a:ext cx="8784976" cy="496855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835696" y="188640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latin typeface="Georgia" pitchFamily="18" charset="0"/>
              </a:rPr>
              <a:t>Епархиальный просветительский интернет-проект</a:t>
            </a:r>
          </a:p>
          <a:p>
            <a:pPr algn="ctr"/>
            <a:r>
              <a:rPr lang="ru-RU" b="1" i="1" dirty="0" smtClean="0">
                <a:solidFill>
                  <a:schemeClr val="bg1"/>
                </a:solidFill>
                <a:latin typeface="Georgia" pitchFamily="18" charset="0"/>
              </a:rPr>
              <a:t>«Мы - наследники Великой Победы»</a:t>
            </a:r>
            <a:endParaRPr lang="ru-RU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47664" y="836712"/>
            <a:ext cx="7272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«Словом и мечом: подвиг Церкви в годы войны» 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6309320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latin typeface="Georgia" pitchFamily="18" charset="0"/>
              </a:rPr>
              <a:t>МБОУ «Гимназия г.Навашино»   Команда «Дети России»</a:t>
            </a:r>
            <a:endParaRPr lang="ru-RU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1196752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 smtClean="0">
                <a:latin typeface="Georgia" pitchFamily="18" charset="0"/>
              </a:rPr>
              <a:t>«Роль Святителя Луки  в  годы Великой Отечественной  войны»</a:t>
            </a:r>
            <a:endParaRPr lang="ru-RU" altLang="ru-RU" sz="2000" b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avatars.mds.yandex.net/get-pdb/2978601/d316dded-b2c5-4ab6-b2cb-66dffdfd348c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91056" cy="6858000"/>
          </a:xfrm>
          <a:prstGeom prst="rect">
            <a:avLst/>
          </a:prstGeom>
          <a:noFill/>
        </p:spPr>
      </p:pic>
      <p:pic>
        <p:nvPicPr>
          <p:cNvPr id="5" name="Picture 7" descr="luka_240x3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23528" y="1124744"/>
            <a:ext cx="3208069" cy="4320480"/>
          </a:xfrm>
          <a:prstGeom prst="rect">
            <a:avLst/>
          </a:prstGeom>
          <a:noFill/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563888" y="1021747"/>
            <a:ext cx="558011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 начале Великой Отечественной войны 1941 году  профессор-хирург                                                            В.Ф.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Войнов-Ясенецкий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, находясь в положении ссыльного, предложил свою помощь как хирурга в военном госпитале. В телеграмме на имя председателя Президиума  Верховного Совета СССР  М.И.Калинина  он тогда писал: 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«Я, епископ Лука, профессор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Войнов-Ясенецкий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, отбываю ссылку в поселке Большая Мурта  Красноярского края. Являюсь специалистом по гнойной хирургии, могу оказать  помощь воинам в условиях фронта и тыла там, где будет доверено. </a:t>
            </a:r>
            <a:r>
              <a:rPr lang="ru-RU" b="1" dirty="0" smtClean="0">
                <a:latin typeface="Georgia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Прошу ссылку прервать и направить в госпиталь. По окончании войны готов вернуться в ссылку».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Епископ Лука.                                                          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avatars.mds.yandex.net/get-pdb/2978601/d316dded-b2c5-4ab6-b2cb-66dffdfd348c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91056" cy="6858000"/>
          </a:xfrm>
          <a:prstGeom prst="rect">
            <a:avLst/>
          </a:prstGeom>
          <a:noFill/>
        </p:spPr>
      </p:pic>
      <p:pic>
        <p:nvPicPr>
          <p:cNvPr id="27652" name="Picture 4" descr="https://psmb-neos-resources.hb.bizmrg.com/target/psmb/69fa9ff265fc04e2a25fd9be9c0d36bc29ea48de/2459f680-465c-43f7-9d72-15de16af436e_800x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980728"/>
            <a:ext cx="6112208" cy="489654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051720" y="260648"/>
            <a:ext cx="53285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Georgia" pitchFamily="18" charset="0"/>
              </a:rPr>
              <a:t>Работа в госпитале.</a:t>
            </a:r>
            <a:endParaRPr lang="ru-RU" sz="24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6300192" y="1036018"/>
            <a:ext cx="284380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В.Ф. </a:t>
            </a:r>
            <a:r>
              <a:rPr kumimoji="0" lang="ru-RU" b="1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Войнов-Ясенецкий</a:t>
            </a: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был направлен  в Красноярск в эвакогоспиталь.                                С 1941-1943 г.г. он излечивал тяжелораненых солдат   и офицеров Красной армии, которых доставляли  военно-санитарными эшелонами с далекого фронта в сибирский город.</a:t>
            </a:r>
            <a:endParaRPr kumimoji="0" lang="ru-RU" b="1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avatars.mds.yandex.net/get-pdb/2978601/d316dded-b2c5-4ab6-b2cb-66dffdfd348c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91056" cy="6858000"/>
          </a:xfrm>
          <a:prstGeom prst="rect">
            <a:avLst/>
          </a:prstGeom>
          <a:noFill/>
        </p:spPr>
      </p:pic>
      <p:pic>
        <p:nvPicPr>
          <p:cNvPr id="32774" name="Picture 6" descr="https://fb.ru/misc/i/gallery/39254/19681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24744"/>
            <a:ext cx="2830949" cy="4471448"/>
          </a:xfrm>
          <a:prstGeom prst="rect">
            <a:avLst/>
          </a:prstGeom>
          <a:noFill/>
        </p:spPr>
      </p:pic>
      <p:pic>
        <p:nvPicPr>
          <p:cNvPr id="32776" name="Picture 8" descr="https://mtdata.ru/u14/photoFF87/20401992731-0/origin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2996952"/>
            <a:ext cx="4427984" cy="3096344"/>
          </a:xfrm>
          <a:prstGeom prst="rect">
            <a:avLst/>
          </a:prstGeom>
          <a:noFill/>
        </p:spPr>
      </p:pic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2915816" y="1283659"/>
            <a:ext cx="622818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 1944 году В.Ф.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Войнов-Ясенецкий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издает научный труд по теме «Поздние резекции  при инфицированных огнестрельных ранениях суставов», в 1946 году выпускает монографии «Очерки гнойной хирургии».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32779" name="Picture 11" descr="https://avatars.mds.yandex.net/get-mpic/1862701/img_id3153133996517912625.jpeg/ori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760" y="2924944"/>
            <a:ext cx="2232248" cy="331236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979712" y="260648"/>
            <a:ext cx="6984776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bg1"/>
                </a:solidFill>
                <a:latin typeface="Georgia" pitchFamily="18" charset="0"/>
              </a:rPr>
              <a:t>Научные труды В.Ф. </a:t>
            </a:r>
            <a:r>
              <a:rPr lang="ru-RU" sz="2200" b="1" dirty="0" err="1" smtClean="0">
                <a:solidFill>
                  <a:schemeClr val="bg1"/>
                </a:solidFill>
                <a:latin typeface="Georgia" pitchFamily="18" charset="0"/>
              </a:rPr>
              <a:t>Войнова</a:t>
            </a:r>
            <a:r>
              <a:rPr lang="ru-RU" sz="2200" b="1" dirty="0" smtClean="0">
                <a:solidFill>
                  <a:schemeClr val="bg1"/>
                </a:solidFill>
                <a:latin typeface="Georgia" pitchFamily="18" charset="0"/>
              </a:rPr>
              <a:t> – </a:t>
            </a:r>
            <a:r>
              <a:rPr lang="ru-RU" sz="2200" b="1" dirty="0" err="1" smtClean="0">
                <a:solidFill>
                  <a:schemeClr val="bg1"/>
                </a:solidFill>
                <a:latin typeface="Georgia" pitchFamily="18" charset="0"/>
              </a:rPr>
              <a:t>Ясенецкого</a:t>
            </a:r>
            <a:r>
              <a:rPr lang="ru-RU" sz="2200" b="1" dirty="0" smtClean="0">
                <a:solidFill>
                  <a:schemeClr val="bg1"/>
                </a:solidFill>
                <a:latin typeface="Georgia" pitchFamily="18" charset="0"/>
              </a:rPr>
              <a:t>.</a:t>
            </a:r>
            <a:endParaRPr lang="ru-RU" sz="2200" b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avatars.mds.yandex.net/get-pdb/2978601/d316dded-b2c5-4ab6-b2cb-66dffdfd348c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91056" cy="68580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052736"/>
            <a:ext cx="6192688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6516216" y="1547733"/>
            <a:ext cx="2627784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Помимо хирургической, научной деятельности, связанной  с военно-полевой хирургией, владыка Лука активно занимался возрождением церковно-приходской жизни в Красноярске.</a:t>
            </a:r>
            <a:endParaRPr kumimoji="0" lang="ru-RU" b="1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188640"/>
            <a:ext cx="75608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i="1" dirty="0" smtClean="0">
                <a:solidFill>
                  <a:schemeClr val="bg1"/>
                </a:solidFill>
                <a:latin typeface="Georgia" pitchFamily="18" charset="0"/>
              </a:rPr>
              <a:t>Открытие Никольского храма в Красноярске.</a:t>
            </a:r>
            <a:endParaRPr lang="ru-RU" sz="22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avatars.mds.yandex.net/get-pdb/2978601/d316dded-b2c5-4ab6-b2cb-66dffdfd348c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91056" cy="6858000"/>
          </a:xfrm>
          <a:prstGeom prst="rect">
            <a:avLst/>
          </a:prstGeom>
          <a:noFill/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6516216" y="3209726"/>
            <a:ext cx="26277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188640"/>
            <a:ext cx="756084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i="1" dirty="0" smtClean="0">
                <a:solidFill>
                  <a:schemeClr val="bg1"/>
                </a:solidFill>
                <a:latin typeface="Georgia" pitchFamily="18" charset="0"/>
              </a:rPr>
              <a:t>           Крымская епархия</a:t>
            </a:r>
            <a:endParaRPr lang="ru-RU" sz="26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38914" name="Picture 2" descr="http://svt-luka.prihod.ru/users/69/1101269/editor_files/image/top68.ru-dukh-pronzayushchii-veka-5403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124744"/>
            <a:ext cx="5328592" cy="3853401"/>
          </a:xfrm>
          <a:prstGeom prst="rect">
            <a:avLst/>
          </a:prstGeom>
          <a:noFill/>
        </p:spPr>
      </p:pic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2339752" y="4621646"/>
            <a:ext cx="680424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 1946 г. архиепископ Лука стал главой Крымской епархии, продолжая свою врачебную и педагогическую деятельность.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10" name="Picture 7" descr="422px-%D0%9B%D1%83%D0%BA%D0%B0_%28%D0%92%D0%BE%D0%B9%D0%BD%D0%BE-%D0%AF%D1%81%D0%B5%D0%BD%D0%B5%D1%86%D0%BA%D0%B8%D0%B9%2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1196752"/>
            <a:ext cx="2952328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avatars.mds.yandex.net/get-pdb/2978601/d316dded-b2c5-4ab6-b2cb-66dffdfd348c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91056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835696" y="188640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Georgia" pitchFamily="18" charset="0"/>
              </a:rPr>
              <a:t>Богословский труд</a:t>
            </a:r>
            <a:endParaRPr lang="ru-RU" sz="24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6084168" y="830611"/>
            <a:ext cx="3059832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1945-1947 гг. святитель Лука пишет известный богословский труд 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Дух, душа, тело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За научные медицинские труды ему была присуждена Сталинская премия 1 степени, большую часть которой владыка перечислил в помощь пострадавшим в войну детям. </a:t>
            </a:r>
            <a:endParaRPr kumimoji="0" lang="ru-RU" sz="2200" b="1" i="1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987" name="AutoShape 3" descr="https://mmedia.ozone.ru/multimedia/10145977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89" name="AutoShape 5" descr="https://mmedia.ozone.ru/multimedia/10145977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1" name="AutoShape 7" descr="https://mmedia.ozone.ru/multimedia/10145977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997" name="Picture 13" descr="https://sun9-18.userapi.com/c856016/v856016622/c1e8d/2pRH8LtOht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268760"/>
            <a:ext cx="5904656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avatars.mds.yandex.net/get-pdb/2978601/d316dded-b2c5-4ab6-b2cb-66dffdfd348c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91056" cy="6858000"/>
          </a:xfrm>
          <a:prstGeom prst="rect">
            <a:avLst/>
          </a:prstGeom>
          <a:noFill/>
        </p:spPr>
      </p:pic>
      <p:sp>
        <p:nvSpPr>
          <p:cNvPr id="36866" name="AutoShape 2" descr="https://mmedia.ozone.ru/multimedia/10145977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4427984" y="1612213"/>
            <a:ext cx="4536504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r>
              <a:rPr lang="ru-RU" altLang="ru-RU" sz="2000" b="1" i="1" dirty="0" smtClean="0">
                <a:latin typeface="Georgia" pitchFamily="18" charset="0"/>
              </a:rPr>
              <a:t>Скончался 11 июня 1961 г. </a:t>
            </a:r>
          </a:p>
          <a:p>
            <a:pPr>
              <a:lnSpc>
                <a:spcPct val="90000"/>
              </a:lnSpc>
            </a:pPr>
            <a:r>
              <a:rPr lang="ru-RU" altLang="ru-RU" sz="2000" b="1" i="1" dirty="0" smtClean="0">
                <a:latin typeface="Georgia" pitchFamily="18" charset="0"/>
              </a:rPr>
              <a:t> В 2000 г. на Юбилейном Архиерейском Соборе Русской Православной Церкви он был причислен к лику святых как святитель и исповедник. Память святого Луки празднуется в день Собора </a:t>
            </a:r>
            <a:r>
              <a:rPr lang="ru-RU" altLang="ru-RU" sz="2000" b="1" i="1" dirty="0" err="1" smtClean="0">
                <a:latin typeface="Georgia" pitchFamily="18" charset="0"/>
              </a:rPr>
              <a:t>новомучеников</a:t>
            </a:r>
            <a:r>
              <a:rPr lang="ru-RU" altLang="ru-RU" sz="2000" b="1" i="1" dirty="0" smtClean="0">
                <a:latin typeface="Georgia" pitchFamily="18" charset="0"/>
              </a:rPr>
              <a:t> и исповедников Российских                         29 мая.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7" descr="luk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124744"/>
            <a:ext cx="3744416" cy="45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051720" y="188640"/>
            <a:ext cx="57606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  <a:latin typeface="Georgia" pitchFamily="18" charset="0"/>
              </a:rPr>
              <a:t>Причислен  к  лику  святых.</a:t>
            </a:r>
            <a:endParaRPr lang="ru-RU" sz="24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389</Words>
  <Application>Microsoft Office PowerPoint</Application>
  <PresentationFormat>Экран (4:3)</PresentationFormat>
  <Paragraphs>35</Paragraphs>
  <Slides>8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24</cp:revision>
  <dcterms:created xsi:type="dcterms:W3CDTF">2020-03-02T16:09:08Z</dcterms:created>
  <dcterms:modified xsi:type="dcterms:W3CDTF">2020-03-02T20:18:22Z</dcterms:modified>
</cp:coreProperties>
</file>