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61" r:id="rId6"/>
    <p:sldId id="257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5" r:id="rId19"/>
    <p:sldId id="276" r:id="rId20"/>
    <p:sldId id="272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01.05.2017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chool153.spb.ru/wp-content/uploads/2014/09/bibblio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84" y="1184895"/>
            <a:ext cx="5595936" cy="3756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6064" y="836712"/>
            <a:ext cx="7772400" cy="1829761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Правовое регулирование в сфере образования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класс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503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4525963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школьник должен уважать всех работников школы.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ученик обязан здороваться со старшими.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должен уважать труд взрослых. Это касается не только педагогов, но и сторожа, уборщицы и т. д.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должен соблюдать школьный режим.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 обязан добросовестно учиться, осваивая знания и навыки.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ребёнок отсутствовал в школе, он должен предъявить классному руководителю медицинскую справку или записку от родителей (опекунов).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школьник обязан выполнять все требования директора, учителя или других взрослых, если это касается Устава школы.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обязан придерживаться всех гигиенических норм: быть чистым, опрятным и одетым по правилам школы.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ребёнок должен соблюдать правила техники безопасности.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ученик обнаружил на территории школы подозрительную личность или брошенную сумку, он обязан сразу же оповестить об этом администрацию школы.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должен поддерживать порядок, чистоту как в здании школы, так и на её территории.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ученику срочно нужно уйти с уроков, он обязан заранее принести записку от родителей классному руководителю.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школьника в учебном государственном учреждении:</a:t>
            </a:r>
          </a:p>
        </p:txBody>
      </p:sp>
    </p:spTree>
    <p:extLst>
      <p:ext uri="{BB962C8B-B14F-4D97-AF65-F5344CB8AC3E}">
        <p14:creationId xmlns:p14="http://schemas.microsoft.com/office/powerpoint/2010/main" val="32881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4525963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школьник обязан добросовестно выполнять домашнее задание по каждому предмету.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обязан предъявить дневник учителю по первому требованию.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должен внимательно слушать всё, что говорит педагог на уроке.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 обязан приносить все необходимые принадлежности на занятия: ручку, линейку карандаш, книги и тетради.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ребёнка не должно быть лишних предметов и игрушек в рюкзаке.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обязан по указанию учителя подойти к доске или отвечать с места, не пререкаясь.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Пройденную тему каждый школьник обязан выучить и сдать учителю тогда, когда тот потребует.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обязан приходить на урок вовремя, без опозданий.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занятий школьник должен вести себя тихо. Если у него есть желание ответить на уроке, необходимо поднять руку.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обязан слушаться учителя.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ученика на уроке:</a:t>
            </a:r>
          </a:p>
        </p:txBody>
      </p:sp>
    </p:spTree>
    <p:extLst>
      <p:ext uri="{BB962C8B-B14F-4D97-AF65-F5344CB8AC3E}">
        <p14:creationId xmlns:p14="http://schemas.microsoft.com/office/powerpoint/2010/main" val="393588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81328"/>
            <a:ext cx="864096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 нельзя прыгать по ступенькам и кататься на перилах.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носить с собой в школу опасные для жизни предметы.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Запрещается на территории школы играть в карты.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курить и распивать спиртное.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открывать резко двери, так как можно кого-то ударить.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Запрещается грубить и хамить старшим.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Школьнику нельзя нецензурно выражаться не только при взрослых, но и при других учениках.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Запрещается брать чужие вещи, тем более их портить. Если ребёнок всё-таки повредил чужое имущество, родители обязаны возместить его полную стоимость.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Запрещается школьнику приходить на урок без выполненного домашнего задания.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запрещается ученику в школе?</a:t>
            </a:r>
          </a:p>
        </p:txBody>
      </p:sp>
    </p:spTree>
    <p:extLst>
      <p:ext uri="{BB962C8B-B14F-4D97-AF65-F5344CB8AC3E}">
        <p14:creationId xmlns:p14="http://schemas.microsoft.com/office/powerpoint/2010/main" val="182343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образования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istorikazov.ru/obshhestvoznanie_ege/images/izo/obrazova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18" y="1196752"/>
            <a:ext cx="7669138" cy="475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95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692696"/>
            <a:ext cx="8229600" cy="4525963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Китайская пословица: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заглядываете вперед на год, сажайте рис. Если вы заглядываете вперед на десять лет, сажайте деревья. Если вы заглядываете вперед на всю жизнь, обучите человека».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42598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620688"/>
            <a:ext cx="8712968" cy="4525963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роль образования в обществе согласно этой пословице?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Согласны ли вы с такой оценкой?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Почему государство, главной функцией которого является обеспечение порядка в обществе, берет на себя обязательства по обеспечению обязательного общедоступного образования, хотя это очень большие расходы?</a:t>
            </a:r>
          </a:p>
        </p:txBody>
      </p:sp>
    </p:spTree>
    <p:extLst>
      <p:ext uri="{BB962C8B-B14F-4D97-AF65-F5344CB8AC3E}">
        <p14:creationId xmlns:p14="http://schemas.microsoft.com/office/powerpoint/2010/main" val="398849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6516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Богданов-Бельский. Воскресное чтение в сельской школе Русский музей 1895.</a:t>
            </a:r>
          </a:p>
        </p:txBody>
      </p:sp>
      <p:pic>
        <p:nvPicPr>
          <p:cNvPr id="6146" name="Picture 2" descr="http://artpoisk.info/files/images/18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01"/>
            <a:ext cx="8572500" cy="54006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59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Н. Богданов-Бельский. 1896 год. Третьяковская галерея " В народной школе С.А. Рачинского. Устный счет.</a:t>
            </a:r>
          </a:p>
        </p:txBody>
      </p:sp>
      <p:pic>
        <p:nvPicPr>
          <p:cNvPr id="7170" name="Picture 2" descr="http://i1269.photobucket.com/albums/jj599/paukrus/UstnySch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871" y="1966688"/>
            <a:ext cx="7173521" cy="405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30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25963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Опишите картины.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персонаж, объединяющий картины.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в качестве эпиграфа, иллюстрирующего эти произведения Н. Богданова-Бельского, взяты слова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В.О.Ключевского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719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548680"/>
            <a:ext cx="8435280" cy="5458611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картинах Н. Богданова-Бельского изображена деревенская школа XIX века. Учитель, изображенный на обеих картинах — реальный человек, Сергей Александрович Рачинский. Он был профессором Московского университета, ботаником и математиком. На волне народничества в 1872 году Рачинский вернулся в родное село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Татево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создал школу с общежитием для крестьянских детей, разработал уникальную методику обучения устному счёту. Эпизоду из жизни школы с творческой атмосферой, царившей на уроках, посвятил своё произведение Богданов-Бельский, сам в прошлом ученик Рачинского.</a:t>
            </a:r>
          </a:p>
        </p:txBody>
      </p:sp>
    </p:spTree>
    <p:extLst>
      <p:ext uri="{BB962C8B-B14F-4D97-AF65-F5344CB8AC3E}">
        <p14:creationId xmlns:p14="http://schemas.microsoft.com/office/powerpoint/2010/main" val="33109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097028"/>
              </p:ext>
            </p:extLst>
          </p:nvPr>
        </p:nvGraphicFramePr>
        <p:xfrm>
          <a:off x="107505" y="1403707"/>
          <a:ext cx="8856983" cy="4525961"/>
        </p:xfrm>
        <a:graphic>
          <a:graphicData uri="http://schemas.openxmlformats.org/drawingml/2006/table">
            <a:tbl>
              <a:tblPr/>
              <a:tblGrid>
                <a:gridCol w="1440159"/>
                <a:gridCol w="3784862"/>
                <a:gridCol w="3631962"/>
              </a:tblGrid>
              <a:tr h="512103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Понятие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29" marR="54929" marT="50066" marB="50066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29" marR="54929" marT="50066" marB="50066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29" marR="54929" marT="50066" marB="50066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13858">
                <a:tc>
                  <a:txBody>
                    <a:bodyPr/>
                    <a:lstStyle/>
                    <a:p>
                      <a:pPr algn="just"/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929" marR="54929" marT="50066" marB="50066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Общеславянское, Преф. производное от конъ "граница, начало, конец", той же основы, что искони, конец, начать, кон. Буквально — "то, что было изначально, определяется традицией"…Общеслав. Преф. производное от конъ «граница, начало, конец», той же основы, что искони, конец, начать, кон. Буквально — «то, что было изначально, определяется традицией».</a:t>
                      </a:r>
                    </a:p>
                  </a:txBody>
                  <a:tcPr marL="54929" marR="54929" marT="50066" marB="50066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1.Из какого языка заимствовано слово?</a:t>
                      </a:r>
                    </a:p>
                    <a:p>
                      <a:pPr algn="just"/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Как в настоящее время в законе уживаются норма, обязательная для исполнения и традиция?</a:t>
                      </a:r>
                    </a:p>
                  </a:txBody>
                  <a:tcPr marL="54929" marR="54929" marT="50066" marB="50066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290763" y="14033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52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вопрос: образование – право или обязанность?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52941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268760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Эпиграф: Чтобы быть хорошим преподавателем, нужно любить то, что преподаешь, и любить тех, кому преподаешь В.О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Ключевский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Д/з: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4525963"/>
          </a:xfrm>
        </p:spPr>
        <p:txBody>
          <a:bodyPr>
            <a:no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никогда не позволял, чтобы мои школьные занятия мешали моему образованию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Марк Твен (писатель)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народ — значит делать его лучше; просвещать народ — значит повышать его нравственность; делать его грамотным — значит цивилизовать его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Гюго (писатель)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 образование ни одному человеку не могут быть даны или сообщены. Всякий, кто желает к ним приобщиться, должен достигнуть этого собственной деятельностью, собственными силами, собственным напряжением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Адольф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Дистервег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(немецкий педагог)</a:t>
            </a:r>
          </a:p>
        </p:txBody>
      </p:sp>
    </p:spTree>
    <p:extLst>
      <p:ext uri="{BB962C8B-B14F-4D97-AF65-F5344CB8AC3E}">
        <p14:creationId xmlns:p14="http://schemas.microsoft.com/office/powerpoint/2010/main" val="83800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Проблемный вопрос: образование – право или обязанность?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12536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– это … 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образования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обязанность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урока</a:t>
            </a:r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95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Поработай с понятиями: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1541263"/>
              </p:ext>
            </p:extLst>
          </p:nvPr>
        </p:nvGraphicFramePr>
        <p:xfrm>
          <a:off x="107504" y="1556792"/>
          <a:ext cx="8856984" cy="4914866"/>
        </p:xfrm>
        <a:graphic>
          <a:graphicData uri="http://schemas.openxmlformats.org/drawingml/2006/table">
            <a:tbl>
              <a:tblPr/>
              <a:tblGrid>
                <a:gridCol w="3460047"/>
                <a:gridCol w="5396937"/>
              </a:tblGrid>
              <a:tr h="217555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Термин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038" marR="39038" marT="35581" marB="35581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Определение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038" marR="39038" marT="35581" marB="35581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3124">
                <a:tc>
                  <a:txBody>
                    <a:bodyPr/>
                    <a:lstStyle/>
                    <a:p>
                      <a:pPr algn="just"/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Духовная сфера общества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038" marR="39038" marT="35581" marB="35581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Сфера общественной жизни, включающая науку, образование, культуру, религию, главной функцией которой является производство и потребление духовных благ.</a:t>
                      </a:r>
                    </a:p>
                  </a:txBody>
                  <a:tcPr marL="39038" marR="39038" marT="35581" marB="35581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56732">
                <a:tc>
                  <a:txBody>
                    <a:bodyPr/>
                    <a:lstStyle/>
                    <a:p>
                      <a:pPr algn="just"/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Духовная деятельность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038" marR="39038" marT="35581" marB="35581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Деятельность, направленная на создание идей, образов, научных, художественных, нравственных ценностей.</a:t>
                      </a:r>
                    </a:p>
                  </a:txBody>
                  <a:tcPr marL="39038" marR="39038" marT="35581" marB="35581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95909">
                <a:tc>
                  <a:txBody>
                    <a:bodyPr/>
                    <a:lstStyle/>
                    <a:p>
                      <a:pPr algn="just"/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038" marR="39038" marT="35581" marB="35581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Целенаправленный процесс воспитания и обучения в интересах человека, общества, государства, сопровождающийся констатацией достижения гражданином (обучающимся) установленных государством образовательных уровней</a:t>
                      </a:r>
                    </a:p>
                  </a:txBody>
                  <a:tcPr marL="39038" marR="39038" marT="35581" marB="35581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49517">
                <a:tc>
                  <a:txBody>
                    <a:bodyPr/>
                    <a:lstStyle/>
                    <a:p>
                      <a:pPr algn="just"/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 об образовании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038" marR="39038" marT="35581" marB="35581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Федеральный закон от 13 января 1996 г. (с изм. и доп.), закрепляющий права и обязанности обучающихся и преподавателей, определяющий основы взаимоотношений между учебными заведениями и их учредителями.</a:t>
                      </a:r>
                    </a:p>
                  </a:txBody>
                  <a:tcPr marL="39038" marR="39038" marT="35581" marB="35581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03124">
                <a:tc>
                  <a:txBody>
                    <a:bodyPr/>
                    <a:lstStyle/>
                    <a:p>
                      <a:pPr algn="just"/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Право на образование</a:t>
                      </a:r>
                      <a:endParaRPr lang="ru-RU" sz="16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038" marR="39038" marT="35581" marB="35581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право на получение определенной суммы знаний в соответствии с государственными образовательными стандартами, закрепленное Конституцией РФ (ст. 43)</a:t>
                      </a:r>
                    </a:p>
                  </a:txBody>
                  <a:tcPr marL="39038" marR="39038" marT="35581" marB="35581">
                    <a:lnL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941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Конституция РФ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Кодексы РФ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Федеральные законы РФ и Законы РФ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Постановления и распоряжения Правительства РФ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Приказы и Письма Министерства образования и науки РФ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Приказы других Министерств и ведомств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СанПиНы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Федеральные государственные образовательные стандарты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Региональные документы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Документы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531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 в сфере образования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357688" y="1481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628800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"Об образовании в Российской Федерации" N 273-ФЗ от 29 декабря 2012 года с изменениями 2017-2016 года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все изменения до 1 января 2017 г.</a:t>
            </a:r>
          </a:p>
        </p:txBody>
      </p:sp>
      <p:pic>
        <p:nvPicPr>
          <p:cNvPr id="4099" name="Picture 3" descr="http://i1.tatar-inform.ru/image/2010_new/nauka_obrazovanie/zakon_ob_obraxovan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947018"/>
            <a:ext cx="5400600" cy="3604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08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124744"/>
            <a:ext cx="8856984" cy="4525963"/>
          </a:xfrm>
        </p:spPr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имеет право на полноценную школьную программу.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уважение своей личности – педагог не должен ребёнку грубить и хамить.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имеет право на доброжелательную и спокойную атмосферу во время учёбы.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 имеет право на объективную оценку своих знаний: учитель не должен занижать или завышать баллы ребёнку.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может высказать своё мнение, а педагог обязан выслушать мысли ученика и объяснить ему, прав он или нет.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имеет право на собственную точку зрения и должен уметь доказывать правоту, если он уверен в своих мыслях и суждениях.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неприкосновенность своих личных вещей – педагог или сверстники не должны брать без разрешения ученика такие предметы, как телефон, планшет, учебник и др.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отдых – педагог не должен занимать часть перемены, продолжая свой урок.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имеет право на консультацию с юристом или психологом.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ребёнок имеет право на свободу передвижения по школе на перерыве.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школьник должен знать свои права.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Права школьника в </a:t>
            </a:r>
            <a:r>
              <a:rPr lang="ru-RU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94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</TotalTime>
  <Words>1246</Words>
  <Application>Microsoft Office PowerPoint</Application>
  <PresentationFormat>Экран (4:3)</PresentationFormat>
  <Paragraphs>119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Правовое регулирование в сфере образования</vt:lpstr>
      <vt:lpstr>Задание</vt:lpstr>
      <vt:lpstr>Презентация PowerPoint</vt:lpstr>
      <vt:lpstr>Презентация PowerPoint</vt:lpstr>
      <vt:lpstr>План урока</vt:lpstr>
      <vt:lpstr>Поработай с понятиями: </vt:lpstr>
      <vt:lpstr>Документы</vt:lpstr>
      <vt:lpstr>Законодательство в сфере образования</vt:lpstr>
      <vt:lpstr>Права школьника в школе</vt:lpstr>
      <vt:lpstr>Обязанности школьника в учебном государственном учреждении:</vt:lpstr>
      <vt:lpstr>Обязанности ученика на уроке:</vt:lpstr>
      <vt:lpstr>Что запрещается ученику в школе?</vt:lpstr>
      <vt:lpstr>Функции образования</vt:lpstr>
      <vt:lpstr>Презентация PowerPoint</vt:lpstr>
      <vt:lpstr>Презентация PowerPoint</vt:lpstr>
      <vt:lpstr>Н. Богданов-Бельский. Воскресное чтение в сельской школе Русский музей 1895.</vt:lpstr>
      <vt:lpstr>Н. Богданов-Бельский. 1896 год. Третьяковская галерея " В народной школе С.А. Рачинского. Устный счет.</vt:lpstr>
      <vt:lpstr>Презентация PowerPoint</vt:lpstr>
      <vt:lpstr>Презентация PowerPoint</vt:lpstr>
      <vt:lpstr>Презентация PowerPoint</vt:lpstr>
      <vt:lpstr>Д/з: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Правовое регулирование в сфере образования</dc:title>
  <dc:creator>Nastya</dc:creator>
  <cp:lastModifiedBy>Nastya</cp:lastModifiedBy>
  <cp:revision>36</cp:revision>
  <dcterms:created xsi:type="dcterms:W3CDTF">2017-05-01T14:06:12Z</dcterms:created>
  <dcterms:modified xsi:type="dcterms:W3CDTF">2017-05-01T15:40:54Z</dcterms:modified>
</cp:coreProperties>
</file>