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1" r:id="rId5"/>
    <p:sldId id="258" r:id="rId6"/>
    <p:sldId id="259" r:id="rId7"/>
    <p:sldId id="264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68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4573A7C-C301-4728-B766-D3DC39FEA736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8D234F1-1FB5-4381-A685-DDCEBA62C0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573A7C-C301-4728-B766-D3DC39FEA736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D234F1-1FB5-4381-A685-DDCEBA62C0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573A7C-C301-4728-B766-D3DC39FEA736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D234F1-1FB5-4381-A685-DDCEBA62C0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573A7C-C301-4728-B766-D3DC39FEA736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D234F1-1FB5-4381-A685-DDCEBA62C09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573A7C-C301-4728-B766-D3DC39FEA736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D234F1-1FB5-4381-A685-DDCEBA62C09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573A7C-C301-4728-B766-D3DC39FEA736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D234F1-1FB5-4381-A685-DDCEBA62C09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573A7C-C301-4728-B766-D3DC39FEA736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D234F1-1FB5-4381-A685-DDCEBA62C09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573A7C-C301-4728-B766-D3DC39FEA736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D234F1-1FB5-4381-A685-DDCEBA62C093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573A7C-C301-4728-B766-D3DC39FEA736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D234F1-1FB5-4381-A685-DDCEBA62C0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4573A7C-C301-4728-B766-D3DC39FEA736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D234F1-1FB5-4381-A685-DDCEBA62C09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4573A7C-C301-4728-B766-D3DC39FEA736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8D234F1-1FB5-4381-A685-DDCEBA62C09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4573A7C-C301-4728-B766-D3DC39FEA736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8D234F1-1FB5-4381-A685-DDCEBA62C09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3200" dirty="0" smtClean="0">
                <a:solidFill>
                  <a:srgbClr val="FF0000"/>
                </a:solidFill>
              </a:rPr>
              <a:t>Занятия в кружке «Созвездие»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Занятие № 10</a:t>
            </a:r>
          </a:p>
          <a:p>
            <a:r>
              <a:rPr lang="ru-RU" dirty="0" smtClean="0"/>
              <a:t>Геометрия помогает арифметике</a:t>
            </a:r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332656"/>
            <a:ext cx="1728192" cy="2278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1628775"/>
            <a:ext cx="7127875" cy="435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0" dirty="0" smtClean="0"/>
              <a:t>Разминка</a:t>
            </a:r>
            <a:endParaRPr lang="ru-RU" sz="3200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536" y="1196752"/>
            <a:ext cx="7992887" cy="3827649"/>
          </a:xfrm>
          <a:noFill/>
        </p:spPr>
      </p:pic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3200" dirty="0" smtClean="0"/>
              <a:t>Геометрия помогает арифметике </a:t>
            </a:r>
            <a:br>
              <a:rPr lang="ru-RU" sz="3200" dirty="0" smtClean="0"/>
            </a:br>
            <a:r>
              <a:rPr lang="ru-RU" sz="3200" dirty="0" smtClean="0"/>
              <a:t>Задачи решаемые с конца</a:t>
            </a:r>
            <a:endParaRPr lang="ru-RU" sz="3200" dirty="0" smtClean="0"/>
          </a:p>
        </p:txBody>
      </p:sp>
      <p:sp>
        <p:nvSpPr>
          <p:cNvPr id="42" name="TextBox 41"/>
          <p:cNvSpPr txBox="1"/>
          <p:nvPr/>
        </p:nvSpPr>
        <p:spPr>
          <a:xfrm>
            <a:off x="395536" y="4941168"/>
            <a:ext cx="805220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Решение: Сделаем рисунок покупок. Остаток всё время </a:t>
            </a:r>
          </a:p>
          <a:p>
            <a:r>
              <a:rPr lang="ru-RU" sz="2000" dirty="0" smtClean="0"/>
              <a:t>сносим на новую строчку. Начинаем решать с конца. Смотри</a:t>
            </a:r>
          </a:p>
          <a:p>
            <a:r>
              <a:rPr lang="ru-RU" sz="2000" dirty="0" smtClean="0"/>
              <a:t> следующий слайд.</a:t>
            </a:r>
            <a:endParaRPr lang="ru-RU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  <a:ln w="28575">
            <a:solidFill>
              <a:schemeClr val="tx1"/>
            </a:solidFill>
          </a:ln>
        </p:spPr>
        <p:txBody>
          <a:bodyPr/>
          <a:lstStyle/>
          <a:p>
            <a:pPr>
              <a:buNone/>
            </a:pPr>
            <a:r>
              <a:rPr lang="ru-RU" dirty="0" smtClean="0"/>
              <a:t>1.</a:t>
            </a:r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043608" y="692696"/>
            <a:ext cx="727280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4499992" y="548680"/>
            <a:ext cx="0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олилиния 8"/>
          <p:cNvSpPr/>
          <p:nvPr/>
        </p:nvSpPr>
        <p:spPr>
          <a:xfrm>
            <a:off x="4523874" y="541421"/>
            <a:ext cx="192505" cy="168442"/>
          </a:xfrm>
          <a:custGeom>
            <a:avLst/>
            <a:gdLst>
              <a:gd name="connsiteX0" fmla="*/ 0 w 192505"/>
              <a:gd name="connsiteY0" fmla="*/ 120316 h 168442"/>
              <a:gd name="connsiteX1" fmla="*/ 12031 w 192505"/>
              <a:gd name="connsiteY1" fmla="*/ 84221 h 168442"/>
              <a:gd name="connsiteX2" fmla="*/ 60158 w 192505"/>
              <a:gd name="connsiteY2" fmla="*/ 24063 h 168442"/>
              <a:gd name="connsiteX3" fmla="*/ 96252 w 192505"/>
              <a:gd name="connsiteY3" fmla="*/ 0 h 168442"/>
              <a:gd name="connsiteX4" fmla="*/ 120315 w 192505"/>
              <a:gd name="connsiteY4" fmla="*/ 36095 h 168442"/>
              <a:gd name="connsiteX5" fmla="*/ 156410 w 192505"/>
              <a:gd name="connsiteY5" fmla="*/ 60158 h 168442"/>
              <a:gd name="connsiteX6" fmla="*/ 180473 w 192505"/>
              <a:gd name="connsiteY6" fmla="*/ 132347 h 168442"/>
              <a:gd name="connsiteX7" fmla="*/ 192505 w 192505"/>
              <a:gd name="connsiteY7" fmla="*/ 168442 h 168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2505" h="168442">
                <a:moveTo>
                  <a:pt x="0" y="120316"/>
                </a:moveTo>
                <a:cubicBezTo>
                  <a:pt x="4010" y="108284"/>
                  <a:pt x="6359" y="95565"/>
                  <a:pt x="12031" y="84221"/>
                </a:cubicBezTo>
                <a:cubicBezTo>
                  <a:pt x="22455" y="63373"/>
                  <a:pt x="41505" y="38986"/>
                  <a:pt x="60158" y="24063"/>
                </a:cubicBezTo>
                <a:cubicBezTo>
                  <a:pt x="71449" y="15030"/>
                  <a:pt x="84221" y="8021"/>
                  <a:pt x="96252" y="0"/>
                </a:cubicBezTo>
                <a:cubicBezTo>
                  <a:pt x="104273" y="12032"/>
                  <a:pt x="110090" y="25870"/>
                  <a:pt x="120315" y="36095"/>
                </a:cubicBezTo>
                <a:cubicBezTo>
                  <a:pt x="130540" y="46320"/>
                  <a:pt x="148746" y="47896"/>
                  <a:pt x="156410" y="60158"/>
                </a:cubicBezTo>
                <a:cubicBezTo>
                  <a:pt x="169853" y="81667"/>
                  <a:pt x="172452" y="108284"/>
                  <a:pt x="180473" y="132347"/>
                </a:cubicBezTo>
                <a:lnTo>
                  <a:pt x="192505" y="168442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8388424" y="692696"/>
            <a:ext cx="0" cy="3816424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>
            <a:stCxn id="9" idx="7"/>
          </p:cNvCxnSpPr>
          <p:nvPr/>
        </p:nvCxnSpPr>
        <p:spPr>
          <a:xfrm flipH="1">
            <a:off x="4716016" y="709863"/>
            <a:ext cx="363" cy="77492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4716016" y="1484784"/>
            <a:ext cx="367240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6516216" y="1412776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Полилиния 20"/>
          <p:cNvSpPr/>
          <p:nvPr/>
        </p:nvSpPr>
        <p:spPr>
          <a:xfrm>
            <a:off x="6497053" y="1311442"/>
            <a:ext cx="192505" cy="168442"/>
          </a:xfrm>
          <a:custGeom>
            <a:avLst/>
            <a:gdLst>
              <a:gd name="connsiteX0" fmla="*/ 0 w 192505"/>
              <a:gd name="connsiteY0" fmla="*/ 144379 h 168442"/>
              <a:gd name="connsiteX1" fmla="*/ 12031 w 192505"/>
              <a:gd name="connsiteY1" fmla="*/ 72190 h 168442"/>
              <a:gd name="connsiteX2" fmla="*/ 36094 w 192505"/>
              <a:gd name="connsiteY2" fmla="*/ 0 h 168442"/>
              <a:gd name="connsiteX3" fmla="*/ 108284 w 192505"/>
              <a:gd name="connsiteY3" fmla="*/ 36095 h 168442"/>
              <a:gd name="connsiteX4" fmla="*/ 156410 w 192505"/>
              <a:gd name="connsiteY4" fmla="*/ 108284 h 168442"/>
              <a:gd name="connsiteX5" fmla="*/ 192505 w 192505"/>
              <a:gd name="connsiteY5" fmla="*/ 168442 h 168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505" h="168442">
                <a:moveTo>
                  <a:pt x="0" y="144379"/>
                </a:moveTo>
                <a:cubicBezTo>
                  <a:pt x="4010" y="120316"/>
                  <a:pt x="6114" y="95857"/>
                  <a:pt x="12031" y="72190"/>
                </a:cubicBezTo>
                <a:cubicBezTo>
                  <a:pt x="18183" y="47582"/>
                  <a:pt x="36094" y="0"/>
                  <a:pt x="36094" y="0"/>
                </a:cubicBezTo>
                <a:cubicBezTo>
                  <a:pt x="61840" y="8582"/>
                  <a:pt x="89077" y="14144"/>
                  <a:pt x="108284" y="36095"/>
                </a:cubicBezTo>
                <a:cubicBezTo>
                  <a:pt x="127328" y="57860"/>
                  <a:pt x="140368" y="84221"/>
                  <a:pt x="156410" y="108284"/>
                </a:cubicBezTo>
                <a:cubicBezTo>
                  <a:pt x="185447" y="151839"/>
                  <a:pt x="174006" y="131447"/>
                  <a:pt x="192505" y="168442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3923928" y="1124744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2</a:t>
            </a:r>
            <a:endParaRPr lang="ru-RU" sz="2800" dirty="0"/>
          </a:p>
        </p:txBody>
      </p:sp>
      <p:cxnSp>
        <p:nvCxnSpPr>
          <p:cNvPr id="24" name="Прямая соединительная линия 23"/>
          <p:cNvCxnSpPr>
            <a:stCxn id="21" idx="5"/>
          </p:cNvCxnSpPr>
          <p:nvPr/>
        </p:nvCxnSpPr>
        <p:spPr>
          <a:xfrm flipH="1">
            <a:off x="6660232" y="1479884"/>
            <a:ext cx="29326" cy="868996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6732240" y="2348880"/>
            <a:ext cx="165618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7524328" y="2132856"/>
            <a:ext cx="0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Полилиния 33"/>
          <p:cNvSpPr/>
          <p:nvPr/>
        </p:nvSpPr>
        <p:spPr>
          <a:xfrm>
            <a:off x="7553889" y="2225842"/>
            <a:ext cx="170385" cy="120316"/>
          </a:xfrm>
          <a:custGeom>
            <a:avLst/>
            <a:gdLst>
              <a:gd name="connsiteX0" fmla="*/ 1943 w 170385"/>
              <a:gd name="connsiteY0" fmla="*/ 120316 h 120316"/>
              <a:gd name="connsiteX1" fmla="*/ 50069 w 170385"/>
              <a:gd name="connsiteY1" fmla="*/ 48126 h 120316"/>
              <a:gd name="connsiteX2" fmla="*/ 74132 w 170385"/>
              <a:gd name="connsiteY2" fmla="*/ 12032 h 120316"/>
              <a:gd name="connsiteX3" fmla="*/ 110227 w 170385"/>
              <a:gd name="connsiteY3" fmla="*/ 0 h 120316"/>
              <a:gd name="connsiteX4" fmla="*/ 146322 w 170385"/>
              <a:gd name="connsiteY4" fmla="*/ 72190 h 120316"/>
              <a:gd name="connsiteX5" fmla="*/ 170385 w 170385"/>
              <a:gd name="connsiteY5" fmla="*/ 108284 h 120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0385" h="120316">
                <a:moveTo>
                  <a:pt x="1943" y="120316"/>
                </a:moveTo>
                <a:cubicBezTo>
                  <a:pt x="23086" y="56884"/>
                  <a:pt x="0" y="108208"/>
                  <a:pt x="50069" y="48126"/>
                </a:cubicBezTo>
                <a:cubicBezTo>
                  <a:pt x="59326" y="37018"/>
                  <a:pt x="62841" y="21065"/>
                  <a:pt x="74132" y="12032"/>
                </a:cubicBezTo>
                <a:cubicBezTo>
                  <a:pt x="84035" y="4109"/>
                  <a:pt x="98195" y="4011"/>
                  <a:pt x="110227" y="0"/>
                </a:cubicBezTo>
                <a:cubicBezTo>
                  <a:pt x="129747" y="78083"/>
                  <a:pt x="107315" y="23432"/>
                  <a:pt x="146322" y="72190"/>
                </a:cubicBezTo>
                <a:cubicBezTo>
                  <a:pt x="155355" y="83481"/>
                  <a:pt x="170385" y="108284"/>
                  <a:pt x="170385" y="108284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6" name="Прямая соединительная линия 35"/>
          <p:cNvCxnSpPr/>
          <p:nvPr/>
        </p:nvCxnSpPr>
        <p:spPr>
          <a:xfrm>
            <a:off x="7740352" y="2348880"/>
            <a:ext cx="0" cy="864096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7740352" y="3212976"/>
            <a:ext cx="64807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6228184" y="2132856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3</a:t>
            </a:r>
            <a:endParaRPr lang="ru-RU" sz="2400" dirty="0"/>
          </a:p>
        </p:txBody>
      </p:sp>
      <p:sp>
        <p:nvSpPr>
          <p:cNvPr id="40" name="TextBox 39"/>
          <p:cNvSpPr txBox="1"/>
          <p:nvPr/>
        </p:nvSpPr>
        <p:spPr>
          <a:xfrm>
            <a:off x="7236296" y="2996952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4</a:t>
            </a:r>
            <a:endParaRPr lang="ru-RU" sz="2400" dirty="0"/>
          </a:p>
        </p:txBody>
      </p:sp>
      <p:cxnSp>
        <p:nvCxnSpPr>
          <p:cNvPr id="42" name="Прямая соединительная линия 41"/>
          <p:cNvCxnSpPr/>
          <p:nvPr/>
        </p:nvCxnSpPr>
        <p:spPr>
          <a:xfrm>
            <a:off x="8028384" y="3068960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Полилиния 42"/>
          <p:cNvSpPr/>
          <p:nvPr/>
        </p:nvSpPr>
        <p:spPr>
          <a:xfrm>
            <a:off x="8001000" y="3085975"/>
            <a:ext cx="98613" cy="114425"/>
          </a:xfrm>
          <a:custGeom>
            <a:avLst/>
            <a:gdLst>
              <a:gd name="connsiteX0" fmla="*/ 0 w 98613"/>
              <a:gd name="connsiteY0" fmla="*/ 78330 h 114425"/>
              <a:gd name="connsiteX1" fmla="*/ 24063 w 98613"/>
              <a:gd name="connsiteY1" fmla="*/ 42236 h 114425"/>
              <a:gd name="connsiteX2" fmla="*/ 36095 w 98613"/>
              <a:gd name="connsiteY2" fmla="*/ 6141 h 114425"/>
              <a:gd name="connsiteX3" fmla="*/ 84221 w 98613"/>
              <a:gd name="connsiteY3" fmla="*/ 18172 h 114425"/>
              <a:gd name="connsiteX4" fmla="*/ 96253 w 98613"/>
              <a:gd name="connsiteY4" fmla="*/ 114425 h 114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13" h="114425">
                <a:moveTo>
                  <a:pt x="0" y="78330"/>
                </a:moveTo>
                <a:cubicBezTo>
                  <a:pt x="8021" y="66299"/>
                  <a:pt x="17596" y="55169"/>
                  <a:pt x="24063" y="42236"/>
                </a:cubicBezTo>
                <a:cubicBezTo>
                  <a:pt x="29735" y="30892"/>
                  <a:pt x="24320" y="10851"/>
                  <a:pt x="36095" y="6141"/>
                </a:cubicBezTo>
                <a:cubicBezTo>
                  <a:pt x="51448" y="0"/>
                  <a:pt x="68179" y="14162"/>
                  <a:pt x="84221" y="18172"/>
                </a:cubicBezTo>
                <a:cubicBezTo>
                  <a:pt x="98613" y="90128"/>
                  <a:pt x="96253" y="57880"/>
                  <a:pt x="96253" y="114425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5" name="Прямая соединительная линия 44"/>
          <p:cNvCxnSpPr>
            <a:stCxn id="43" idx="3"/>
          </p:cNvCxnSpPr>
          <p:nvPr/>
        </p:nvCxnSpPr>
        <p:spPr>
          <a:xfrm>
            <a:off x="8085221" y="3104147"/>
            <a:ext cx="15171" cy="75690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8100392" y="3861048"/>
            <a:ext cx="28803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8244408" y="3717032"/>
            <a:ext cx="0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Полилиния 49"/>
          <p:cNvSpPr/>
          <p:nvPr/>
        </p:nvSpPr>
        <p:spPr>
          <a:xfrm>
            <a:off x="8265695" y="3714304"/>
            <a:ext cx="63698" cy="147833"/>
          </a:xfrm>
          <a:custGeom>
            <a:avLst/>
            <a:gdLst>
              <a:gd name="connsiteX0" fmla="*/ 0 w 63698"/>
              <a:gd name="connsiteY0" fmla="*/ 123770 h 147833"/>
              <a:gd name="connsiteX1" fmla="*/ 24063 w 63698"/>
              <a:gd name="connsiteY1" fmla="*/ 27517 h 147833"/>
              <a:gd name="connsiteX2" fmla="*/ 48126 w 63698"/>
              <a:gd name="connsiteY2" fmla="*/ 147833 h 1478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698" h="147833">
                <a:moveTo>
                  <a:pt x="0" y="123770"/>
                </a:moveTo>
                <a:cubicBezTo>
                  <a:pt x="8021" y="91686"/>
                  <a:pt x="5718" y="0"/>
                  <a:pt x="24063" y="27517"/>
                </a:cubicBezTo>
                <a:cubicBezTo>
                  <a:pt x="63698" y="86971"/>
                  <a:pt x="48126" y="49152"/>
                  <a:pt x="48126" y="147833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TextBox 50"/>
          <p:cNvSpPr txBox="1"/>
          <p:nvPr/>
        </p:nvSpPr>
        <p:spPr>
          <a:xfrm>
            <a:off x="7596336" y="3645024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5</a:t>
            </a:r>
            <a:endParaRPr lang="ru-RU" sz="2400" dirty="0"/>
          </a:p>
        </p:txBody>
      </p:sp>
      <p:sp>
        <p:nvSpPr>
          <p:cNvPr id="52" name="TextBox 51"/>
          <p:cNvSpPr txBox="1"/>
          <p:nvPr/>
        </p:nvSpPr>
        <p:spPr>
          <a:xfrm>
            <a:off x="7668344" y="4221088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6</a:t>
            </a:r>
            <a:endParaRPr lang="ru-RU" sz="2400" dirty="0"/>
          </a:p>
        </p:txBody>
      </p:sp>
      <p:cxnSp>
        <p:nvCxnSpPr>
          <p:cNvPr id="54" name="Прямая соединительная линия 53"/>
          <p:cNvCxnSpPr>
            <a:stCxn id="50" idx="2"/>
          </p:cNvCxnSpPr>
          <p:nvPr/>
        </p:nvCxnSpPr>
        <p:spPr>
          <a:xfrm>
            <a:off x="8313821" y="3862137"/>
            <a:ext cx="2595" cy="6469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>
            <a:off x="8316416" y="4509120"/>
            <a:ext cx="7200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467544" y="3284984"/>
            <a:ext cx="68407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Шестой покупатель купил 1 яблоко. Тогда остаток</a:t>
            </a:r>
          </a:p>
          <a:p>
            <a:r>
              <a:rPr lang="ru-RU" dirty="0"/>
              <a:t>п</a:t>
            </a:r>
            <a:r>
              <a:rPr lang="ru-RU" dirty="0" smtClean="0"/>
              <a:t>осле 4 покупателя был: 1я. </a:t>
            </a:r>
            <a:r>
              <a:rPr lang="ru-RU" dirty="0"/>
              <a:t>и</a:t>
            </a:r>
            <a:r>
              <a:rPr lang="ru-RU" dirty="0" smtClean="0"/>
              <a:t> ½ я. –это половина остатка,</a:t>
            </a:r>
          </a:p>
          <a:p>
            <a:r>
              <a:rPr lang="ru-RU" dirty="0" smtClean="0"/>
              <a:t>А весь остаток 3 я. = 1я. 1/2я. + 1я. 1/2я.</a:t>
            </a:r>
          </a:p>
          <a:p>
            <a:r>
              <a:rPr lang="ru-RU" dirty="0" smtClean="0"/>
              <a:t>Остаток после 3 покупателя 3 я.1/2я. + 3я.1/2я. = 7я</a:t>
            </a:r>
          </a:p>
          <a:p>
            <a:r>
              <a:rPr lang="ru-RU" dirty="0" smtClean="0"/>
              <a:t>Остаток после 2 покупателя 7я.1/2я. + 7я.1/2я. =15я.</a:t>
            </a:r>
          </a:p>
          <a:p>
            <a:r>
              <a:rPr lang="ru-RU" dirty="0" smtClean="0"/>
              <a:t>Остаток после 1 покупателя 15я1/2я. + 15я.1/2я. =31я.</a:t>
            </a:r>
          </a:p>
          <a:p>
            <a:r>
              <a:rPr lang="ru-RU" dirty="0" smtClean="0"/>
              <a:t>Всего яблок было 31я.1/2я. + 31я.1/2я. = 63 яблок</a:t>
            </a:r>
            <a:endParaRPr lang="ru-RU" dirty="0"/>
          </a:p>
        </p:txBody>
      </p:sp>
      <p:sp>
        <p:nvSpPr>
          <p:cNvPr id="59" name="TextBox 58"/>
          <p:cNvSpPr txBox="1"/>
          <p:nvPr/>
        </p:nvSpPr>
        <p:spPr>
          <a:xfrm>
            <a:off x="8172400" y="4509120"/>
            <a:ext cx="410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1я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8028384" y="3429000"/>
            <a:ext cx="410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3я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812360" y="2636912"/>
            <a:ext cx="410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7я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7092280" y="1772816"/>
            <a:ext cx="993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15яблок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5868144" y="908720"/>
            <a:ext cx="11645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31 яблоко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3635896" y="404664"/>
            <a:ext cx="11532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63 яблока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87624" y="1412776"/>
            <a:ext cx="7632700" cy="4746625"/>
          </a:xfrm>
          <a:noFill/>
        </p:spPr>
      </p:pic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sz="3200" b="0" dirty="0" smtClean="0"/>
              <a:t>Логические задачи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9552" y="1268760"/>
            <a:ext cx="8135937" cy="4208462"/>
          </a:xfrm>
          <a:noFill/>
        </p:spPr>
      </p:pic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sz="3200" b="0" dirty="0" smtClean="0"/>
              <a:t>Логические задачи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Учись рассуждать</a:t>
            </a:r>
          </a:p>
        </p:txBody>
      </p:sp>
      <p:pic>
        <p:nvPicPr>
          <p:cNvPr id="1229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27088" y="1844675"/>
            <a:ext cx="7620000" cy="331311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32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sz="32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3200" dirty="0" smtClean="0">
                <a:solidFill>
                  <a:srgbClr val="FF0000"/>
                </a:solidFill>
              </a:rPr>
              <a:t>Спасибо за работу, дети!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0" dirty="0" smtClean="0">
                <a:effectLst/>
              </a:rPr>
              <a:t>Внимание! Вы не забыли отправить ответы!</a:t>
            </a:r>
            <a:endParaRPr lang="ru-RU" sz="2800" b="0" dirty="0">
              <a:effectLst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3717032"/>
            <a:ext cx="2448272" cy="265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58</TotalTime>
  <Words>162</Words>
  <Application>Microsoft Office PowerPoint</Application>
  <PresentationFormat>Экран (4:3)</PresentationFormat>
  <Paragraphs>34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Открытая</vt:lpstr>
      <vt:lpstr>Занятия в кружке «Созвездие»</vt:lpstr>
      <vt:lpstr>Разминка</vt:lpstr>
      <vt:lpstr>Геометрия помогает арифметике  Задачи решаемые с конца</vt:lpstr>
      <vt:lpstr>Слайд 4</vt:lpstr>
      <vt:lpstr>Логические задачи</vt:lpstr>
      <vt:lpstr>Логические задачи</vt:lpstr>
      <vt:lpstr>Учись рассуждать</vt:lpstr>
      <vt:lpstr>Внимание! Вы не забыли отправить ответы!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Надежда</dc:creator>
  <cp:lastModifiedBy>Надежда</cp:lastModifiedBy>
  <cp:revision>7</cp:revision>
  <dcterms:created xsi:type="dcterms:W3CDTF">2020-04-20T13:12:53Z</dcterms:created>
  <dcterms:modified xsi:type="dcterms:W3CDTF">2020-04-20T14:10:59Z</dcterms:modified>
</cp:coreProperties>
</file>