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90" r:id="rId3"/>
    <p:sldId id="256" r:id="rId4"/>
    <p:sldId id="289" r:id="rId5"/>
    <p:sldId id="257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6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6AFBE1-75BB-4FAF-A2C4-63A28ABC126C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6B6B3A-3B40-428C-A69D-CFF3FC6DBD02}">
      <dgm:prSet phldrT="[Текст]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>
            <a:buSzPts val="1000"/>
            <a:buFont typeface="Courier New" panose="02070309020205020404" pitchFamily="49" charset="0"/>
            <a:buChar char="o"/>
          </a:pP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На черных страницах содержатся списки тех животных, которые исчезли с лица Земли.</a:t>
          </a:r>
        </a:p>
      </dgm:t>
    </dgm:pt>
    <dgm:pt modelId="{F7923C8D-D86E-44AF-99FF-A348A45294B8}" type="parTrans" cxnId="{6BDA9D33-BF67-4A1E-A2C0-FD66BFDC0E42}">
      <dgm:prSet/>
      <dgm:spPr/>
      <dgm:t>
        <a:bodyPr/>
        <a:lstStyle/>
        <a:p>
          <a:endParaRPr lang="ru-RU"/>
        </a:p>
      </dgm:t>
    </dgm:pt>
    <dgm:pt modelId="{82F45FD2-6ECD-4AC4-B61F-B26FF295174D}" type="sibTrans" cxnId="{6BDA9D33-BF67-4A1E-A2C0-FD66BFDC0E42}">
      <dgm:prSet/>
      <dgm:spPr/>
      <dgm:t>
        <a:bodyPr/>
        <a:lstStyle/>
        <a:p>
          <a:endParaRPr lang="ru-RU"/>
        </a:p>
      </dgm:t>
    </dgm:pt>
    <dgm:pt modelId="{16B2C1DB-9211-43D1-9372-4DE79BEFF93F}">
      <dgm:prSet phldrT="[Текст]"/>
      <dgm:spPr>
        <a:solidFill>
          <a:srgbClr val="FF0000"/>
        </a:solidFill>
      </dgm:spPr>
      <dgm:t>
        <a:bodyPr/>
        <a:lstStyle/>
        <a:p>
          <a:pPr>
            <a:buSzPts val="1000"/>
            <a:buFont typeface="Courier New" panose="02070309020205020404" pitchFamily="49" charset="0"/>
            <a:buChar char="o"/>
          </a:pPr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красных страницах находится информация о видах, которые находятся на грани исчезновения.</a:t>
          </a:r>
        </a:p>
      </dgm:t>
    </dgm:pt>
    <dgm:pt modelId="{E2958EF9-0D71-417C-B5B5-7199A7607F5A}" type="parTrans" cxnId="{D0D47F83-531A-44CA-B488-F99D5AEB92FC}">
      <dgm:prSet/>
      <dgm:spPr/>
      <dgm:t>
        <a:bodyPr/>
        <a:lstStyle/>
        <a:p>
          <a:endParaRPr lang="ru-RU"/>
        </a:p>
      </dgm:t>
    </dgm:pt>
    <dgm:pt modelId="{EAD0434A-7DC8-44FA-B1A4-C17CA6DFB572}" type="sibTrans" cxnId="{D0D47F83-531A-44CA-B488-F99D5AEB92FC}">
      <dgm:prSet/>
      <dgm:spPr/>
      <dgm:t>
        <a:bodyPr/>
        <a:lstStyle/>
        <a:p>
          <a:endParaRPr lang="ru-RU"/>
        </a:p>
      </dgm:t>
    </dgm:pt>
    <dgm:pt modelId="{399045E7-80CA-4D62-9BD0-473DDF9808F1}">
      <dgm:prSet phldrT="[Текст]"/>
      <dgm:spPr>
        <a:solidFill>
          <a:srgbClr val="FFFF00"/>
        </a:solidFill>
      </dgm:spPr>
      <dgm:t>
        <a:bodyPr/>
        <a:lstStyle/>
        <a:p>
          <a:pPr>
            <a:buSzPts val="1000"/>
            <a:buFont typeface="Courier New" panose="02070309020205020404" pitchFamily="49" charset="0"/>
            <a:buChar char="o"/>
          </a:pPr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желтых страницах информация о животных, популяция которых быстрыми темпами уменьшается.</a:t>
          </a:r>
        </a:p>
      </dgm:t>
    </dgm:pt>
    <dgm:pt modelId="{966DA876-B5D8-4608-922E-2E2FB03365E1}" type="parTrans" cxnId="{FE82548B-A1AB-4041-BBF5-F22E86849CDE}">
      <dgm:prSet/>
      <dgm:spPr/>
      <dgm:t>
        <a:bodyPr/>
        <a:lstStyle/>
        <a:p>
          <a:endParaRPr lang="ru-RU"/>
        </a:p>
      </dgm:t>
    </dgm:pt>
    <dgm:pt modelId="{11ACCD7B-9A45-4839-8A22-B6CFF9314BBC}" type="sibTrans" cxnId="{FE82548B-A1AB-4041-BBF5-F22E86849CDE}">
      <dgm:prSet/>
      <dgm:spPr/>
      <dgm:t>
        <a:bodyPr/>
        <a:lstStyle/>
        <a:p>
          <a:endParaRPr lang="ru-RU"/>
        </a:p>
      </dgm:t>
    </dgm:pt>
    <dgm:pt modelId="{F1F6A5ED-FE51-44A7-9C12-82E341665175}">
      <dgm:prSet phldrT="[Текст]"/>
      <dgm:spPr>
        <a:solidFill>
          <a:schemeClr val="bg1"/>
        </a:solidFill>
      </dgm:spPr>
      <dgm:t>
        <a:bodyPr/>
        <a:lstStyle/>
        <a:p>
          <a:pPr>
            <a:buSzPts val="1000"/>
            <a:buFont typeface="Courier New" panose="02070309020205020404" pitchFamily="49" charset="0"/>
            <a:buChar char="o"/>
          </a:pPr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белых страницах находится информация о видах, численность которых и так всегда была небольшой.</a:t>
          </a:r>
        </a:p>
      </dgm:t>
    </dgm:pt>
    <dgm:pt modelId="{87A40828-CE40-4F18-BEC7-2B9BB1141D7B}" type="parTrans" cxnId="{A9E743C0-65D1-4402-B26A-FF3CE22ECA99}">
      <dgm:prSet/>
      <dgm:spPr/>
      <dgm:t>
        <a:bodyPr/>
        <a:lstStyle/>
        <a:p>
          <a:endParaRPr lang="ru-RU"/>
        </a:p>
      </dgm:t>
    </dgm:pt>
    <dgm:pt modelId="{A6A9F651-2163-4604-B8D9-D2E015EF17D9}" type="sibTrans" cxnId="{A9E743C0-65D1-4402-B26A-FF3CE22ECA99}">
      <dgm:prSet/>
      <dgm:spPr/>
      <dgm:t>
        <a:bodyPr/>
        <a:lstStyle/>
        <a:p>
          <a:endParaRPr lang="ru-RU"/>
        </a:p>
      </dgm:t>
    </dgm:pt>
    <dgm:pt modelId="{1D556677-B53D-4FE2-9632-FABC647B3D52}">
      <dgm:prSet phldrT="[Текст]"/>
      <dgm:spPr>
        <a:solidFill>
          <a:srgbClr val="00B050"/>
        </a:solidFill>
      </dgm:spPr>
      <dgm:t>
        <a:bodyPr/>
        <a:lstStyle/>
        <a:p>
          <a:pPr>
            <a:buSzPts val="1000"/>
            <a:buFont typeface="Courier New" panose="02070309020205020404" pitchFamily="49" charset="0"/>
            <a:buChar char="o"/>
          </a:pPr>
          <a:r>
            <a: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зеленых страницах располагается информация о видах, численность которых восстановлена и на данный момент находится вне опасности исчезновения.</a:t>
          </a:r>
        </a:p>
      </dgm:t>
    </dgm:pt>
    <dgm:pt modelId="{781D4264-EF75-4557-81B5-19CA8D4ADA9F}" type="parTrans" cxnId="{CA5CDFD6-4EF5-4533-BAC6-7C68B1C9C12C}">
      <dgm:prSet/>
      <dgm:spPr/>
      <dgm:t>
        <a:bodyPr/>
        <a:lstStyle/>
        <a:p>
          <a:endParaRPr lang="ru-RU"/>
        </a:p>
      </dgm:t>
    </dgm:pt>
    <dgm:pt modelId="{3BAEFAE9-FF21-47BC-96F3-1D673B5F1841}" type="sibTrans" cxnId="{CA5CDFD6-4EF5-4533-BAC6-7C68B1C9C12C}">
      <dgm:prSet/>
      <dgm:spPr/>
      <dgm:t>
        <a:bodyPr/>
        <a:lstStyle/>
        <a:p>
          <a:endParaRPr lang="ru-RU"/>
        </a:p>
      </dgm:t>
    </dgm:pt>
    <dgm:pt modelId="{A993C356-29C3-4FA1-8E38-A0E0FB1758C4}" type="pres">
      <dgm:prSet presAssocID="{5B6AFBE1-75BB-4FAF-A2C4-63A28ABC126C}" presName="Name0" presStyleCnt="0">
        <dgm:presLayoutVars>
          <dgm:dir/>
          <dgm:resizeHandles val="exact"/>
        </dgm:presLayoutVars>
      </dgm:prSet>
      <dgm:spPr/>
    </dgm:pt>
    <dgm:pt modelId="{F11568A5-2C4B-4651-9730-BF2DE181DB36}" type="pres">
      <dgm:prSet presAssocID="{CC6B6B3A-3B40-428C-A69D-CFF3FC6DBD02}" presName="node" presStyleLbl="node1" presStyleIdx="0" presStyleCnt="5">
        <dgm:presLayoutVars>
          <dgm:bulletEnabled val="1"/>
        </dgm:presLayoutVars>
      </dgm:prSet>
      <dgm:spPr/>
    </dgm:pt>
    <dgm:pt modelId="{7E294B47-5D5F-402A-AB5C-56B056E8C06A}" type="pres">
      <dgm:prSet presAssocID="{82F45FD2-6ECD-4AC4-B61F-B26FF295174D}" presName="sibTrans" presStyleCnt="0"/>
      <dgm:spPr/>
    </dgm:pt>
    <dgm:pt modelId="{F393F951-30AB-4D79-AE35-119BC1D378D6}" type="pres">
      <dgm:prSet presAssocID="{16B2C1DB-9211-43D1-9372-4DE79BEFF93F}" presName="node" presStyleLbl="node1" presStyleIdx="1" presStyleCnt="5">
        <dgm:presLayoutVars>
          <dgm:bulletEnabled val="1"/>
        </dgm:presLayoutVars>
      </dgm:prSet>
      <dgm:spPr/>
    </dgm:pt>
    <dgm:pt modelId="{D3B414ED-1FC4-4B3D-8415-3A6F630833B0}" type="pres">
      <dgm:prSet presAssocID="{EAD0434A-7DC8-44FA-B1A4-C17CA6DFB572}" presName="sibTrans" presStyleCnt="0"/>
      <dgm:spPr/>
    </dgm:pt>
    <dgm:pt modelId="{553B28DD-40C2-4A21-BA4D-A74BD3943678}" type="pres">
      <dgm:prSet presAssocID="{399045E7-80CA-4D62-9BD0-473DDF9808F1}" presName="node" presStyleLbl="node1" presStyleIdx="2" presStyleCnt="5">
        <dgm:presLayoutVars>
          <dgm:bulletEnabled val="1"/>
        </dgm:presLayoutVars>
      </dgm:prSet>
      <dgm:spPr/>
    </dgm:pt>
    <dgm:pt modelId="{40630B04-E820-4FE8-AD03-11FCC2DDBE79}" type="pres">
      <dgm:prSet presAssocID="{11ACCD7B-9A45-4839-8A22-B6CFF9314BBC}" presName="sibTrans" presStyleCnt="0"/>
      <dgm:spPr/>
    </dgm:pt>
    <dgm:pt modelId="{5FA295A7-65DE-4BAE-BA62-291C0994378B}" type="pres">
      <dgm:prSet presAssocID="{F1F6A5ED-FE51-44A7-9C12-82E341665175}" presName="node" presStyleLbl="node1" presStyleIdx="3" presStyleCnt="5">
        <dgm:presLayoutVars>
          <dgm:bulletEnabled val="1"/>
        </dgm:presLayoutVars>
      </dgm:prSet>
      <dgm:spPr/>
    </dgm:pt>
    <dgm:pt modelId="{C04ECDC9-C9B0-4EB8-B6A1-B33929CF1A17}" type="pres">
      <dgm:prSet presAssocID="{A6A9F651-2163-4604-B8D9-D2E015EF17D9}" presName="sibTrans" presStyleCnt="0"/>
      <dgm:spPr/>
    </dgm:pt>
    <dgm:pt modelId="{31A48CF8-D81F-4136-B768-21C28A3FA534}" type="pres">
      <dgm:prSet presAssocID="{1D556677-B53D-4FE2-9632-FABC647B3D52}" presName="node" presStyleLbl="node1" presStyleIdx="4" presStyleCnt="5">
        <dgm:presLayoutVars>
          <dgm:bulletEnabled val="1"/>
        </dgm:presLayoutVars>
      </dgm:prSet>
      <dgm:spPr/>
    </dgm:pt>
  </dgm:ptLst>
  <dgm:cxnLst>
    <dgm:cxn modelId="{1246472A-D4BA-4EE8-96BB-0F1F3C6F640A}" type="presOf" srcId="{F1F6A5ED-FE51-44A7-9C12-82E341665175}" destId="{5FA295A7-65DE-4BAE-BA62-291C0994378B}" srcOrd="0" destOrd="0" presId="urn:microsoft.com/office/officeart/2005/8/layout/hList6"/>
    <dgm:cxn modelId="{6BDA9D33-BF67-4A1E-A2C0-FD66BFDC0E42}" srcId="{5B6AFBE1-75BB-4FAF-A2C4-63A28ABC126C}" destId="{CC6B6B3A-3B40-428C-A69D-CFF3FC6DBD02}" srcOrd="0" destOrd="0" parTransId="{F7923C8D-D86E-44AF-99FF-A348A45294B8}" sibTransId="{82F45FD2-6ECD-4AC4-B61F-B26FF295174D}"/>
    <dgm:cxn modelId="{328D5C50-E500-42B8-A10E-61EE6A39AD35}" type="presOf" srcId="{1D556677-B53D-4FE2-9632-FABC647B3D52}" destId="{31A48CF8-D81F-4136-B768-21C28A3FA534}" srcOrd="0" destOrd="0" presId="urn:microsoft.com/office/officeart/2005/8/layout/hList6"/>
    <dgm:cxn modelId="{80FECD53-8534-49DE-AE6D-1C820CDE0420}" type="presOf" srcId="{16B2C1DB-9211-43D1-9372-4DE79BEFF93F}" destId="{F393F951-30AB-4D79-AE35-119BC1D378D6}" srcOrd="0" destOrd="0" presId="urn:microsoft.com/office/officeart/2005/8/layout/hList6"/>
    <dgm:cxn modelId="{D0D47F83-531A-44CA-B488-F99D5AEB92FC}" srcId="{5B6AFBE1-75BB-4FAF-A2C4-63A28ABC126C}" destId="{16B2C1DB-9211-43D1-9372-4DE79BEFF93F}" srcOrd="1" destOrd="0" parTransId="{E2958EF9-0D71-417C-B5B5-7199A7607F5A}" sibTransId="{EAD0434A-7DC8-44FA-B1A4-C17CA6DFB572}"/>
    <dgm:cxn modelId="{FE82548B-A1AB-4041-BBF5-F22E86849CDE}" srcId="{5B6AFBE1-75BB-4FAF-A2C4-63A28ABC126C}" destId="{399045E7-80CA-4D62-9BD0-473DDF9808F1}" srcOrd="2" destOrd="0" parTransId="{966DA876-B5D8-4608-922E-2E2FB03365E1}" sibTransId="{11ACCD7B-9A45-4839-8A22-B6CFF9314BBC}"/>
    <dgm:cxn modelId="{A9E743C0-65D1-4402-B26A-FF3CE22ECA99}" srcId="{5B6AFBE1-75BB-4FAF-A2C4-63A28ABC126C}" destId="{F1F6A5ED-FE51-44A7-9C12-82E341665175}" srcOrd="3" destOrd="0" parTransId="{87A40828-CE40-4F18-BEC7-2B9BB1141D7B}" sibTransId="{A6A9F651-2163-4604-B8D9-D2E015EF17D9}"/>
    <dgm:cxn modelId="{C84FA5C1-3811-4B2D-9CD9-1AD956DCF090}" type="presOf" srcId="{399045E7-80CA-4D62-9BD0-473DDF9808F1}" destId="{553B28DD-40C2-4A21-BA4D-A74BD3943678}" srcOrd="0" destOrd="0" presId="urn:microsoft.com/office/officeart/2005/8/layout/hList6"/>
    <dgm:cxn modelId="{3ED0C0C2-FF1A-4B99-A902-F77628FBDDA5}" type="presOf" srcId="{CC6B6B3A-3B40-428C-A69D-CFF3FC6DBD02}" destId="{F11568A5-2C4B-4651-9730-BF2DE181DB36}" srcOrd="0" destOrd="0" presId="urn:microsoft.com/office/officeart/2005/8/layout/hList6"/>
    <dgm:cxn modelId="{CA5CDFD6-4EF5-4533-BAC6-7C68B1C9C12C}" srcId="{5B6AFBE1-75BB-4FAF-A2C4-63A28ABC126C}" destId="{1D556677-B53D-4FE2-9632-FABC647B3D52}" srcOrd="4" destOrd="0" parTransId="{781D4264-EF75-4557-81B5-19CA8D4ADA9F}" sibTransId="{3BAEFAE9-FF21-47BC-96F3-1D673B5F1841}"/>
    <dgm:cxn modelId="{F31C91E8-705A-4850-827D-289BE56DB2E7}" type="presOf" srcId="{5B6AFBE1-75BB-4FAF-A2C4-63A28ABC126C}" destId="{A993C356-29C3-4FA1-8E38-A0E0FB1758C4}" srcOrd="0" destOrd="0" presId="urn:microsoft.com/office/officeart/2005/8/layout/hList6"/>
    <dgm:cxn modelId="{05B3A6C4-2BA0-409D-ADD0-62D0DCA018D4}" type="presParOf" srcId="{A993C356-29C3-4FA1-8E38-A0E0FB1758C4}" destId="{F11568A5-2C4B-4651-9730-BF2DE181DB36}" srcOrd="0" destOrd="0" presId="urn:microsoft.com/office/officeart/2005/8/layout/hList6"/>
    <dgm:cxn modelId="{0CA45279-2A75-4B1F-9136-A17EA5335AA3}" type="presParOf" srcId="{A993C356-29C3-4FA1-8E38-A0E0FB1758C4}" destId="{7E294B47-5D5F-402A-AB5C-56B056E8C06A}" srcOrd="1" destOrd="0" presId="urn:microsoft.com/office/officeart/2005/8/layout/hList6"/>
    <dgm:cxn modelId="{103879EB-2140-45C8-A037-519451749812}" type="presParOf" srcId="{A993C356-29C3-4FA1-8E38-A0E0FB1758C4}" destId="{F393F951-30AB-4D79-AE35-119BC1D378D6}" srcOrd="2" destOrd="0" presId="urn:microsoft.com/office/officeart/2005/8/layout/hList6"/>
    <dgm:cxn modelId="{2CEE7A4E-8B3B-46BF-90CF-32639697ADFD}" type="presParOf" srcId="{A993C356-29C3-4FA1-8E38-A0E0FB1758C4}" destId="{D3B414ED-1FC4-4B3D-8415-3A6F630833B0}" srcOrd="3" destOrd="0" presId="urn:microsoft.com/office/officeart/2005/8/layout/hList6"/>
    <dgm:cxn modelId="{FE727A51-7231-40F9-9869-74DE8930505F}" type="presParOf" srcId="{A993C356-29C3-4FA1-8E38-A0E0FB1758C4}" destId="{553B28DD-40C2-4A21-BA4D-A74BD3943678}" srcOrd="4" destOrd="0" presId="urn:microsoft.com/office/officeart/2005/8/layout/hList6"/>
    <dgm:cxn modelId="{7800EF2E-4F8F-40BD-947D-ADABD6AE60EB}" type="presParOf" srcId="{A993C356-29C3-4FA1-8E38-A0E0FB1758C4}" destId="{40630B04-E820-4FE8-AD03-11FCC2DDBE79}" srcOrd="5" destOrd="0" presId="urn:microsoft.com/office/officeart/2005/8/layout/hList6"/>
    <dgm:cxn modelId="{9287C69A-5F78-4CD4-8081-C6A1074FB6BF}" type="presParOf" srcId="{A993C356-29C3-4FA1-8E38-A0E0FB1758C4}" destId="{5FA295A7-65DE-4BAE-BA62-291C0994378B}" srcOrd="6" destOrd="0" presId="urn:microsoft.com/office/officeart/2005/8/layout/hList6"/>
    <dgm:cxn modelId="{91401C2B-A5F7-4A75-93CB-4C59B180553D}" type="presParOf" srcId="{A993C356-29C3-4FA1-8E38-A0E0FB1758C4}" destId="{C04ECDC9-C9B0-4EB8-B6A1-B33929CF1A17}" srcOrd="7" destOrd="0" presId="urn:microsoft.com/office/officeart/2005/8/layout/hList6"/>
    <dgm:cxn modelId="{3F21ECDC-2336-4952-9378-C8E4218D72FD}" type="presParOf" srcId="{A993C356-29C3-4FA1-8E38-A0E0FB1758C4}" destId="{31A48CF8-D81F-4136-B768-21C28A3FA534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1568A5-2C4B-4651-9730-BF2DE181DB36}">
      <dsp:nvSpPr>
        <dsp:cNvPr id="0" name=""/>
        <dsp:cNvSpPr/>
      </dsp:nvSpPr>
      <dsp:spPr>
        <a:xfrm rot="16200000">
          <a:off x="-2314549" y="2320864"/>
          <a:ext cx="6858000" cy="2216270"/>
        </a:xfrm>
        <a:prstGeom prst="flowChartManualOperation">
          <a:avLst/>
        </a:prstGeom>
        <a:solidFill>
          <a:schemeClr val="tx1">
            <a:lumMod val="75000"/>
            <a:lumOff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147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000"/>
            <a:buFont typeface="Courier New" panose="02070309020205020404" pitchFamily="49" charset="0"/>
            <a:buNone/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 черных страницах содержатся списки тех животных, которые исчезли с лица Земли.</a:t>
          </a:r>
        </a:p>
      </dsp:txBody>
      <dsp:txXfrm rot="5400000">
        <a:off x="6316" y="1371599"/>
        <a:ext cx="2216270" cy="4114800"/>
      </dsp:txXfrm>
    </dsp:sp>
    <dsp:sp modelId="{F393F951-30AB-4D79-AE35-119BC1D378D6}">
      <dsp:nvSpPr>
        <dsp:cNvPr id="0" name=""/>
        <dsp:cNvSpPr/>
      </dsp:nvSpPr>
      <dsp:spPr>
        <a:xfrm rot="16200000">
          <a:off x="67941" y="2320864"/>
          <a:ext cx="6858000" cy="2216270"/>
        </a:xfrm>
        <a:prstGeom prst="flowChartManualOperation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147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000"/>
            <a:buFont typeface="Courier New" panose="02070309020205020404" pitchFamily="49" charset="0"/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красных страницах находится информация о видах, которые находятся на грани исчезновения.</a:t>
          </a:r>
        </a:p>
      </dsp:txBody>
      <dsp:txXfrm rot="5400000">
        <a:off x="2388806" y="1371599"/>
        <a:ext cx="2216270" cy="4114800"/>
      </dsp:txXfrm>
    </dsp:sp>
    <dsp:sp modelId="{553B28DD-40C2-4A21-BA4D-A74BD3943678}">
      <dsp:nvSpPr>
        <dsp:cNvPr id="0" name=""/>
        <dsp:cNvSpPr/>
      </dsp:nvSpPr>
      <dsp:spPr>
        <a:xfrm rot="16200000">
          <a:off x="2450431" y="2320864"/>
          <a:ext cx="6858000" cy="2216270"/>
        </a:xfrm>
        <a:prstGeom prst="flowChartManualOperation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147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000"/>
            <a:buFont typeface="Courier New" panose="02070309020205020404" pitchFamily="49" charset="0"/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желтых страницах информация о животных, популяция которых быстрыми темпами уменьшается.</a:t>
          </a:r>
        </a:p>
      </dsp:txBody>
      <dsp:txXfrm rot="5400000">
        <a:off x="4771296" y="1371599"/>
        <a:ext cx="2216270" cy="4114800"/>
      </dsp:txXfrm>
    </dsp:sp>
    <dsp:sp modelId="{5FA295A7-65DE-4BAE-BA62-291C0994378B}">
      <dsp:nvSpPr>
        <dsp:cNvPr id="0" name=""/>
        <dsp:cNvSpPr/>
      </dsp:nvSpPr>
      <dsp:spPr>
        <a:xfrm rot="16200000">
          <a:off x="4832921" y="2320864"/>
          <a:ext cx="6858000" cy="2216270"/>
        </a:xfrm>
        <a:prstGeom prst="flowChartManualOperation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147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000"/>
            <a:buFont typeface="Courier New" panose="02070309020205020404" pitchFamily="49" charset="0"/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белых страницах находится информация о видах, численность которых и так всегда была небольшой.</a:t>
          </a:r>
        </a:p>
      </dsp:txBody>
      <dsp:txXfrm rot="5400000">
        <a:off x="7153786" y="1371599"/>
        <a:ext cx="2216270" cy="4114800"/>
      </dsp:txXfrm>
    </dsp:sp>
    <dsp:sp modelId="{31A48CF8-D81F-4136-B768-21C28A3FA534}">
      <dsp:nvSpPr>
        <dsp:cNvPr id="0" name=""/>
        <dsp:cNvSpPr/>
      </dsp:nvSpPr>
      <dsp:spPr>
        <a:xfrm rot="16200000">
          <a:off x="7215412" y="2320864"/>
          <a:ext cx="6858000" cy="2216270"/>
        </a:xfrm>
        <a:prstGeom prst="flowChartManualOperation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1147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000"/>
            <a:buFont typeface="Courier New" panose="02070309020205020404" pitchFamily="49" charset="0"/>
            <a:buNone/>
          </a:pPr>
          <a:r>
            <a:rPr lang="ru-RU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зеленых страницах располагается информация о видах, численность которых восстановлена и на данный момент находится вне опасности исчезновения.</a:t>
          </a:r>
        </a:p>
      </dsp:txBody>
      <dsp:txXfrm rot="5400000">
        <a:off x="9536277" y="1371599"/>
        <a:ext cx="2216270" cy="4114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2AAF03-B15F-4DD8-8C56-7FE3F6DE90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4E1BA04-7CE4-4CBB-800A-B676D8CEE9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5D0736-0ECB-4FF6-B6A6-7C1E8E4BB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354FDB-A566-4A8A-BF77-8E936B48E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755FAE-DD69-4AB0-A62B-80D358964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983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BCDC5B-9484-466E-8569-AA3EABA30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BD128B4-3EFF-40F1-B643-6707B0B942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A03E88-23E5-4951-B485-9B8CD7C23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BBDFE8-22DC-47BF-BBB7-1BAB92294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6F1A23-B28D-4C16-888D-C1B179A5D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252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D63E7A4-665E-4779-9091-0A70A19838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1D5E667-C140-4FC6-9E23-D7D970E90B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282E1D-88BD-4FA7-A0A3-A0331A91F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062748-0116-4B38-8CBD-10A2CDE1B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DED128-6B1C-49F5-BFAE-E69EF36D1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999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C03CEE-51BB-4ED1-AFAE-5059B586B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6B8E84-89D3-408B-9BCC-F8CFF65B3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7C4DAE-B87F-4030-A791-FEC7EF231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70FE21-AF41-4FCC-9480-A3568DE91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20D825-E7AB-43F2-86B3-B75F95E7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76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D74ED2-E2C4-444D-8C35-6340327C2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7169BE-4E4E-4BBA-B2F4-2BCB4ADE60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88CB89-E1BA-40C7-B066-47B1E31EF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8FDBF6-B3D5-45E5-B091-2589FE4A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D88F10-6B8E-4198-AB80-96AD2EC5C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187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78C45C-F8C9-405E-AA7D-72EF12249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A23986-B54A-4FE9-BCF3-97DC5EF5EC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33DB0F-0983-430B-ADEF-FE7DA8457B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E2CB14B-0D42-4659-A495-A94DF886D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0B3B816-4EB1-4B83-904D-2141D4595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187E01F-3693-43D6-9745-E642F8EE8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325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9360F5-587A-408D-A0FA-F1CEB9639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3B67FC-9F8E-4843-9CE0-1DECC38AB2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D592B91-AC91-4400-9981-1001F245B8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86C7EA5-BE1A-4C8F-AD35-117C164ED7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83600AD-B7EA-4E7D-9631-76C43A380F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6596D9A-CCC3-446B-ADB3-EC65839AE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80F1E4B-2ED6-4880-AB34-B47619B67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7CB8D1D-7C96-43A7-B490-02D14F1EE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584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C7437B-8904-47BA-B589-CAED3E3E7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FCDCB1B-4BA4-4B1D-921F-366E28417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AE7CEA4-D5E0-4619-B7AD-2607621C7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D3868E2-B55C-4EFB-AAF2-4084EA8B9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06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25BF8B8-3F43-4B21-848A-244A8638D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3ED8336-7B5D-4C80-A969-D2425E579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8649AAA-F385-433C-A3D6-A86DE28A4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326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BA727C-3846-4DD6-99D9-79AB4FBC8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959BD1-CAC6-4B87-A4E1-F5CEDDD31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19B51D-419A-4FD8-945F-57204C35F8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6EE0CB-E556-461A-8167-354230448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572B926-85B7-465B-B397-6C243E141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DC90763-45A3-4C14-9D42-9F56B2E6E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745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5D4F5B-E96A-4604-AB3F-2BE704F58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18C3901-AD38-448E-8D9D-F686C631AB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78639CA-555C-4925-A90D-32EA8E74C7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5CF079-BC2D-47CF-93EC-957CB8BCA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87C5-6E44-481B-BEBC-DFC0F33F5DE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E40004F-6542-449C-9DC3-6A1B12474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743493-18B1-4982-B89A-1B99E649C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90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15EFFF-38BA-43D3-AF5B-B397D77E6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4F3434-11C4-4BA4-9894-BA8DE91DE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869F1B-2953-496E-A12B-787C1DEA33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387C5-6E44-481B-BEBC-DFC0F33F5DEC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C9C2E3-C4A2-47C2-B75E-774339A26F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1388AB-EB87-4DDF-9916-2CB4282B68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26F2B-D5B6-4277-A6A1-ADD32E0D1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140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10" Type="http://schemas.microsoft.com/office/2007/relationships/hdphoto" Target="../media/hdphoto2.wdp"/><Relationship Id="rId4" Type="http://schemas.openxmlformats.org/officeDocument/2006/relationships/image" Target="../media/image1.jp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небо, внешний&#10;&#10;Описание создано автоматически">
            <a:extLst>
              <a:ext uri="{FF2B5EF4-FFF2-40B4-BE49-F238E27FC236}">
                <a16:creationId xmlns:a16="http://schemas.microsoft.com/office/drawing/2014/main" id="{626584F8-E100-4F5C-807B-ED31450239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 descr="C:\Users\Наталья\Desktop\krasnaya-kniga-vtoroe-izdanie-1024x682.jpg">
            <a:extLst>
              <a:ext uri="{FF2B5EF4-FFF2-40B4-BE49-F238E27FC236}">
                <a16:creationId xmlns:a16="http://schemas.microsoft.com/office/drawing/2014/main" id="{B4FECAE1-048A-4295-B795-6EAD28705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71" b="98240" l="9961" r="86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2705" y="1808725"/>
            <a:ext cx="6466588" cy="4306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Волна 7">
            <a:extLst>
              <a:ext uri="{FF2B5EF4-FFF2-40B4-BE49-F238E27FC236}">
                <a16:creationId xmlns:a16="http://schemas.microsoft.com/office/drawing/2014/main" id="{C96EEB92-FB4F-4326-BFD3-F2D95A63C229}"/>
              </a:ext>
            </a:extLst>
          </p:cNvPr>
          <p:cNvSpPr/>
          <p:nvPr/>
        </p:nvSpPr>
        <p:spPr>
          <a:xfrm>
            <a:off x="2021747" y="355346"/>
            <a:ext cx="7768205" cy="1587603"/>
          </a:xfrm>
          <a:prstGeom prst="wave">
            <a:avLst>
              <a:gd name="adj1" fmla="val 12500"/>
              <a:gd name="adj2" fmla="val -485"/>
            </a:avLst>
          </a:prstGeom>
          <a:gradFill>
            <a:gsLst>
              <a:gs pos="0">
                <a:schemeClr val="accent3">
                  <a:shade val="51000"/>
                  <a:satMod val="130000"/>
                </a:schemeClr>
              </a:gs>
              <a:gs pos="88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 w="19050"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prstTxWarp prst="textChevron">
              <a:avLst/>
            </a:prstTxWarp>
          </a:bodyPr>
          <a:lstStyle/>
          <a:p>
            <a:pPr algn="ctr"/>
            <a:r>
              <a:rPr lang="ru-RU" sz="32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 и охраняй свою родную природу!</a:t>
            </a:r>
          </a:p>
        </p:txBody>
      </p:sp>
      <p:pic>
        <p:nvPicPr>
          <p:cNvPr id="7" name="pticy_v_mire_zhivotnyh_-_Iz_peredachi_V_mire_zhivotnyh_muzyka_prinadlezhit_nyne.mp3">
            <a:hlinkClick r:id="" action="ppaction://media"/>
            <a:extLst>
              <a:ext uri="{FF2B5EF4-FFF2-40B4-BE49-F238E27FC236}">
                <a16:creationId xmlns:a16="http://schemas.microsoft.com/office/drawing/2014/main" id="{DEA6D290-C5DC-4803-8478-38332D4276A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43094" y="5710895"/>
            <a:ext cx="609600" cy="609600"/>
          </a:xfrm>
          <a:prstGeom prst="rect">
            <a:avLst/>
          </a:prstGeom>
        </p:spPr>
      </p:pic>
      <p:pic>
        <p:nvPicPr>
          <p:cNvPr id="6" name="Picture 5" descr="МКДОУ 9 &quot;Аленка&quot; г.Вятские Поляны - О ДОУ.">
            <a:extLst>
              <a:ext uri="{FF2B5EF4-FFF2-40B4-BE49-F238E27FC236}">
                <a16:creationId xmlns:a16="http://schemas.microsoft.com/office/drawing/2014/main" id="{7BA2268B-06D6-470B-AA5C-2F1AA55EF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6421" y="3277028"/>
            <a:ext cx="1685367" cy="263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Просмотр изображения 2080663 Сервис публикации и хранения изображений : хостинг картинок : размещение фоток : место для фотограф">
            <a:extLst>
              <a:ext uri="{FF2B5EF4-FFF2-40B4-BE49-F238E27FC236}">
                <a16:creationId xmlns:a16="http://schemas.microsoft.com/office/drawing/2014/main" id="{B719FBAF-7308-454A-B9A2-63CA912E0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730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0676" y="3203382"/>
            <a:ext cx="1685367" cy="261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73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prism isContent="1"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небо, внешний&#10;&#10;Описание создано автоматически">
            <a:extLst>
              <a:ext uri="{FF2B5EF4-FFF2-40B4-BE49-F238E27FC236}">
                <a16:creationId xmlns:a16="http://schemas.microsoft.com/office/drawing/2014/main" id="{E88E6B92-22AC-4C58-91F9-98133EEFA9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155F0E-46B3-4052-8E15-88C93583B19A}"/>
              </a:ext>
            </a:extLst>
          </p:cNvPr>
          <p:cNvSpPr txBox="1"/>
          <p:nvPr/>
        </p:nvSpPr>
        <p:spPr>
          <a:xfrm>
            <a:off x="461393" y="1006679"/>
            <a:ext cx="391765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Красная книга - красная!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Значит, природа в опасности!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Значит, нельзя терять даже мига.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Все живое хранить зовет,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Пусть зовет не напрасно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Красная книга, Красная книга!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 тревога за жизнь неустанна,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Чтоб не сгинуть в космической мгле: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Исчерпаемы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все океаны,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Исчерпаемо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все на Земле. 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Мы леса и поля обижаем,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Стонут реки от горьких обид.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 себя мы прощаем,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 себя мы прощаем,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Но грядущее нас не простит.                Слова Б. Дубровина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844791-CF98-49F0-A98E-114009C5C91A}"/>
              </a:ext>
            </a:extLst>
          </p:cNvPr>
          <p:cNvSpPr txBox="1"/>
          <p:nvPr/>
        </p:nvSpPr>
        <p:spPr>
          <a:xfrm>
            <a:off x="4983062" y="545285"/>
            <a:ext cx="6191074" cy="555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ru-RU" sz="1800" b="1" dirty="0">
                <a:solidFill>
                  <a:srgbClr val="2D2A2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Красная книга</a:t>
            </a:r>
            <a:r>
              <a:rPr lang="ru-RU" sz="1800" dirty="0">
                <a:solidFill>
                  <a:srgbClr val="2D2A2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–это официальный документ. Эта книга, куда заносятся все редкие и исчезающие виды животных и растений. </a:t>
            </a:r>
            <a:r>
              <a:rPr lang="ru-RU" b="1" dirty="0">
                <a:solidFill>
                  <a:srgbClr val="2D2A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книга 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издается не только на международном уровне. Она еще бывает национальной и региональной. Например, Красная книга России и Красная книга Кемеровской области.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800" dirty="0">
                <a:solidFill>
                  <a:srgbClr val="2D2A2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1800" b="1" dirty="0">
                <a:solidFill>
                  <a:srgbClr val="2D2A2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Красный цвет</a:t>
            </a:r>
            <a:r>
              <a:rPr lang="ru-RU" sz="1800" dirty="0">
                <a:solidFill>
                  <a:srgbClr val="2D2A2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книги означает запрещающий цвет: остановись, не губи, стоп! Дальше так нельзя. Красный цвет – согнал тревоги и опасности, это сигнал SOS, который подают нам животные и растения. То есть книгу назвали именно так, чтобы привлечь внимание людей и попробовать остановить варварское уничтожение природы!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7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5000">
        <p14:window dir="vert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небо, внешний&#10;&#10;Описание создано автоматически">
            <a:extLst>
              <a:ext uri="{FF2B5EF4-FFF2-40B4-BE49-F238E27FC236}">
                <a16:creationId xmlns:a16="http://schemas.microsoft.com/office/drawing/2014/main" id="{E88E6B92-22AC-4C58-91F9-98133EEFA9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id="{F68000B6-18D5-4E23-B115-6BDCAB118F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377350"/>
              </p:ext>
            </p:extLst>
          </p:nvPr>
        </p:nvGraphicFramePr>
        <p:xfrm>
          <a:off x="433137" y="0"/>
          <a:ext cx="11758863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D8F799D-6A08-43FF-81ED-26F895F3550B}"/>
              </a:ext>
            </a:extLst>
          </p:cNvPr>
          <p:cNvSpPr txBox="1"/>
          <p:nvPr/>
        </p:nvSpPr>
        <p:spPr>
          <a:xfrm>
            <a:off x="2919663" y="29760"/>
            <a:ext cx="6785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Страницы Красной книги России</a:t>
            </a:r>
          </a:p>
        </p:txBody>
      </p:sp>
    </p:spTree>
    <p:extLst>
      <p:ext uri="{BB962C8B-B14F-4D97-AF65-F5344CB8AC3E}">
        <p14:creationId xmlns:p14="http://schemas.microsoft.com/office/powerpoint/2010/main" val="89944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5000">
        <p14:window dir="vert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небо, внешний&#10;&#10;Описание создано автоматически">
            <a:extLst>
              <a:ext uri="{FF2B5EF4-FFF2-40B4-BE49-F238E27FC236}">
                <a16:creationId xmlns:a16="http://schemas.microsoft.com/office/drawing/2014/main" id="{626584F8-E100-4F5C-807B-ED3145023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4CE22E-0FF0-4A7E-B32B-62391226C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3646" y="193725"/>
            <a:ext cx="5467015" cy="6470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6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небо, внешний&#10;&#10;Описание создано автоматически">
            <a:extLst>
              <a:ext uri="{FF2B5EF4-FFF2-40B4-BE49-F238E27FC236}">
                <a16:creationId xmlns:a16="http://schemas.microsoft.com/office/drawing/2014/main" id="{E88E6B92-22AC-4C58-91F9-98133EEFA9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559" y="-2976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8F799D-6A08-43FF-81ED-26F895F3550B}"/>
              </a:ext>
            </a:extLst>
          </p:cNvPr>
          <p:cNvSpPr txBox="1"/>
          <p:nvPr/>
        </p:nvSpPr>
        <p:spPr>
          <a:xfrm>
            <a:off x="578224" y="29760"/>
            <a:ext cx="11456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страницам Красной книги Кемеровской области</a:t>
            </a:r>
          </a:p>
        </p:txBody>
      </p:sp>
      <p:pic>
        <p:nvPicPr>
          <p:cNvPr id="6" name="Picture 2" descr="http://www.playing-field.ru/img/2015/051910/1931074">
            <a:extLst>
              <a:ext uri="{FF2B5EF4-FFF2-40B4-BE49-F238E27FC236}">
                <a16:creationId xmlns:a16="http://schemas.microsoft.com/office/drawing/2014/main" id="{02A4B7C5-1D78-4CED-9F83-6CEECCD42E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342" y="1215374"/>
            <a:ext cx="4422172" cy="33166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A070248-FA12-4F32-988D-61390EEE713B}"/>
              </a:ext>
            </a:extLst>
          </p:cNvPr>
          <p:cNvSpPr/>
          <p:nvPr/>
        </p:nvSpPr>
        <p:spPr>
          <a:xfrm>
            <a:off x="1543574" y="612499"/>
            <a:ext cx="28606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Венерин   башмачок</a:t>
            </a:r>
          </a:p>
        </p:txBody>
      </p:sp>
      <p:pic>
        <p:nvPicPr>
          <p:cNvPr id="14" name="Picture 2" descr="http://baikal24.ru/public/images/upload/image1395391824863_i1.jpg">
            <a:extLst>
              <a:ext uri="{FF2B5EF4-FFF2-40B4-BE49-F238E27FC236}">
                <a16:creationId xmlns:a16="http://schemas.microsoft.com/office/drawing/2014/main" id="{E432F5B5-1049-4211-B84C-523A393D6A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08054" y="1932908"/>
            <a:ext cx="5014331" cy="36289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28265FB-E2E0-4125-BEA0-4A05F3542379}"/>
              </a:ext>
            </a:extLst>
          </p:cNvPr>
          <p:cNvSpPr txBox="1"/>
          <p:nvPr/>
        </p:nvSpPr>
        <p:spPr>
          <a:xfrm>
            <a:off x="8019876" y="1215374"/>
            <a:ext cx="37092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Черный аист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FA36EB-1D13-4030-9870-56D354C4C29D}"/>
              </a:ext>
            </a:extLst>
          </p:cNvPr>
          <p:cNvSpPr txBox="1"/>
          <p:nvPr/>
        </p:nvSpPr>
        <p:spPr>
          <a:xfrm>
            <a:off x="503340" y="4840449"/>
            <a:ext cx="5243120" cy="1034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Контрольные вопросы:</a:t>
            </a:r>
          </a:p>
          <a:p>
            <a:pPr>
              <a:spcBef>
                <a:spcPct val="2000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Почему книгу назвали Красная книга?</a:t>
            </a:r>
          </a:p>
          <a:p>
            <a:pPr>
              <a:spcBef>
                <a:spcPct val="2000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Что означает цвет страниц Красной книги?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51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15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326</Words>
  <Application>Microsoft Office PowerPoint</Application>
  <PresentationFormat>Широкоэкранный</PresentationFormat>
  <Paragraphs>18</Paragraphs>
  <Slides>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Онипко</dc:creator>
  <cp:lastModifiedBy>алинка порываева</cp:lastModifiedBy>
  <cp:revision>38</cp:revision>
  <dcterms:created xsi:type="dcterms:W3CDTF">2019-02-18T10:08:00Z</dcterms:created>
  <dcterms:modified xsi:type="dcterms:W3CDTF">2020-04-23T08:22:28Z</dcterms:modified>
</cp:coreProperties>
</file>