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335" r:id="rId2"/>
    <p:sldId id="258" r:id="rId3"/>
    <p:sldId id="311" r:id="rId4"/>
    <p:sldId id="277" r:id="rId5"/>
    <p:sldId id="281" r:id="rId6"/>
    <p:sldId id="284" r:id="rId7"/>
    <p:sldId id="297" r:id="rId8"/>
    <p:sldId id="260" r:id="rId9"/>
    <p:sldId id="322" r:id="rId10"/>
    <p:sldId id="325" r:id="rId11"/>
    <p:sldId id="341" r:id="rId12"/>
    <p:sldId id="279" r:id="rId13"/>
    <p:sldId id="343" r:id="rId14"/>
    <p:sldId id="344" r:id="rId15"/>
    <p:sldId id="342" r:id="rId16"/>
    <p:sldId id="345" r:id="rId17"/>
    <p:sldId id="347" r:id="rId18"/>
    <p:sldId id="348" r:id="rId19"/>
    <p:sldId id="259" r:id="rId20"/>
    <p:sldId id="257" r:id="rId21"/>
    <p:sldId id="274" r:id="rId22"/>
    <p:sldId id="321" r:id="rId23"/>
    <p:sldId id="309" r:id="rId24"/>
    <p:sldId id="273" r:id="rId25"/>
    <p:sldId id="315" r:id="rId26"/>
    <p:sldId id="276" r:id="rId27"/>
    <p:sldId id="262" r:id="rId28"/>
    <p:sldId id="316" r:id="rId29"/>
    <p:sldId id="296" r:id="rId30"/>
    <p:sldId id="299" r:id="rId31"/>
    <p:sldId id="283" r:id="rId32"/>
    <p:sldId id="302" r:id="rId33"/>
    <p:sldId id="304" r:id="rId34"/>
    <p:sldId id="306" r:id="rId35"/>
    <p:sldId id="269" r:id="rId36"/>
    <p:sldId id="312" r:id="rId37"/>
    <p:sldId id="305" r:id="rId38"/>
    <p:sldId id="326" r:id="rId39"/>
    <p:sldId id="298" r:id="rId40"/>
    <p:sldId id="323" r:id="rId41"/>
    <p:sldId id="328" r:id="rId42"/>
    <p:sldId id="331" r:id="rId43"/>
    <p:sldId id="293" r:id="rId44"/>
    <p:sldId id="286" r:id="rId45"/>
    <p:sldId id="289" r:id="rId46"/>
    <p:sldId id="324" r:id="rId47"/>
    <p:sldId id="285" r:id="rId48"/>
    <p:sldId id="320" r:id="rId49"/>
    <p:sldId id="292" r:id="rId50"/>
    <p:sldId id="290" r:id="rId51"/>
    <p:sldId id="291" r:id="rId52"/>
    <p:sldId id="295" r:id="rId53"/>
    <p:sldId id="294" r:id="rId54"/>
    <p:sldId id="288" r:id="rId55"/>
    <p:sldId id="256" r:id="rId56"/>
    <p:sldId id="336" r:id="rId57"/>
    <p:sldId id="340" r:id="rId58"/>
    <p:sldId id="339" r:id="rId59"/>
    <p:sldId id="337" r:id="rId60"/>
    <p:sldId id="318" r:id="rId61"/>
    <p:sldId id="314" r:id="rId62"/>
    <p:sldId id="329" r:id="rId6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1848"/>
    <a:srgbClr val="003219"/>
    <a:srgbClr val="333399"/>
    <a:srgbClr val="EDF2F9"/>
    <a:srgbClr val="1B1B51"/>
    <a:srgbClr val="D20404"/>
    <a:srgbClr val="C00404"/>
    <a:srgbClr val="660033"/>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18" autoAdjust="0"/>
  </p:normalViewPr>
  <p:slideViewPr>
    <p:cSldViewPr snapToGrid="0">
      <p:cViewPr varScale="1">
        <p:scale>
          <a:sx n="60" d="100"/>
          <a:sy n="60" d="100"/>
        </p:scale>
        <p:origin x="111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E613C9-E1CB-490C-B6F1-516DA5D0A1E4}" type="datetimeFigureOut">
              <a:rPr lang="ru-RU" smtClean="0"/>
              <a:t>23.04.2020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490850-55EB-4C72-97FF-94D5DEC3787F}" type="slidenum">
              <a:rPr lang="ru-RU" smtClean="0"/>
              <a:t>‹#›</a:t>
            </a:fld>
            <a:endParaRPr lang="ru-RU"/>
          </a:p>
        </p:txBody>
      </p:sp>
    </p:spTree>
    <p:extLst>
      <p:ext uri="{BB962C8B-B14F-4D97-AF65-F5344CB8AC3E}">
        <p14:creationId xmlns:p14="http://schemas.microsoft.com/office/powerpoint/2010/main" val="2162717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       Методические рекомендации по организации учебной практики в ДОО</a:t>
            </a:r>
            <a:r>
              <a:rPr lang="ru-RU" sz="1400" b="1" i="1" baseline="0"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 по теме</a:t>
            </a:r>
            <a:r>
              <a:rPr lang="ru-RU" sz="1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 «УП.01.01 </a:t>
            </a:r>
            <a:r>
              <a:rPr lang="ru-RU" sz="1400" b="1" i="1" dirty="0" smtClean="0">
                <a:solidFill>
                  <a:srgbClr val="181848"/>
                </a:solidFill>
                <a:latin typeface="Book Antiqua" panose="02040602050305030304" pitchFamily="18" charset="0"/>
                <a:ea typeface="Batang" panose="02030600000101010101" pitchFamily="18" charset="-127"/>
                <a:cs typeface="Arial" panose="020B0604020202020204" pitchFamily="34" charset="0"/>
              </a:rPr>
              <a:t>Наблюдение</a:t>
            </a:r>
            <a:r>
              <a:rPr lang="ru-RU" sz="1400" b="1" i="1" spc="-5" dirty="0" smtClean="0">
                <a:solidFill>
                  <a:srgbClr val="181848"/>
                </a:solidFill>
                <a:latin typeface="Book Antiqua" panose="02040602050305030304" pitchFamily="18" charset="0"/>
                <a:ea typeface="Batang" panose="02030600000101010101" pitchFamily="18" charset="-127"/>
                <a:cs typeface="Arial" panose="020B0604020202020204" pitchFamily="34" charset="0"/>
              </a:rPr>
              <a:t> мероприятий, направленных на укрепление здоровья ребенка и его физическое развитие».</a:t>
            </a:r>
            <a:endParaRPr lang="ru-RU" sz="1400" i="1" dirty="0" smtClean="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       Введение</a:t>
            </a:r>
          </a:p>
          <a:p>
            <a:pPr algn="just"/>
            <a:r>
              <a:rPr lang="ru-RU" sz="1200" kern="1200" dirty="0" smtClean="0">
                <a:solidFill>
                  <a:schemeClr val="tx1"/>
                </a:solidFill>
                <a:effectLst/>
                <a:latin typeface="+mn-lt"/>
                <a:ea typeface="+mn-ea"/>
                <a:cs typeface="+mn-cs"/>
              </a:rPr>
              <a:t>       Педагогическая практика призвана внести важный вклад в развитие общекультурных и профессионально-педагогических компетенций студентов педагогического колледжа. </a:t>
            </a:r>
          </a:p>
          <a:p>
            <a:pPr algn="just"/>
            <a:r>
              <a:rPr lang="ru-RU" sz="1200" kern="1200" dirty="0" smtClean="0">
                <a:solidFill>
                  <a:schemeClr val="tx1"/>
                </a:solidFill>
                <a:effectLst/>
                <a:latin typeface="+mn-lt"/>
                <a:ea typeface="+mn-ea"/>
                <a:cs typeface="+mn-cs"/>
              </a:rPr>
              <a:t>       Обобщённая цель педагогической практики в ДОО – готовность выпускников к решению задач научно-педагогической деятельности в области профессионального образования.  </a:t>
            </a:r>
          </a:p>
          <a:p>
            <a:pPr algn="just"/>
            <a:r>
              <a:rPr lang="ru-RU" sz="1200" kern="1200" dirty="0" smtClean="0">
                <a:solidFill>
                  <a:schemeClr val="tx1"/>
                </a:solidFill>
                <a:effectLst/>
                <a:latin typeface="+mn-lt"/>
                <a:ea typeface="+mn-ea"/>
                <a:cs typeface="+mn-cs"/>
              </a:rPr>
              <a:t>       Методические рекомендации по организации педагогической практики в ДОО (УП.01.01 Учебная практика наблюдения организации мероприятий, направленных на укрепление здоровья ребёнка и его физическое развитие) разработаны на основе:</a:t>
            </a:r>
          </a:p>
          <a:p>
            <a:pPr algn="just"/>
            <a:r>
              <a:rPr lang="ru-RU" sz="1200" kern="1200" dirty="0" smtClean="0">
                <a:solidFill>
                  <a:schemeClr val="tx1"/>
                </a:solidFill>
                <a:effectLst/>
                <a:latin typeface="+mn-lt"/>
                <a:ea typeface="+mn-ea"/>
                <a:cs typeface="+mn-cs"/>
              </a:rPr>
              <a:t>- ФГОС СПО по ПМ.01 Организация мероприятий, направленных на укрепление здоровья ребёнка и его физическое развитие;</a:t>
            </a:r>
          </a:p>
          <a:p>
            <a:pPr algn="just"/>
            <a:r>
              <a:rPr lang="ru-RU" sz="1200" kern="1200" dirty="0" smtClean="0">
                <a:solidFill>
                  <a:schemeClr val="tx1"/>
                </a:solidFill>
                <a:effectLst/>
                <a:latin typeface="+mn-lt"/>
                <a:ea typeface="+mn-ea"/>
                <a:cs typeface="+mn-cs"/>
              </a:rPr>
              <a:t>- программой подготовки специалистов среднего звена по специальности 44.02.01 Дошкольное образование;</a:t>
            </a:r>
          </a:p>
          <a:p>
            <a:pPr algn="just"/>
            <a:r>
              <a:rPr lang="ru-RU" sz="1200" kern="1200" dirty="0" smtClean="0">
                <a:solidFill>
                  <a:schemeClr val="tx1"/>
                </a:solidFill>
                <a:effectLst/>
                <a:latin typeface="+mn-lt"/>
                <a:ea typeface="+mn-ea"/>
                <a:cs typeface="+mn-cs"/>
              </a:rPr>
              <a:t>- рабочей программой учебной практики специальности 44.02.01 Дошкольное образование.</a:t>
            </a:r>
          </a:p>
          <a:p>
            <a:pPr algn="just"/>
            <a:r>
              <a:rPr lang="ru-RU" sz="1200" kern="1200" dirty="0" smtClean="0">
                <a:solidFill>
                  <a:schemeClr val="tx1"/>
                </a:solidFill>
                <a:effectLst/>
                <a:latin typeface="+mn-lt"/>
                <a:ea typeface="+mn-ea"/>
                <a:cs typeface="+mn-cs"/>
              </a:rPr>
              <a:t>       Данные методические рекомендации по учебной практике в ДОО предназначены для студентов педагогического колледжа специальности 44.02.01 Дошкольное образование и содержат примерные схемы и образцы анализа мероприятий, направленных на укрепление здоровья ребенка и его физическое развитие.</a:t>
            </a:r>
          </a:p>
          <a:p>
            <a:pPr marL="0" marR="0" lvl="0" indent="0" algn="just" defTabSz="914400" rtl="0" eaLnBrk="1" fontAlgn="auto" latinLnBrk="0" hangingPunct="1">
              <a:lnSpc>
                <a:spcPct val="100000"/>
              </a:lnSpc>
              <a:spcBef>
                <a:spcPts val="0"/>
              </a:spcBef>
              <a:spcAft>
                <a:spcPts val="0"/>
              </a:spcAft>
              <a:buClrTx/>
              <a:buSzTx/>
              <a:buFontTx/>
              <a:buNone/>
              <a:tabLst/>
              <a:defRPr/>
            </a:pPr>
            <a:endParaRPr lang="ru-RU" sz="1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endParaRPr>
          </a:p>
          <a:p>
            <a:pPr algn="just"/>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1</a:t>
            </a:fld>
            <a:endParaRPr lang="ru-RU"/>
          </a:p>
        </p:txBody>
      </p:sp>
    </p:spTree>
    <p:extLst>
      <p:ext uri="{BB962C8B-B14F-4D97-AF65-F5344CB8AC3E}">
        <p14:creationId xmlns:p14="http://schemas.microsoft.com/office/powerpoint/2010/main" val="1940161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b="1" dirty="0" smtClean="0"/>
              <a:t>Примерный анализ организации гигиенические гимнастики после сна в группах ДОО</a:t>
            </a:r>
          </a:p>
          <a:p>
            <a:r>
              <a:rPr lang="ru-RU" sz="1200" b="1" dirty="0" smtClean="0">
                <a:effectLst/>
                <a:latin typeface="Times New Roman" panose="02020603050405020304" pitchFamily="18" charset="0"/>
                <a:ea typeface="Times New Roman" panose="02020603050405020304" pitchFamily="18" charset="0"/>
              </a:rPr>
              <a:t>Цель:</a:t>
            </a:r>
            <a:r>
              <a:rPr lang="ru-RU" sz="1200" dirty="0" smtClean="0">
                <a:effectLst/>
                <a:latin typeface="Times New Roman" panose="02020603050405020304" pitchFamily="18" charset="0"/>
                <a:ea typeface="Times New Roman" panose="02020603050405020304" pitchFamily="18" charset="0"/>
              </a:rPr>
              <a:t> обеспечение детям плавного перехода от сна к бодрствованию, подготовка к активной деятельности; профилактика плоскостопия; закрепление навыков осознанного поведения, самомассажа головы, лица, рук, живота, ног, активизируя биологически активные точки,</a:t>
            </a:r>
            <a:r>
              <a:rPr lang="ru-RU" sz="600" dirty="0" smtClean="0">
                <a:solidFill>
                  <a:srgbClr val="4B4B4B"/>
                </a:solidFill>
                <a:effectLst/>
                <a:latin typeface="Tahoma" panose="020B0604030504040204" pitchFamily="34" charset="0"/>
                <a:ea typeface="Times New Roman" panose="02020603050405020304" pitchFamily="18" charset="0"/>
              </a:rPr>
              <a:t> </a:t>
            </a:r>
            <a:r>
              <a:rPr lang="ru-RU" sz="1200" dirty="0" smtClean="0">
                <a:effectLst/>
                <a:latin typeface="Times New Roman" panose="02020603050405020304" pitchFamily="18" charset="0"/>
                <a:ea typeface="Times New Roman" panose="02020603050405020304" pitchFamily="18" charset="0"/>
              </a:rPr>
              <a:t>с помощью контрастных воздушных ванн и физических упражнений.</a:t>
            </a: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39</a:t>
            </a:fld>
            <a:endParaRPr lang="ru-RU"/>
          </a:p>
        </p:txBody>
      </p:sp>
    </p:spTree>
    <p:extLst>
      <p:ext uri="{BB962C8B-B14F-4D97-AF65-F5344CB8AC3E}">
        <p14:creationId xmlns:p14="http://schemas.microsoft.com/office/powerpoint/2010/main" val="22669869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b="1" dirty="0" smtClean="0"/>
              <a:t>Примерный анализ организации гигиенические гимнастики после сна в группах ДОО</a:t>
            </a:r>
          </a:p>
          <a:p>
            <a:r>
              <a:rPr lang="ru-RU" sz="1200" b="1" dirty="0" smtClean="0">
                <a:effectLst/>
                <a:latin typeface="Times New Roman" panose="02020603050405020304" pitchFamily="18" charset="0"/>
                <a:ea typeface="Times New Roman" panose="02020603050405020304" pitchFamily="18" charset="0"/>
              </a:rPr>
              <a:t>Цель:</a:t>
            </a:r>
            <a:r>
              <a:rPr lang="ru-RU" sz="1200" dirty="0" smtClean="0">
                <a:effectLst/>
                <a:latin typeface="Times New Roman" panose="02020603050405020304" pitchFamily="18" charset="0"/>
                <a:ea typeface="Times New Roman" panose="02020603050405020304" pitchFamily="18" charset="0"/>
              </a:rPr>
              <a:t> обеспечение детям плавного перехода от сна к бодрствованию, подготовка к активной деятельности; профилактика плоскостопия; закрепление навыков осознанного поведения, самомассажа головы, лица, рук, живота, ног, активизируя биологически активные точки,</a:t>
            </a:r>
            <a:r>
              <a:rPr lang="ru-RU" sz="600" dirty="0" smtClean="0">
                <a:solidFill>
                  <a:srgbClr val="4B4B4B"/>
                </a:solidFill>
                <a:effectLst/>
                <a:latin typeface="Tahoma" panose="020B0604030504040204" pitchFamily="34" charset="0"/>
                <a:ea typeface="Times New Roman" panose="02020603050405020304" pitchFamily="18" charset="0"/>
              </a:rPr>
              <a:t> </a:t>
            </a:r>
            <a:r>
              <a:rPr lang="ru-RU" sz="1200" dirty="0" smtClean="0">
                <a:effectLst/>
                <a:latin typeface="Times New Roman" panose="02020603050405020304" pitchFamily="18" charset="0"/>
                <a:ea typeface="Times New Roman" panose="02020603050405020304" pitchFamily="18" charset="0"/>
              </a:rPr>
              <a:t>с помощью контрастных воздушных ванн и физических упражнений.</a:t>
            </a: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40</a:t>
            </a:fld>
            <a:endParaRPr lang="ru-RU"/>
          </a:p>
        </p:txBody>
      </p:sp>
    </p:spTree>
    <p:extLst>
      <p:ext uri="{BB962C8B-B14F-4D97-AF65-F5344CB8AC3E}">
        <p14:creationId xmlns:p14="http://schemas.microsoft.com/office/powerpoint/2010/main" val="33760647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41</a:t>
            </a:fld>
            <a:endParaRPr lang="ru-RU"/>
          </a:p>
        </p:txBody>
      </p:sp>
    </p:spTree>
    <p:extLst>
      <p:ext uri="{BB962C8B-B14F-4D97-AF65-F5344CB8AC3E}">
        <p14:creationId xmlns:p14="http://schemas.microsoft.com/office/powerpoint/2010/main" val="11979429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42</a:t>
            </a:fld>
            <a:endParaRPr lang="ru-RU"/>
          </a:p>
        </p:txBody>
      </p:sp>
    </p:spTree>
    <p:extLst>
      <p:ext uri="{BB962C8B-B14F-4D97-AF65-F5344CB8AC3E}">
        <p14:creationId xmlns:p14="http://schemas.microsoft.com/office/powerpoint/2010/main" val="42414401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Анкеты для родителей</a:t>
            </a:r>
          </a:p>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Анкета </a:t>
            </a:r>
            <a:r>
              <a:rPr kumimoji="0" lang="ru-RU" sz="1200" b="1" i="0"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1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«Физическое воспитание детей и приобщение их к здоровому образу жизни»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1.ФИО ребенка, количество детей семье_______________________________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Укажите группу здоровья Вашего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первая, вторая, третья, четвертая, не знаю (нужное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Каково физическое развитие Вашего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Нормальное физическое развитие, дефицит массы тела, избыток массы тела, низкий рост (нужное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Каково состояние опорно-двигательного аппарата Вашего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Нормальная осанка, нормальная стопа, в осанке незначительное отклонение от нормы, значительные нарушения осанки, плоскостопие (нужное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Есть ли у вашего ребенка хронические заболевания? Если да, то какие? __________________________________________________________________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Как много ваш ребенок проводит времени на улице в выходной день? __________________________________________________________________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 Интересуется ли Ваш ребенок спортивными играми, пособиями? Какими именно? 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 Установлен ли для вашего ребенка дома режим дня? Соблюдает ли он его? __________________________________________________________________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 Делаете ли вы дома утреннюю гимнастику? </a:t>
            </a: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Мама (да, нет); папа (да, нет); дети (да, нет); взрослый вместе с ребёнком (да, нет).</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Регулярно, нерегулярно.</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 Соблюдает ли ваш ребенок дома правила личной гигиены (моет руки перед едой, после туалета, умывается, чистит зубы, моет ноги и т. д.? 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11. Знаете ли вы основные принципы и методы закаливания? Перечислите их. 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12. Проводите ли с детьми дома закаливающие мероприятия? __________________________________________________________________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 Какие закаливающие процедуры, проводимые в детском саду, наиболее приемлемы для вашего ребенка: </a:t>
            </a: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облегченная форма одежды на прогулке;</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 облегченная одежда в группе;</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обливание ног водой контрастной температуры;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 хождение босиком;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 систематическое проветривание помещений группы;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 прогулка в любую погоду;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ж) полоскание горла водой комнатной температуры;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 умывание лица, шеи, рук до локтя водой комнатной температуры.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14. Какое физкультурное оборудование и спортивный инвентарь есть у вас дома: </a:t>
            </a: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детский спортивный комплекс, лыжи, коньки, клюшка для игры в хоккей, велосипед, самокат, мяч, скакалка, обруч, кегли, бадминтон, движущиеся игрушки? (нужное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15. Кто из членов семьи чаще всего гуляет с ребенком? 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16. Гуляете ли вы с ребенком после детского сада? 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17. Виды деятельности ребенка после прихода из детского сада и в выходные дни: </a:t>
            </a: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подвижные игры, спортивные игры и упражнения, настольные игры, конструирование, лепка, просмотр телепередач, музыкально-ритмическая деятельность, чтение книг, трудовая деятельность, походы (нужное подчеркнуть).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18. Консультацию по какому вопросу физического воспитания ребенка вы хотели бы получить? 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Анкета № 2</a:t>
            </a:r>
            <a:r>
              <a:rPr lang="ru-RU" sz="1200" b="1" baseline="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«Физическое воспитание в ДОУ»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Насколько Вас удовлетворяет работа с семьёй по физическому воспитанию в ДОУ?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абсолютно удовлетворен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скорее удовлетворён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скорее не удовлетворен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удовлетворен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l">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Считаете ли Вы, что совместные занятия спортом сближают родителей и детей, способствуют нравственному воспитанию детей? 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Что полезного вы видите в совместной спортивной деятельности детей и взрослых?</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Радость общения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Возможность занятия спортом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Создание атмосферы доверия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Другие варианты 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Какие формы совместной спортивной деятельности были бы вам интересны?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Занятия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Развлечения, праздники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Памятки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Родительский клуб, практикум, семинар</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Какие вопросы физического воспитания и оздоровления вас интересуют? _________________________________________________________________________________________________________________________</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Анкета </a:t>
            </a:r>
            <a:r>
              <a:rPr kumimoji="0" lang="ru-RU" sz="1200" b="1" i="0" u="none" strike="noStrike" kern="1200" cap="none" spc="0" normalizeH="0" baseline="0" noProof="0" dirty="0" smtClean="0">
                <a:ln>
                  <a:noFill/>
                </a:ln>
                <a:solidFill>
                  <a:srgbClr val="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3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«Здоровье ребенка»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Часто ли, на Ваш взгляд, болеет Ваш ребенок?</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нет.</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Причины болезни: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недостаточное физическое развитие, воспитание ребенка в детском саду;</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недостаточное физическое воспитание в семье;</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то и другое;</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наследственность, предрасположенность.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 Знаете ли Вы физические показатели, по которым можете следить за правильным развитием ребенка?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частично;</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нет.</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 На что, на Ваш взгляд, должны обращать особое внимание семья и детский сад, заботясь о здоровье и физическом развитии ребенка?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Соблюдение режима;</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рациональное, калорийное питание;</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полноценный сон;</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достаточное пребывание на свежем воздухе;</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здоровая, гигиеническая среда;</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благоприятная психологическая атмосфера;</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наличие спортивных и детских площадок;</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физкультурные занятия;</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закаливающие мероприятия.</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 Какие закаливающие процедуры, на Ваш взгляд, наиболее приемлемы для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ребенка?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Облегченная форма одежды для прогулок;</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облегченная одежда в группе (носки, короткий рукав);</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обливание ног водой контрастной температуры;</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систематическое проветривание группы;</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прогулка в любую погоду;</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полоскание горла водой комнатной температуры и ниже;</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умывание лица, шеи, рук до локтя водой комнатной температуры.</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 Знаете ли Вы, как укреплять здоровье ребенка?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частично;</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нет.</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7. Нужна ли Вам помощь в этом детского сада?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частично;</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нет.</a:t>
            </a:r>
            <a:b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Благодарим Вас за искренность и мужество, за готовность открыть нам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внутренний мир своих родительских переживаний. Пожалуйста, не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сомневайтесь в корректности нашего обращения с тем, чем Вы поделились с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нами. Спасибо!</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47</a:t>
            </a:fld>
            <a:endParaRPr lang="ru-RU"/>
          </a:p>
        </p:txBody>
      </p:sp>
    </p:spTree>
    <p:extLst>
      <p:ext uri="{BB962C8B-B14F-4D97-AF65-F5344CB8AC3E}">
        <p14:creationId xmlns:p14="http://schemas.microsoft.com/office/powerpoint/2010/main" val="1529006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6350" marR="34925" indent="-6350" algn="just">
              <a:lnSpc>
                <a:spcPct val="103000"/>
              </a:lnSpc>
              <a:spcAft>
                <a:spcPts val="25"/>
              </a:spcAft>
            </a:pPr>
            <a:r>
              <a:rPr lang="ru-RU" sz="1200" b="1" dirty="0" smtClean="0">
                <a:solidFill>
                  <a:srgbClr val="000000"/>
                </a:solidFill>
                <a:effectLst/>
                <a:latin typeface="Times New Roman" panose="02020603050405020304" pitchFamily="18" charset="0"/>
                <a:ea typeface="Times New Roman" panose="02020603050405020304" pitchFamily="18" charset="0"/>
              </a:rPr>
              <a:t>       Изучение организации двигательного режима в разных возрастных группах. </a:t>
            </a:r>
          </a:p>
          <a:p>
            <a:pPr marL="6350" marR="34925" indent="-6350" algn="just">
              <a:lnSpc>
                <a:spcPct val="103000"/>
              </a:lnSpc>
              <a:spcAft>
                <a:spcPts val="25"/>
              </a:spcAft>
            </a:pPr>
            <a:r>
              <a:rPr lang="ru-RU" sz="1200" b="1" dirty="0" smtClean="0">
                <a:solidFill>
                  <a:srgbClr val="000000"/>
                </a:solidFill>
                <a:effectLst/>
                <a:latin typeface="Times New Roman" panose="02020603050405020304" pitchFamily="18" charset="0"/>
                <a:ea typeface="Times New Roman" panose="02020603050405020304" pitchFamily="18" charset="0"/>
              </a:rPr>
              <a:t>       Цель: </a:t>
            </a:r>
            <a:r>
              <a:rPr lang="ru-RU" sz="1200" dirty="0" smtClean="0">
                <a:solidFill>
                  <a:srgbClr val="000000"/>
                </a:solidFill>
                <a:effectLst/>
                <a:latin typeface="Times New Roman" panose="02020603050405020304" pitchFamily="18" charset="0"/>
                <a:ea typeface="Times New Roman" panose="02020603050405020304" pitchFamily="18" charset="0"/>
              </a:rPr>
              <a:t>формировать у студентов представление о создании оптимальных условий для двигательной активности детей, развивать стремление внедрять результаты психологопедагогических условий в свою работу. </a:t>
            </a: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2</a:t>
            </a:fld>
            <a:endParaRPr lang="ru-RU"/>
          </a:p>
        </p:txBody>
      </p:sp>
    </p:spTree>
    <p:extLst>
      <p:ext uri="{BB962C8B-B14F-4D97-AF65-F5344CB8AC3E}">
        <p14:creationId xmlns:p14="http://schemas.microsoft.com/office/powerpoint/2010/main" val="1738017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50000"/>
              </a:lnSpc>
              <a:spcAft>
                <a:spcPts val="0"/>
              </a:spcAft>
            </a:pPr>
            <a:r>
              <a:rPr lang="ru-RU" sz="1200" b="1" kern="0" dirty="0" smtClean="0">
                <a:effectLst/>
                <a:latin typeface="Times New Roman" panose="02020603050405020304" pitchFamily="18" charset="0"/>
                <a:ea typeface="Times New Roman" panose="02020603050405020304" pitchFamily="18" charset="0"/>
              </a:rPr>
              <a:t>       Тема: «Особенности методики организации и проведения режимных моментов в 1 половине дня</a:t>
            </a:r>
            <a:r>
              <a:rPr lang="ru-RU" sz="1400" b="1" kern="0" baseline="0" dirty="0" smtClean="0">
                <a:effectLst/>
                <a:latin typeface="Times New Roman" panose="02020603050405020304" pitchFamily="18" charset="0"/>
                <a:ea typeface="Times New Roman" panose="02020603050405020304" pitchFamily="18" charset="0"/>
              </a:rPr>
              <a:t> </a:t>
            </a:r>
            <a:r>
              <a:rPr lang="ru-RU" sz="1200" b="1" kern="0" dirty="0" smtClean="0">
                <a:effectLst/>
                <a:latin typeface="Times New Roman" panose="02020603050405020304" pitchFamily="18" charset="0"/>
                <a:ea typeface="Times New Roman" panose="02020603050405020304" pitchFamily="18" charset="0"/>
              </a:rPr>
              <a:t>(умывание, одевание, питание, сон)»</a:t>
            </a:r>
            <a:endParaRPr lang="ru-RU" sz="1200" b="1" dirty="0" smtClean="0">
              <a:effectLst/>
              <a:latin typeface="Times New Roman" panose="02020603050405020304" pitchFamily="18" charset="0"/>
              <a:ea typeface="Times New Roman" panose="02020603050405020304" pitchFamily="18" charset="0"/>
            </a:endParaRPr>
          </a:p>
          <a:p>
            <a:pPr marL="0" marR="0" indent="0" algn="just" defTabSz="914400" rtl="0" eaLnBrk="1" fontAlgn="auto" latinLnBrk="0" hangingPunct="1">
              <a:lnSpc>
                <a:spcPct val="107000"/>
              </a:lnSpc>
              <a:spcBef>
                <a:spcPts val="0"/>
              </a:spcBef>
              <a:spcAft>
                <a:spcPts val="0"/>
              </a:spcAft>
              <a:buClrTx/>
              <a:buSzTx/>
              <a:buFontTx/>
              <a:buNone/>
              <a:tabLst/>
              <a:defRPr/>
            </a:pPr>
            <a:r>
              <a:rPr lang="ru-RU" sz="1200" b="1" dirty="0" smtClean="0">
                <a:effectLst/>
                <a:latin typeface="Times New Roman" panose="02020603050405020304" pitchFamily="18" charset="0"/>
                <a:ea typeface="Times New Roman" panose="02020603050405020304" pitchFamily="18" charset="0"/>
              </a:rPr>
              <a:t>       Цель:</a:t>
            </a:r>
            <a:r>
              <a:rPr lang="ru-RU" sz="1200" dirty="0" smtClean="0">
                <a:effectLst/>
                <a:latin typeface="Times New Roman" panose="02020603050405020304" pitchFamily="18" charset="0"/>
                <a:ea typeface="Times New Roman" panose="02020603050405020304" pitchFamily="18" charset="0"/>
              </a:rPr>
              <a:t> </a:t>
            </a:r>
            <a:r>
              <a:rPr lang="ru-RU" sz="1200" kern="1200" dirty="0" smtClean="0">
                <a:solidFill>
                  <a:schemeClr val="tx1"/>
                </a:solidFill>
                <a:effectLst/>
                <a:latin typeface="+mn-lt"/>
                <a:ea typeface="+mn-ea"/>
                <a:cs typeface="+mn-cs"/>
              </a:rPr>
              <a:t>формировать у студентов целостное представление о системе работы по воспитанию у дошкольников культуры самообслуживания. Развивать гностические профессиональные умения студентов (изучение сформированности культурно-гигиенических навыков как основа труда по самообслуживанию). </a:t>
            </a:r>
            <a:endParaRPr lang="ru-RU" sz="1200" dirty="0" smtClean="0">
              <a:effectLst/>
              <a:latin typeface="Times New Roman" panose="02020603050405020304" pitchFamily="18" charset="0"/>
              <a:ea typeface="Times New Roman" panose="02020603050405020304" pitchFamily="18" charset="0"/>
            </a:endParaRPr>
          </a:p>
          <a:p>
            <a:pPr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Задачи: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изучение состояния организации двигательной деятельности детей в каждой возрастной группе;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оценка эффективности методов и приемов работы с детьми;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оценка развивающей предметно-пространственной среды, условий для развития двигательной активности и оздоровления детей в группе;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изучение взаимодействия сотрудников ДОО с родителями по вопросам физического развития и оздоровления дошкольников.</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ru-RU" sz="1200" dirty="0" smtClean="0">
              <a:effectLst/>
              <a:latin typeface="Times New Roman" panose="02020603050405020304" pitchFamily="18" charset="0"/>
              <a:ea typeface="Times New Roman" panose="02020603050405020304" pitchFamily="18" charset="0"/>
            </a:endParaRPr>
          </a:p>
          <a:p>
            <a:pPr indent="228600" algn="just">
              <a:spcAft>
                <a:spcPts val="0"/>
              </a:spcAft>
            </a:pPr>
            <a:r>
              <a:rPr lang="ru-RU" sz="1200" dirty="0" smtClean="0">
                <a:effectLst/>
                <a:latin typeface="Times New Roman" panose="02020603050405020304" pitchFamily="18" charset="0"/>
                <a:ea typeface="Times New Roman" panose="02020603050405020304" pitchFamily="18" charset="0"/>
              </a:rPr>
              <a:t> </a:t>
            </a: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3</a:t>
            </a:fld>
            <a:endParaRPr lang="ru-RU"/>
          </a:p>
        </p:txBody>
      </p:sp>
    </p:spTree>
    <p:extLst>
      <p:ext uri="{BB962C8B-B14F-4D97-AF65-F5344CB8AC3E}">
        <p14:creationId xmlns:p14="http://schemas.microsoft.com/office/powerpoint/2010/main" val="9553206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dirty="0" smtClean="0">
                <a:solidFill>
                  <a:srgbClr val="000000"/>
                </a:solidFill>
                <a:effectLst/>
                <a:latin typeface="Times New Roman" panose="02020603050405020304" pitchFamily="18" charset="0"/>
                <a:ea typeface="Times New Roman" panose="02020603050405020304" pitchFamily="18" charset="0"/>
              </a:rPr>
              <a:t>Цель: </a:t>
            </a: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формировать умение наблюдать и анализировать </a:t>
            </a:r>
            <a:r>
              <a:rPr lang="ru-RU" sz="1200" dirty="0" smtClean="0">
                <a:solidFill>
                  <a:srgbClr val="000000"/>
                </a:solidFill>
                <a:effectLst/>
                <a:latin typeface="Times New Roman" panose="02020603050405020304" pitchFamily="18" charset="0"/>
                <a:ea typeface="Times New Roman" panose="02020603050405020304" pitchFamily="18" charset="0"/>
              </a:rPr>
              <a:t>состояние и качество организации питания в возрастных группах ДОУ.  </a:t>
            </a:r>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4</a:t>
            </a:fld>
            <a:endParaRPr lang="ru-RU"/>
          </a:p>
        </p:txBody>
      </p:sp>
    </p:spTree>
    <p:extLst>
      <p:ext uri="{BB962C8B-B14F-4D97-AF65-F5344CB8AC3E}">
        <p14:creationId xmlns:p14="http://schemas.microsoft.com/office/powerpoint/2010/main" val="3247891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8</a:t>
            </a:fld>
            <a:endParaRPr lang="ru-RU"/>
          </a:p>
        </p:txBody>
      </p:sp>
    </p:spTree>
    <p:extLst>
      <p:ext uri="{BB962C8B-B14F-4D97-AF65-F5344CB8AC3E}">
        <p14:creationId xmlns:p14="http://schemas.microsoft.com/office/powerpoint/2010/main" val="22584242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spcAft>
                <a:spcPts val="0"/>
              </a:spcAft>
            </a:pPr>
            <a:r>
              <a:rPr lang="ru-RU" sz="1200" b="1" dirty="0" smtClean="0">
                <a:effectLst/>
                <a:latin typeface="Times New Roman" panose="02020603050405020304" pitchFamily="18" charset="0"/>
                <a:ea typeface="Times New Roman" panose="02020603050405020304" pitchFamily="18" charset="0"/>
              </a:rPr>
              <a:t>Тема: «Особенности </a:t>
            </a:r>
            <a:r>
              <a:rPr lang="ru-RU" sz="1200" b="1" baseline="0" dirty="0" smtClean="0">
                <a:effectLst/>
                <a:latin typeface="Times New Roman" panose="02020603050405020304" pitchFamily="18" charset="0"/>
                <a:ea typeface="Times New Roman" panose="02020603050405020304" pitchFamily="18" charset="0"/>
              </a:rPr>
              <a:t> организации проведения </a:t>
            </a:r>
            <a:r>
              <a:rPr lang="ru-RU" sz="1200" b="1" dirty="0" smtClean="0">
                <a:effectLst/>
                <a:latin typeface="Times New Roman" panose="02020603050405020304" pitchFamily="18" charset="0"/>
                <a:ea typeface="Times New Roman" panose="02020603050405020304" pitchFamily="18" charset="0"/>
              </a:rPr>
              <a:t>мероприятий двигательного режима (утренней гимнастики, занятий, закаливания, физкультурных досугов и</a:t>
            </a:r>
            <a:r>
              <a:rPr lang="ru-RU" sz="1200" b="1" baseline="0" dirty="0" smtClean="0">
                <a:effectLst/>
                <a:latin typeface="Times New Roman" panose="02020603050405020304" pitchFamily="18" charset="0"/>
                <a:ea typeface="Times New Roman" panose="02020603050405020304" pitchFamily="18" charset="0"/>
              </a:rPr>
              <a:t> </a:t>
            </a:r>
            <a:r>
              <a:rPr lang="ru-RU" sz="1200" b="1" dirty="0" smtClean="0">
                <a:effectLst/>
                <a:latin typeface="Times New Roman" panose="02020603050405020304" pitchFamily="18" charset="0"/>
                <a:ea typeface="Times New Roman" panose="02020603050405020304" pitchFamily="18" charset="0"/>
              </a:rPr>
              <a:t>праздников)»</a:t>
            </a:r>
          </a:p>
          <a:p>
            <a:pPr algn="just">
              <a:spcAft>
                <a:spcPts val="0"/>
              </a:spcAft>
            </a:pPr>
            <a:r>
              <a:rPr lang="ru-RU" sz="1200" b="1" dirty="0" smtClean="0">
                <a:effectLst/>
                <a:latin typeface="Times New Roman" panose="02020603050405020304" pitchFamily="18" charset="0"/>
                <a:ea typeface="Times New Roman" panose="02020603050405020304" pitchFamily="18" charset="0"/>
              </a:rPr>
              <a:t>Цель: </a:t>
            </a:r>
            <a:r>
              <a:rPr lang="ru-RU" sz="1200" dirty="0" smtClean="0">
                <a:effectLst/>
                <a:latin typeface="Times New Roman" panose="02020603050405020304" pitchFamily="18" charset="0"/>
                <a:ea typeface="Times New Roman" panose="02020603050405020304" pitchFamily="18" charset="0"/>
              </a:rPr>
              <a:t>учить студентов анализировать мероприятия двигательного режима (утренней гимнастики, занятий, физкультурных досугов).</a:t>
            </a:r>
          </a:p>
          <a:p>
            <a:pPr algn="just">
              <a:spcAft>
                <a:spcPts val="0"/>
              </a:spcAft>
            </a:pPr>
            <a:endParaRPr lang="ru-RU" sz="1200" dirty="0" smtClean="0">
              <a:effectLst/>
              <a:latin typeface="Times New Roman" panose="02020603050405020304" pitchFamily="18" charset="0"/>
              <a:ea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10</a:t>
            </a:fld>
            <a:endParaRPr lang="ru-RU"/>
          </a:p>
        </p:txBody>
      </p:sp>
    </p:spTree>
    <p:extLst>
      <p:ext uri="{BB962C8B-B14F-4D97-AF65-F5344CB8AC3E}">
        <p14:creationId xmlns:p14="http://schemas.microsoft.com/office/powerpoint/2010/main" val="7333036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Изучение условий, созданных в детском саду для охраны нервной системы ребенка от стрессов и перегрузок. </a:t>
            </a:r>
            <a:endParaRPr lang="ru-RU" sz="1200" kern="1200" dirty="0" smtClean="0">
              <a:solidFill>
                <a:schemeClr val="tx1"/>
              </a:solidFill>
              <a:effectLst/>
              <a:latin typeface="+mn-lt"/>
              <a:ea typeface="+mn-ea"/>
              <a:cs typeface="+mn-cs"/>
            </a:endParaRPr>
          </a:p>
          <a:p>
            <a:r>
              <a:rPr lang="ru-RU" sz="1200" b="1" kern="1200" smtClean="0">
                <a:solidFill>
                  <a:schemeClr val="tx1"/>
                </a:solidFill>
                <a:effectLst/>
                <a:latin typeface="+mn-lt"/>
                <a:ea typeface="+mn-ea"/>
                <a:cs typeface="+mn-cs"/>
              </a:rPr>
              <a:t>       Цель</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формировать у студентов представление о содержании работы в различных группах по охране и укреплению здоровья детей, об использовании здоровьесберегающих технологий. Совершенствовать умение целенаправленно наблюдать и анализировать педагогические явления. </a:t>
            </a: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19</a:t>
            </a:fld>
            <a:endParaRPr lang="ru-RU"/>
          </a:p>
        </p:txBody>
      </p:sp>
    </p:spTree>
    <p:extLst>
      <p:ext uri="{BB962C8B-B14F-4D97-AF65-F5344CB8AC3E}">
        <p14:creationId xmlns:p14="http://schemas.microsoft.com/office/powerpoint/2010/main" val="15621601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400" b="1" dirty="0" smtClean="0">
                <a:effectLst/>
                <a:latin typeface="Times New Roman" panose="02020603050405020304" pitchFamily="18" charset="0"/>
                <a:ea typeface="Times New Roman" panose="02020603050405020304" pitchFamily="18" charset="0"/>
                <a:cs typeface="Times New Roman" panose="02020603050405020304" pitchFamily="18" charset="0"/>
              </a:rPr>
              <a:t>Анализ физкультурного досуга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Досуговые мероприятия, как и любой вид НОД, подвергается регулярному мониторингу, который проводится страшим воспитателем, методистом, а также приглашёнными коллегами педагога. При этом объектом анализа выступает не только сам процесс поведения мероприятия, но и подготовительный этап, а также соблюдение санитарных норм организации работы с детьми-дошкольниками.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Диагностика проводится по схеме в свободной письменной форме.</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Это интересно.</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Анализ физкультурных досуговых мероприятий является частью диагностической карты группы, а также входит в перечень видов деятельности, подготовка и проведение которых являются элементом составления общего представления об уровне профессионального уровня педагога и входит в список пакета документов для аттестации педкадров или для участия в конкурсах педмастерства.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На досуговые мероприятия по физкультуре приглашаются не только родители, но и методисты, коллеги.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24</a:t>
            </a:fld>
            <a:endParaRPr lang="ru-RU"/>
          </a:p>
        </p:txBody>
      </p:sp>
    </p:spTree>
    <p:extLst>
      <p:ext uri="{BB962C8B-B14F-4D97-AF65-F5344CB8AC3E}">
        <p14:creationId xmlns:p14="http://schemas.microsoft.com/office/powerpoint/2010/main" val="2639576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 Тема: «Особенности методики организации и проведения режимных моментов во 2 половине дня</a:t>
            </a:r>
            <a:r>
              <a:rPr kumimoji="0" lang="ru-RU" sz="14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 </a:t>
            </a:r>
            <a:r>
              <a:rPr kumimoji="0" lang="ru-RU" sz="1200" b="1" i="0" u="none" strike="noStrike" kern="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(умывание, одевание, питание, сон)»</a:t>
            </a:r>
            <a:endParaRPr kumimoji="0" lang="ru-RU" sz="1200" b="1"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1200" b="1"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Цель:</a:t>
            </a: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 формировать умение наблюдать и анализировать воспитательно - образовательный процесс по организации и проведению режимных процессов в группах ДОО.  </a:t>
            </a:r>
          </a:p>
          <a:p>
            <a:pPr marL="0" marR="0" lvl="0" indent="228600" algn="just" defTabSz="914400" rtl="0" eaLnBrk="1" fontAlgn="auto" latinLnBrk="0" hangingPunct="1">
              <a:lnSpc>
                <a:spcPct val="10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 </a:t>
            </a:r>
            <a:endParaRPr lang="ru-RU" dirty="0"/>
          </a:p>
        </p:txBody>
      </p:sp>
      <p:sp>
        <p:nvSpPr>
          <p:cNvPr id="4" name="Номер слайда 3"/>
          <p:cNvSpPr>
            <a:spLocks noGrp="1"/>
          </p:cNvSpPr>
          <p:nvPr>
            <p:ph type="sldNum" sz="quarter" idx="10"/>
          </p:nvPr>
        </p:nvSpPr>
        <p:spPr/>
        <p:txBody>
          <a:bodyPr/>
          <a:lstStyle/>
          <a:p>
            <a:fld id="{17490850-55EB-4C72-97FF-94D5DEC3787F}" type="slidenum">
              <a:rPr lang="ru-RU" smtClean="0"/>
              <a:t>36</a:t>
            </a:fld>
            <a:endParaRPr lang="ru-RU"/>
          </a:p>
        </p:txBody>
      </p:sp>
    </p:spTree>
    <p:extLst>
      <p:ext uri="{BB962C8B-B14F-4D97-AF65-F5344CB8AC3E}">
        <p14:creationId xmlns:p14="http://schemas.microsoft.com/office/powerpoint/2010/main" val="1541497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921783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20156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314371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4165789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3557971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A06EEBB-2BDD-4033-AA06-BF75941CABB8}" type="datetimeFigureOut">
              <a:rPr lang="ru-RU" smtClean="0"/>
              <a:t>23.04.2020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582028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A06EEBB-2BDD-4033-AA06-BF75941CABB8}" type="datetimeFigureOut">
              <a:rPr lang="ru-RU" smtClean="0"/>
              <a:t>23.04.2020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2721718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A06EEBB-2BDD-4033-AA06-BF75941CABB8}" type="datetimeFigureOut">
              <a:rPr lang="ru-RU" smtClean="0"/>
              <a:t>23.04.2020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3285729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A06EEBB-2BDD-4033-AA06-BF75941CABB8}" type="datetimeFigureOut">
              <a:rPr lang="ru-RU" smtClean="0"/>
              <a:t>23.04.2020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3331803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A06EEBB-2BDD-4033-AA06-BF75941CABB8}" type="datetimeFigureOut">
              <a:rPr lang="ru-RU" smtClean="0"/>
              <a:t>23.04.2020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19195430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A06EEBB-2BDD-4033-AA06-BF75941CABB8}" type="datetimeFigureOut">
              <a:rPr lang="ru-RU" smtClean="0"/>
              <a:t>23.04.2020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CD4DA6-09C0-477E-B4D8-03BF0BD52853}" type="slidenum">
              <a:rPr lang="ru-RU" smtClean="0"/>
              <a:t>‹#›</a:t>
            </a:fld>
            <a:endParaRPr lang="ru-RU"/>
          </a:p>
        </p:txBody>
      </p:sp>
    </p:spTree>
    <p:extLst>
      <p:ext uri="{BB962C8B-B14F-4D97-AF65-F5344CB8AC3E}">
        <p14:creationId xmlns:p14="http://schemas.microsoft.com/office/powerpoint/2010/main" val="2247656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06EEBB-2BDD-4033-AA06-BF75941CABB8}" type="datetimeFigureOut">
              <a:rPr lang="ru-RU" smtClean="0"/>
              <a:t>23.04.2020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CD4DA6-09C0-477E-B4D8-03BF0BD52853}" type="slidenum">
              <a:rPr lang="ru-RU" smtClean="0"/>
              <a:t>‹#›</a:t>
            </a:fld>
            <a:endParaRPr lang="ru-RU"/>
          </a:p>
        </p:txBody>
      </p:sp>
    </p:spTree>
    <p:extLst>
      <p:ext uri="{BB962C8B-B14F-4D97-AF65-F5344CB8AC3E}">
        <p14:creationId xmlns:p14="http://schemas.microsoft.com/office/powerpoint/2010/main" val="22955014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8.png"/><Relationship Id="rId1" Type="http://schemas.openxmlformats.org/officeDocument/2006/relationships/slideLayout" Target="../slideLayouts/slideLayout7.xml"/><Relationship Id="rId4" Type="http://schemas.microsoft.com/office/2007/relationships/hdphoto" Target="../media/hdphoto4.wdp"/></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microsoft.com/office/2007/relationships/hdphoto" Target="../media/hdphoto5.wdp"/><Relationship Id="rId4" Type="http://schemas.openxmlformats.org/officeDocument/2006/relationships/image" Target="../media/image25.png"/></Relationships>
</file>

<file path=ppt/slides/_rels/slide4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6307" y="4595649"/>
            <a:ext cx="3096493" cy="2057110"/>
          </a:xfrm>
          <a:prstGeom prst="rect">
            <a:avLst/>
          </a:prstGeom>
        </p:spPr>
      </p:pic>
      <p:sp>
        <p:nvSpPr>
          <p:cNvPr id="2" name="TextBox 1"/>
          <p:cNvSpPr txBox="1"/>
          <p:nvPr/>
        </p:nvSpPr>
        <p:spPr>
          <a:xfrm>
            <a:off x="2244437" y="235528"/>
            <a:ext cx="8243454" cy="1277273"/>
          </a:xfrm>
          <a:prstGeom prst="rect">
            <a:avLst/>
          </a:prstGeom>
          <a:noFill/>
        </p:spPr>
        <p:txBody>
          <a:bodyPr wrap="square" rtlCol="0">
            <a:spAutoFit/>
          </a:bodyPr>
          <a:lstStyle/>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РОССИЙСКАЯ ФЕДЕРАЦИЯ</a:t>
            </a:r>
            <a:endParaRPr lang="ru-RU" sz="11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МИНИСТЕРСТВО ОБРАЗОВАНИЯ И НАУКИ АМУРСКОЙ ОБЛАСТИ</a:t>
            </a: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 </a:t>
            </a:r>
            <a:endParaRPr lang="ru-RU" sz="11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ГОСУДАРСТВЕННОЕ ПРОФЕССИОНАЛЬНОЕ ОБРАЗОВАТЕЛЬНОЕ</a:t>
            </a:r>
            <a:endParaRPr lang="ru-RU" sz="11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 АВТОНОМНОЕ УЧРЕЖДЕНИЕ АМУРСКОЙ ОБЛАСТИ </a:t>
            </a:r>
            <a:endParaRPr lang="ru-RU" sz="11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«АМУРСКИЙ ПЕДАГОГИЧЕСКИЙ КОЛЛЕДЖ»</a:t>
            </a:r>
            <a:endParaRPr lang="ru-RU" sz="11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a:p>
            <a:pPr lvl="0" algn="ctr"/>
            <a:r>
              <a:rPr lang="ru-RU" sz="11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(ГПОАУ АО АПК)</a:t>
            </a:r>
          </a:p>
        </p:txBody>
      </p:sp>
      <p:pic>
        <p:nvPicPr>
          <p:cNvPr id="4" name="Рисунок 3"/>
          <p:cNvPicPr>
            <a:picLocks noChangeAspect="1"/>
          </p:cNvPicPr>
          <p:nvPr/>
        </p:nvPicPr>
        <p:blipFill>
          <a:blip r:embed="rId4" cstate="print"/>
          <a:stretch>
            <a:fillRect/>
          </a:stretch>
        </p:blipFill>
        <p:spPr>
          <a:xfrm>
            <a:off x="1797649" y="335229"/>
            <a:ext cx="1347333" cy="786452"/>
          </a:xfrm>
          <a:prstGeom prst="rect">
            <a:avLst/>
          </a:prstGeom>
        </p:spPr>
      </p:pic>
      <p:sp>
        <p:nvSpPr>
          <p:cNvPr id="5" name="TextBox 4"/>
          <p:cNvSpPr txBox="1"/>
          <p:nvPr/>
        </p:nvSpPr>
        <p:spPr>
          <a:xfrm>
            <a:off x="1" y="1904789"/>
            <a:ext cx="12192000" cy="1609030"/>
          </a:xfrm>
          <a:prstGeom prst="rect">
            <a:avLst/>
          </a:prstGeom>
          <a:noFill/>
        </p:spPr>
        <p:txBody>
          <a:bodyPr wrap="square" rtlCol="0">
            <a:spAutoFit/>
          </a:bodyPr>
          <a:lstStyle/>
          <a:p>
            <a:pPr marL="1049655" marR="1219200" lvl="0" indent="-6350" algn="ctr">
              <a:lnSpc>
                <a:spcPct val="112000"/>
              </a:lnSpc>
              <a:spcAft>
                <a:spcPts val="20"/>
              </a:spcAft>
            </a:pPr>
            <a:r>
              <a:rPr lang="ru-RU" sz="28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Методические рекомендации </a:t>
            </a:r>
            <a:r>
              <a:rPr lang="ru-RU" sz="28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по организации учебной практики </a:t>
            </a:r>
            <a:r>
              <a:rPr lang="ru-RU" sz="28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в ДОО</a:t>
            </a:r>
            <a:r>
              <a:rPr lang="ru-RU" sz="32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 </a:t>
            </a:r>
          </a:p>
          <a:p>
            <a:pPr marL="1049655" marR="1219200" lvl="0" indent="-6350" algn="ctr">
              <a:lnSpc>
                <a:spcPct val="112000"/>
              </a:lnSpc>
              <a:spcAft>
                <a:spcPts val="20"/>
              </a:spcAft>
            </a:pPr>
            <a:endParaRPr lang="ru-RU" sz="2800" dirty="0">
              <a:solidFill>
                <a:srgbClr val="181848"/>
              </a:solidFill>
            </a:endParaRPr>
          </a:p>
        </p:txBody>
      </p:sp>
      <p:sp>
        <p:nvSpPr>
          <p:cNvPr id="6" name="TextBox 5"/>
          <p:cNvSpPr txBox="1"/>
          <p:nvPr/>
        </p:nvSpPr>
        <p:spPr>
          <a:xfrm>
            <a:off x="3489960" y="5265096"/>
            <a:ext cx="6457604" cy="338554"/>
          </a:xfrm>
          <a:prstGeom prst="rect">
            <a:avLst/>
          </a:prstGeom>
          <a:noFill/>
        </p:spPr>
        <p:txBody>
          <a:bodyPr wrap="square" rtlCol="0">
            <a:spAutoFit/>
          </a:bodyPr>
          <a:lstStyle/>
          <a:p>
            <a:pPr lvl="0"/>
            <a:r>
              <a:rPr lang="ru-RU" sz="1600" b="1" i="1" dirty="0">
                <a:solidFill>
                  <a:srgbClr val="181848"/>
                </a:solidFill>
                <a:latin typeface="Book Antiqua" panose="02040602050305030304" pitchFamily="18" charset="0"/>
                <a:ea typeface="Segoe UI" panose="020B0502040204020203" pitchFamily="34" charset="0"/>
                <a:cs typeface="Arial" panose="020B0604020202020204" pitchFamily="34" charset="0"/>
              </a:rPr>
              <a:t>Специальность </a:t>
            </a:r>
            <a:r>
              <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rPr>
              <a:t>44.02.01 Дошкольное </a:t>
            </a:r>
            <a:r>
              <a:rPr lang="ru-RU" sz="1600" i="1" dirty="0" smtClean="0">
                <a:solidFill>
                  <a:srgbClr val="181848"/>
                </a:solidFill>
                <a:latin typeface="Book Antiqua" panose="02040602050305030304" pitchFamily="18" charset="0"/>
                <a:ea typeface="Segoe UI" panose="020B0502040204020203" pitchFamily="34" charset="0"/>
                <a:cs typeface="Arial" panose="020B0604020202020204" pitchFamily="34" charset="0"/>
              </a:rPr>
              <a:t>образование</a:t>
            </a:r>
            <a:endPar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endParaRPr>
          </a:p>
        </p:txBody>
      </p:sp>
      <p:sp>
        <p:nvSpPr>
          <p:cNvPr id="7" name="TextBox 6"/>
          <p:cNvSpPr txBox="1"/>
          <p:nvPr/>
        </p:nvSpPr>
        <p:spPr>
          <a:xfrm>
            <a:off x="4457700" y="6057900"/>
            <a:ext cx="7415645" cy="584775"/>
          </a:xfrm>
          <a:prstGeom prst="rect">
            <a:avLst/>
          </a:prstGeom>
          <a:noFill/>
        </p:spPr>
        <p:txBody>
          <a:bodyPr wrap="square" rtlCol="0">
            <a:spAutoFit/>
          </a:bodyPr>
          <a:lstStyle/>
          <a:p>
            <a:pPr lvl="0" algn="r"/>
            <a:r>
              <a:rPr lang="ru-RU" sz="1600" b="1" i="1" dirty="0">
                <a:solidFill>
                  <a:srgbClr val="181848"/>
                </a:solidFill>
                <a:latin typeface="Book Antiqua" panose="02040602050305030304" pitchFamily="18" charset="0"/>
                <a:ea typeface="Segoe UI" panose="020B0502040204020203" pitchFamily="34" charset="0"/>
                <a:cs typeface="Arial" panose="020B0604020202020204" pitchFamily="34" charset="0"/>
              </a:rPr>
              <a:t>Преподаватель психолого – педагогических дисциплин, высшей квалификационной категории: </a:t>
            </a:r>
            <a:r>
              <a:rPr lang="ru-RU" sz="1600" i="1" dirty="0" smtClean="0">
                <a:solidFill>
                  <a:srgbClr val="181848"/>
                </a:solidFill>
                <a:latin typeface="Book Antiqua" panose="02040602050305030304" pitchFamily="18" charset="0"/>
                <a:ea typeface="Segoe UI" panose="020B0502040204020203" pitchFamily="34" charset="0"/>
                <a:cs typeface="Arial" panose="020B0604020202020204" pitchFamily="34" charset="0"/>
              </a:rPr>
              <a:t>Гольская </a:t>
            </a:r>
            <a:r>
              <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rPr>
              <a:t>Оксана </a:t>
            </a:r>
            <a:r>
              <a:rPr lang="ru-RU" sz="1600" i="1" dirty="0" smtClean="0">
                <a:solidFill>
                  <a:srgbClr val="181848"/>
                </a:solidFill>
                <a:latin typeface="Book Antiqua" panose="02040602050305030304" pitchFamily="18" charset="0"/>
                <a:ea typeface="Segoe UI" panose="020B0502040204020203" pitchFamily="34" charset="0"/>
                <a:cs typeface="Arial" panose="020B0604020202020204" pitchFamily="34" charset="0"/>
              </a:rPr>
              <a:t>Геннадьевна</a:t>
            </a:r>
            <a:endPar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endParaRPr>
          </a:p>
        </p:txBody>
      </p:sp>
      <p:sp>
        <p:nvSpPr>
          <p:cNvPr id="9" name="TextBox 8"/>
          <p:cNvSpPr txBox="1"/>
          <p:nvPr/>
        </p:nvSpPr>
        <p:spPr>
          <a:xfrm>
            <a:off x="748145" y="2992582"/>
            <a:ext cx="11000510" cy="933470"/>
          </a:xfrm>
          <a:prstGeom prst="rect">
            <a:avLst/>
          </a:prstGeom>
          <a:noFill/>
        </p:spPr>
        <p:txBody>
          <a:bodyPr wrap="square" rtlCol="0">
            <a:spAutoFit/>
          </a:bodyPr>
          <a:lstStyle/>
          <a:p>
            <a:pPr algn="ctr">
              <a:lnSpc>
                <a:spcPct val="115000"/>
              </a:lnSpc>
              <a:spcAft>
                <a:spcPts val="0"/>
              </a:spcAft>
            </a:pPr>
            <a:r>
              <a:rPr lang="ru-RU" sz="2400" b="1" i="1" dirty="0">
                <a:solidFill>
                  <a:srgbClr val="181848"/>
                </a:solidFill>
                <a:latin typeface="Book Antiqua" panose="02040602050305030304" pitchFamily="18" charset="0"/>
                <a:ea typeface="Batang" panose="02030600000101010101" pitchFamily="18" charset="-127"/>
                <a:cs typeface="Arial" panose="020B0604020202020204" pitchFamily="34" charset="0"/>
              </a:rPr>
              <a:t>УП.01.01 Наблюдение</a:t>
            </a:r>
            <a:r>
              <a:rPr lang="ru-RU" sz="2400" b="1" i="1" spc="-5" dirty="0" smtClean="0">
                <a:solidFill>
                  <a:srgbClr val="181848"/>
                </a:solidFill>
                <a:latin typeface="Book Antiqua" panose="02040602050305030304" pitchFamily="18" charset="0"/>
                <a:ea typeface="Batang" panose="02030600000101010101" pitchFamily="18" charset="-127"/>
                <a:cs typeface="Arial" panose="020B0604020202020204" pitchFamily="34" charset="0"/>
              </a:rPr>
              <a:t> </a:t>
            </a:r>
            <a:r>
              <a:rPr lang="ru-RU" sz="2400" b="1" i="1" spc="-5" dirty="0">
                <a:solidFill>
                  <a:srgbClr val="181848"/>
                </a:solidFill>
                <a:latin typeface="Book Antiqua" panose="02040602050305030304" pitchFamily="18" charset="0"/>
                <a:ea typeface="Batang" panose="02030600000101010101" pitchFamily="18" charset="-127"/>
                <a:cs typeface="Arial" panose="020B0604020202020204" pitchFamily="34" charset="0"/>
              </a:rPr>
              <a:t>мероприятий, направленных на укрепление здоровья ребенка </a:t>
            </a:r>
            <a:r>
              <a:rPr lang="ru-RU" sz="2400" b="1" i="1" spc="-5" dirty="0" smtClean="0">
                <a:solidFill>
                  <a:srgbClr val="181848"/>
                </a:solidFill>
                <a:latin typeface="Book Antiqua" panose="02040602050305030304" pitchFamily="18" charset="0"/>
                <a:ea typeface="Batang" panose="02030600000101010101" pitchFamily="18" charset="-127"/>
                <a:cs typeface="Arial" panose="020B0604020202020204" pitchFamily="34" charset="0"/>
              </a:rPr>
              <a:t>и </a:t>
            </a:r>
            <a:r>
              <a:rPr lang="ru-RU" sz="2400" b="1" i="1" spc="-5" dirty="0">
                <a:solidFill>
                  <a:srgbClr val="181848"/>
                </a:solidFill>
                <a:latin typeface="Book Antiqua" panose="02040602050305030304" pitchFamily="18" charset="0"/>
                <a:ea typeface="Batang" panose="02030600000101010101" pitchFamily="18" charset="-127"/>
                <a:cs typeface="Arial" panose="020B0604020202020204" pitchFamily="34" charset="0"/>
              </a:rPr>
              <a:t>его физическое развитие</a:t>
            </a:r>
            <a:endParaRPr lang="ru-RU" sz="2400" i="1" dirty="0">
              <a:solidFill>
                <a:srgbClr val="181848"/>
              </a:solidFill>
              <a:latin typeface="Book Antiqua" panose="02040602050305030304" pitchFamily="18" charset="0"/>
              <a:ea typeface="Batang" panose="02030600000101010101" pitchFamily="18" charset="-127"/>
              <a:cs typeface="Arial" panose="020B0604020202020204" pitchFamily="34" charset="0"/>
            </a:endParaRPr>
          </a:p>
        </p:txBody>
      </p:sp>
      <p:sp>
        <p:nvSpPr>
          <p:cNvPr id="10" name="TextBox 9"/>
          <p:cNvSpPr txBox="1"/>
          <p:nvPr/>
        </p:nvSpPr>
        <p:spPr>
          <a:xfrm>
            <a:off x="3489960" y="4709160"/>
            <a:ext cx="8383385" cy="584775"/>
          </a:xfrm>
          <a:prstGeom prst="rect">
            <a:avLst/>
          </a:prstGeom>
          <a:noFill/>
        </p:spPr>
        <p:txBody>
          <a:bodyPr wrap="square" rtlCol="0">
            <a:spAutoFit/>
          </a:bodyPr>
          <a:lstStyle/>
          <a:p>
            <a:pPr algn="just"/>
            <a:r>
              <a:rPr lang="ru-RU" sz="1600" b="1" i="1" dirty="0" smtClean="0">
                <a:solidFill>
                  <a:srgbClr val="181848"/>
                </a:solidFill>
                <a:latin typeface="Book Antiqua" panose="02040602050305030304" pitchFamily="18" charset="0"/>
                <a:ea typeface="Segoe UI" panose="020B0502040204020203" pitchFamily="34" charset="0"/>
                <a:cs typeface="Arial" panose="020B0604020202020204" pitchFamily="34" charset="0"/>
              </a:rPr>
              <a:t>ПМ 01. </a:t>
            </a:r>
            <a:r>
              <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rPr>
              <a:t>Организация мероприятий, направленных на укрепление здоровья ребёнка и его физического </a:t>
            </a:r>
            <a:r>
              <a:rPr lang="ru-RU" sz="1600" i="1" dirty="0" smtClean="0">
                <a:solidFill>
                  <a:srgbClr val="181848"/>
                </a:solidFill>
                <a:latin typeface="Book Antiqua" panose="02040602050305030304" pitchFamily="18" charset="0"/>
                <a:ea typeface="Segoe UI" panose="020B0502040204020203" pitchFamily="34" charset="0"/>
                <a:cs typeface="Arial" panose="020B0604020202020204" pitchFamily="34" charset="0"/>
              </a:rPr>
              <a:t>развития</a:t>
            </a:r>
            <a:endParaRPr lang="ru-RU" sz="1600" i="1" dirty="0">
              <a:solidFill>
                <a:srgbClr val="181848"/>
              </a:solidFill>
              <a:latin typeface="Book Antiqua" panose="02040602050305030304" pitchFamily="18"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15297175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92836" y="4659196"/>
            <a:ext cx="3699163" cy="2198803"/>
          </a:xfrm>
          <a:prstGeom prst="rect">
            <a:avLst/>
          </a:prstGeom>
        </p:spPr>
      </p:pic>
      <p:sp>
        <p:nvSpPr>
          <p:cNvPr id="3" name="Пятиугольник 2"/>
          <p:cNvSpPr/>
          <p:nvPr/>
        </p:nvSpPr>
        <p:spPr>
          <a:xfrm>
            <a:off x="828676" y="1042988"/>
            <a:ext cx="8358187" cy="435974"/>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000" b="1" i="1" dirty="0">
                <a:solidFill>
                  <a:srgbClr val="181848"/>
                </a:solidFill>
                <a:latin typeface="Book Antiqua" panose="02040602050305030304" pitchFamily="18" charset="0"/>
                <a:ea typeface="Times New Roman" panose="02020603050405020304" pitchFamily="18" charset="0"/>
              </a:rPr>
              <a:t>Вопросы для наблюдения и анализа </a:t>
            </a:r>
            <a:r>
              <a:rPr lang="ru-RU" sz="2000" b="1" i="1" dirty="0" smtClean="0">
                <a:solidFill>
                  <a:srgbClr val="181848"/>
                </a:solidFill>
                <a:latin typeface="Book Antiqua" panose="02040602050305030304" pitchFamily="18" charset="0"/>
                <a:ea typeface="Times New Roman" panose="02020603050405020304" pitchFamily="18" charset="0"/>
              </a:rPr>
              <a:t>гимнастики</a:t>
            </a:r>
            <a:endParaRPr lang="ru-RU" sz="2000" i="1" dirty="0">
              <a:solidFill>
                <a:srgbClr val="181848"/>
              </a:solidFill>
              <a:latin typeface="Book Antiqua" panose="02040602050305030304" pitchFamily="18" charset="0"/>
            </a:endParaRPr>
          </a:p>
        </p:txBody>
      </p:sp>
      <p:sp>
        <p:nvSpPr>
          <p:cNvPr id="5" name="TextBox 4"/>
          <p:cNvSpPr txBox="1"/>
          <p:nvPr/>
        </p:nvSpPr>
        <p:spPr>
          <a:xfrm>
            <a:off x="828675" y="1485900"/>
            <a:ext cx="11127798" cy="5379037"/>
          </a:xfrm>
          <a:prstGeom prst="rect">
            <a:avLst/>
          </a:prstGeom>
          <a:noFill/>
        </p:spPr>
        <p:txBody>
          <a:bodyPr wrap="square" rtlCol="0">
            <a:spAutoFit/>
          </a:bodyPr>
          <a:lstStyle/>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1. Количество </a:t>
            </a:r>
            <a:r>
              <a:rPr lang="ru-RU" sz="1400" i="1" dirty="0">
                <a:solidFill>
                  <a:srgbClr val="181848"/>
                </a:solidFill>
                <a:latin typeface="Times New Roman" panose="02020603050405020304" pitchFamily="18" charset="0"/>
                <a:ea typeface="Times New Roman" panose="02020603050405020304" pitchFamily="18" charset="0"/>
              </a:rPr>
              <a:t>детей, возраст, группа.</a:t>
            </a:r>
            <a:endPar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2</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.Создание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гигиенических, психолого – педагогических условий для проведения физкультурного занятия (помещение, одежда, оборудование, создание воспитателем положительного настроя на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гимнастику и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т.п</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a:t>
            </a:r>
          </a:p>
          <a:p>
            <a:pPr algn="just">
              <a:lnSpc>
                <a:spcPct val="107000"/>
              </a:lnSpc>
              <a:spcAft>
                <a:spcPts val="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3.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Методы, используемые воспитателем при «переключении» детей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с одного вида деятельности на организацию утренней гимнастики. </a:t>
            </a:r>
          </a:p>
          <a:p>
            <a:pPr algn="just">
              <a:lnSpc>
                <a:spcPct val="107000"/>
              </a:lnSpc>
              <a:spcAft>
                <a:spcPts val="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4.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Форма проведения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гимнастики (традиционная</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 сюжетная, игровая</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a:t>
            </a: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5.Структура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утренней гимнастики (вводная, основная, заключительная часть</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6. </a:t>
            </a:r>
            <a:r>
              <a:rPr lang="ru-RU" sz="1400" i="1" dirty="0">
                <a:solidFill>
                  <a:srgbClr val="181848"/>
                </a:solidFill>
                <a:latin typeface="Book Antiqua" panose="02040602050305030304" pitchFamily="18" charset="0"/>
                <a:ea typeface="Times New Roman" panose="02020603050405020304" pitchFamily="18" charset="0"/>
              </a:rPr>
              <a:t>Способы раздачи </a:t>
            </a:r>
            <a:r>
              <a:rPr lang="ru-RU" sz="1400" i="1" dirty="0" smtClean="0">
                <a:solidFill>
                  <a:srgbClr val="181848"/>
                </a:solidFill>
                <a:latin typeface="Book Antiqua" panose="02040602050305030304" pitchFamily="18" charset="0"/>
                <a:ea typeface="Times New Roman" panose="02020603050405020304" pitchFamily="18" charset="0"/>
              </a:rPr>
              <a:t>предметов </a:t>
            </a:r>
            <a:r>
              <a:rPr lang="ru-RU" sz="1400" i="1" dirty="0">
                <a:solidFill>
                  <a:srgbClr val="181848"/>
                </a:solidFill>
                <a:latin typeface="Book Antiqua" panose="02040602050305030304" pitchFamily="18" charset="0"/>
                <a:ea typeface="Times New Roman" panose="02020603050405020304" pitchFamily="18" charset="0"/>
              </a:rPr>
              <a:t>для проведения </a:t>
            </a:r>
            <a:r>
              <a:rPr lang="ru-RU" sz="1400" i="1" dirty="0" smtClean="0">
                <a:solidFill>
                  <a:srgbClr val="181848"/>
                </a:solidFill>
                <a:latin typeface="Book Antiqua" panose="02040602050305030304" pitchFamily="18" charset="0"/>
                <a:ea typeface="Times New Roman" panose="02020603050405020304" pitchFamily="18" charset="0"/>
              </a:rPr>
              <a:t>ОРУ и их сбор по окончании ОРУ.</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7</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Сколько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упражнений включено в разные части занятия, соответствует ли это возрасту детей?</a:t>
            </a:r>
            <a:endPar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endParaRPr>
          </a:p>
          <a:p>
            <a:pPr lvl="0" algn="just">
              <a:lnSpc>
                <a:spcPct val="107000"/>
              </a:lnSpc>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8.Оценить используемые приемы (команды, указания, показ, оценка) воспитателем</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Достаточно ли кратки и четки объяснения воспитателя, указания, распоряжения? Как вы оцениваете показ физических упражнений,  в чем их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особенность;</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умение вписывать приёмы руководства в ритм и темп упражнений. Учет воспитателем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индивидуальных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особенностей детей.</a:t>
            </a:r>
          </a:p>
          <a:p>
            <a:pPr algn="just">
              <a:lnSpc>
                <a:spcPct val="107000"/>
              </a:lnSpc>
              <a:spcAft>
                <a:spcPts val="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9</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В утренней гимнастике применяются знакомые упражнения … Как это обстоятельство использовал воспитатель для развития двигательной инициативы детей ?</a:t>
            </a:r>
          </a:p>
          <a:p>
            <a:pPr algn="just">
              <a:lnSpc>
                <a:spcPct val="107000"/>
              </a:lnSpc>
              <a:spcAft>
                <a:spcPts val="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10. Насколько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качественно дети выполняли упражнения, как этого добивался воспитатель? С помощью каких приемов воспитатель реагировала на ошибки детей?  Исправляла их?</a:t>
            </a:r>
            <a:endPar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11.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Ч</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ем обеспечена нужная физическая нагрузка?</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12.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Использование основных видов движений.</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13. Какое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сопровождение использовала воспитатель при проведении гимнастики</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14. Какие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дыхательные упражнения использованы в заключительной части?</a:t>
            </a: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15. В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чем выразилось внимание воспитателя на формирование правильной осанки и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стопы?</a:t>
            </a:r>
          </a:p>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16. Оценить эмоциональный микроклимат утренней гимнастики (тон воспитателя).</a:t>
            </a:r>
          </a:p>
          <a:p>
            <a:pPr algn="just">
              <a:lnSpc>
                <a:spcPct val="107000"/>
              </a:lnSpc>
              <a:spcAft>
                <a:spcPts val="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17. Общее время гимнастики.</a:t>
            </a:r>
          </a:p>
          <a:p>
            <a:pPr algn="just">
              <a:lnSpc>
                <a:spcPct val="107000"/>
              </a:lnSpc>
              <a:spcAft>
                <a:spcPts val="0"/>
              </a:spcAft>
            </a:pPr>
            <a:r>
              <a:rPr lang="ru-RU" sz="1400" i="1" dirty="0" smtClean="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rPr>
              <a:t>18. Что конкретно из увиденного вы решили перенять?</a:t>
            </a:r>
            <a:endParaRPr lang="ru-RU" sz="1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1500189" y="100013"/>
            <a:ext cx="9586912" cy="830997"/>
          </a:xfrm>
          <a:prstGeom prst="rect">
            <a:avLst/>
          </a:prstGeom>
          <a:noFill/>
        </p:spPr>
        <p:txBody>
          <a:bodyPr wrap="square" rtlCol="0">
            <a:spAutoFit/>
          </a:bodyPr>
          <a:lstStyle/>
          <a:p>
            <a:pPr algn="ctr"/>
            <a:r>
              <a:rPr lang="ru-RU" sz="2400" b="1" i="1" dirty="0">
                <a:solidFill>
                  <a:srgbClr val="181848"/>
                </a:solidFill>
                <a:latin typeface="Book Antiqua" panose="02040602050305030304" pitchFamily="18" charset="0"/>
                <a:ea typeface="Times New Roman" panose="02020603050405020304" pitchFamily="18" charset="0"/>
              </a:rPr>
              <a:t>Наблюдение и анализ организации и проведения утренней гимнастики в разных возрастных </a:t>
            </a:r>
            <a:r>
              <a:rPr lang="ru-RU" sz="2400" b="1" i="1" dirty="0" smtClean="0">
                <a:solidFill>
                  <a:srgbClr val="181848"/>
                </a:solidFill>
                <a:latin typeface="Book Antiqua" panose="02040602050305030304" pitchFamily="18" charset="0"/>
                <a:ea typeface="Times New Roman" panose="02020603050405020304" pitchFamily="18" charset="0"/>
              </a:rPr>
              <a:t>группах</a:t>
            </a:r>
            <a:endParaRPr lang="ru-RU" sz="2400" b="1" i="1" dirty="0">
              <a:solidFill>
                <a:srgbClr val="181848"/>
              </a:solidFill>
              <a:latin typeface="Book Antiqua" panose="02040602050305030304" pitchFamily="18" charset="0"/>
            </a:endParaRPr>
          </a:p>
        </p:txBody>
      </p:sp>
    </p:spTree>
    <p:extLst>
      <p:ext uri="{BB962C8B-B14F-4D97-AF65-F5344CB8AC3E}">
        <p14:creationId xmlns:p14="http://schemas.microsoft.com/office/powerpoint/2010/main" val="3888820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28588"/>
            <a:ext cx="11901055" cy="6604721"/>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428625" y="271463"/>
            <a:ext cx="11244263" cy="984885"/>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организации и </a:t>
            </a:r>
            <a:r>
              <a:rPr lang="ru-RU" sz="2000" b="1" i="1" dirty="0" smtClean="0">
                <a:solidFill>
                  <a:prstClr val="white"/>
                </a:solidFill>
                <a:latin typeface="Book Antiqua" panose="02040602050305030304" pitchFamily="18" charset="0"/>
                <a:ea typeface="Times New Roman" panose="02020603050405020304" pitchFamily="18" charset="0"/>
              </a:rPr>
              <a:t>проведения </a:t>
            </a:r>
            <a:r>
              <a:rPr lang="ru-RU" sz="2000" b="1" i="1" dirty="0">
                <a:solidFill>
                  <a:prstClr val="white"/>
                </a:solidFill>
                <a:latin typeface="Book Antiqua" panose="02040602050305030304" pitchFamily="18" charset="0"/>
                <a:ea typeface="Times New Roman" panose="02020603050405020304" pitchFamily="18" charset="0"/>
              </a:rPr>
              <a:t>режимных </a:t>
            </a:r>
            <a:r>
              <a:rPr lang="ru-RU" sz="2000" b="1" i="1" dirty="0" smtClean="0">
                <a:solidFill>
                  <a:prstClr val="white"/>
                </a:solidFill>
                <a:latin typeface="Book Antiqua" panose="02040602050305030304" pitchFamily="18" charset="0"/>
                <a:ea typeface="Times New Roman" panose="02020603050405020304" pitchFamily="18" charset="0"/>
              </a:rPr>
              <a:t>процессов с детьми дошкольного возраста: прием </a:t>
            </a:r>
            <a:r>
              <a:rPr lang="ru-RU" sz="2000" b="1" i="1" dirty="0">
                <a:solidFill>
                  <a:prstClr val="white"/>
                </a:solidFill>
                <a:latin typeface="Book Antiqua" panose="02040602050305030304" pitchFamily="18" charset="0"/>
                <a:ea typeface="Times New Roman" panose="02020603050405020304" pitchFamily="18" charset="0"/>
              </a:rPr>
              <a:t>детей, </a:t>
            </a:r>
            <a:r>
              <a:rPr lang="ru-RU" sz="2000" b="1" i="1" dirty="0" smtClean="0">
                <a:solidFill>
                  <a:prstClr val="white"/>
                </a:solidFill>
                <a:latin typeface="Book Antiqua" panose="02040602050305030304" pitchFamily="18" charset="0"/>
                <a:ea typeface="Times New Roman" panose="02020603050405020304" pitchFamily="18" charset="0"/>
              </a:rPr>
              <a:t>дежурство, организация </a:t>
            </a:r>
            <a:r>
              <a:rPr lang="ru-RU" sz="2000" b="1" i="1" dirty="0">
                <a:solidFill>
                  <a:prstClr val="white"/>
                </a:solidFill>
                <a:latin typeface="Book Antiqua" panose="02040602050305030304" pitchFamily="18" charset="0"/>
                <a:ea typeface="Times New Roman" panose="02020603050405020304" pitchFamily="18" charset="0"/>
              </a:rPr>
              <a:t>детей на </a:t>
            </a:r>
            <a:r>
              <a:rPr lang="ru-RU" sz="2000" b="1" i="1" dirty="0" smtClean="0">
                <a:solidFill>
                  <a:prstClr val="white"/>
                </a:solidFill>
                <a:latin typeface="Book Antiqua" panose="02040602050305030304" pitchFamily="18" charset="0"/>
                <a:ea typeface="Times New Roman" panose="02020603050405020304" pitchFamily="18" charset="0"/>
              </a:rPr>
              <a:t>гимнастику</a:t>
            </a:r>
            <a:r>
              <a:rPr lang="ru-RU" sz="2000" b="1" i="1" dirty="0">
                <a:solidFill>
                  <a:prstClr val="white"/>
                </a:solidFill>
                <a:latin typeface="Book Antiqua" panose="02040602050305030304" pitchFamily="18" charset="0"/>
                <a:ea typeface="Times New Roman" panose="02020603050405020304" pitchFamily="18" charset="0"/>
              </a:rPr>
              <a:t> </a:t>
            </a:r>
            <a:r>
              <a:rPr lang="ru-RU" sz="2000" b="1" i="1" dirty="0" smtClean="0">
                <a:solidFill>
                  <a:prstClr val="white"/>
                </a:solidFill>
                <a:latin typeface="Book Antiqua" panose="02040602050305030304" pitchFamily="18" charset="0"/>
                <a:ea typeface="Times New Roman" panose="02020603050405020304" pitchFamily="18" charset="0"/>
              </a:rPr>
              <a:t> </a:t>
            </a:r>
            <a:r>
              <a:rPr lang="ru-RU" sz="2000" i="1" dirty="0" smtClean="0">
                <a:solidFill>
                  <a:prstClr val="white"/>
                </a:solidFill>
                <a:latin typeface="Book Antiqua" panose="02040602050305030304" pitchFamily="18" charset="0"/>
                <a:ea typeface="Times New Roman" panose="02020603050405020304" pitchFamily="18" charset="0"/>
              </a:rPr>
              <a:t>(средняя группа)</a:t>
            </a:r>
          </a:p>
          <a:p>
            <a:pPr algn="ctr"/>
            <a:endParaRPr lang="ru-RU" dirty="0"/>
          </a:p>
        </p:txBody>
      </p:sp>
      <p:sp>
        <p:nvSpPr>
          <p:cNvPr id="3" name="TextBox 2"/>
          <p:cNvSpPr txBox="1"/>
          <p:nvPr/>
        </p:nvSpPr>
        <p:spPr>
          <a:xfrm>
            <a:off x="314325" y="1128712"/>
            <a:ext cx="11601450" cy="5779596"/>
          </a:xfrm>
          <a:prstGeom prst="rect">
            <a:avLst/>
          </a:prstGeom>
          <a:noFill/>
        </p:spPr>
        <p:txBody>
          <a:bodyPr wrap="square" rtlCol="0">
            <a:spAutoFit/>
          </a:bodyPr>
          <a:lstStyle/>
          <a:p>
            <a:pPr indent="450215">
              <a:lnSpc>
                <a:spcPct val="107000"/>
              </a:lnSpc>
              <a:spcAft>
                <a:spcPts val="80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Утренний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прием.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пришла на работу за 15 минут до рабочего дня. Проветрила группу, просмотрела план, приготовила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пособия для проведения занятий, разложила дидактический материал (игры и пособия для самостоятельной деятельности в разных уголках группы.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Постепенно начали приходить дети. Воспитатель приветливо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здоровалась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 родителями и детьми. Пока дети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раздевались,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разговаривала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 родителями,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узнавала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 самочувствии детей, как они спали, что их беспокоит</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Ребенок второпях, чтобы первым начать играть со строителем, небрежно складывает одежду. Воспитатель напоминает ему, что вещи надо сложить в шкаф аккуратно. Педагог одновременно осуществляет разные задачи: принимает детей, разговаривает с родителями, организует игры, осуществляет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запланированную воспитательно - образовательную работу</a:t>
            </a:r>
            <a:r>
              <a:rPr lang="ru-RU" sz="1600" b="1" i="1" dirty="0">
                <a:solidFill>
                  <a:prstClr val="white"/>
                </a:solidFill>
                <a:latin typeface="Book Antiqua" panose="02040602050305030304" pitchFamily="18" charset="0"/>
                <a:ea typeface="Times New Roman" panose="02020603050405020304" pitchFamily="18" charset="0"/>
                <a:cs typeface="Times New Roman" panose="02020603050405020304" pitchFamily="18" charset="0"/>
              </a:rPr>
              <a:t> на </a:t>
            </a:r>
            <a:r>
              <a:rPr lang="ru-RU" sz="1600" b="1" i="1" dirty="0" smtClean="0">
                <a:solidFill>
                  <a:prstClr val="white"/>
                </a:solidFill>
                <a:latin typeface="Book Antiqua" panose="02040602050305030304" pitchFamily="18" charset="0"/>
                <a:ea typeface="Times New Roman" panose="02020603050405020304" pitchFamily="18" charset="0"/>
                <a:cs typeface="Times New Roman" panose="02020603050405020304" pitchFamily="18" charset="0"/>
              </a:rPr>
              <a:t>утро</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 одним проводит индивидуальную работу по развитию речи, организует с несколькими детьми дидактические игры,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затем организует пальчиковые игры (три на повторение, одну разучивает новую),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проводит беседу на тему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«Для чего мы чистим зубы.»</a:t>
            </a:r>
          </a:p>
          <a:p>
            <a:pPr indent="450215">
              <a:lnSpc>
                <a:spcPct val="107000"/>
              </a:lnSpc>
              <a:spcAft>
                <a:spcPts val="800"/>
              </a:spcAft>
            </a:pP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lvl="0" indent="450215">
              <a:lnSpc>
                <a:spcPct val="107000"/>
              </a:lnSpc>
              <a:spcAft>
                <a:spcPts val="800"/>
              </a:spcAft>
            </a:pPr>
            <a:r>
              <a:rPr lang="ru-RU" b="1" i="1" dirty="0">
                <a:solidFill>
                  <a:prstClr val="white"/>
                </a:solidFill>
                <a:latin typeface="Book Antiqua" panose="02040602050305030304" pitchFamily="18" charset="0"/>
                <a:ea typeface="Calibri" panose="020F0502020204030204" pitchFamily="34" charset="0"/>
                <a:cs typeface="Times New Roman" panose="02020603050405020304" pitchFamily="18" charset="0"/>
              </a:rPr>
              <a:t>Дежурство. </a:t>
            </a:r>
            <a:r>
              <a:rPr lang="ru-RU" sz="1600" b="1" i="1" dirty="0">
                <a:solidFill>
                  <a:prstClr val="white"/>
                </a:solidFill>
                <a:latin typeface="Book Antiqua" panose="02040602050305030304" pitchFamily="18" charset="0"/>
                <a:ea typeface="Calibri" panose="020F0502020204030204" pitchFamily="34" charset="0"/>
                <a:cs typeface="Times New Roman" panose="02020603050405020304" pitchFamily="18" charset="0"/>
              </a:rPr>
              <a:t>Дежурные первые моют руки и надевают белые фартуки и колпаки. Воспитатель напоминает, что чашки надо брать за ручки, ставить аккуратно, ложки раскладывать напротив каждого стула. Затем с дежурными остается помощник воспитателя и помогает им сервировать стол</a:t>
            </a:r>
            <a:r>
              <a:rPr lang="ru-RU" sz="1600" b="1" i="1" dirty="0" smtClean="0">
                <a:solidFill>
                  <a:prstClr val="white"/>
                </a:solidFill>
                <a:latin typeface="Book Antiqua" panose="02040602050305030304" pitchFamily="18" charset="0"/>
                <a:ea typeface="Calibri" panose="020F0502020204030204" pitchFamily="34" charset="0"/>
                <a:cs typeface="Times New Roman" panose="02020603050405020304" pitchFamily="18" charset="0"/>
              </a:rPr>
              <a:t>.</a:t>
            </a:r>
            <a:endParaRPr lang="ru-RU" sz="1600" b="1" i="1" dirty="0">
              <a:solidFill>
                <a:srgbClr val="FF0000"/>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8.05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предлагает детям собрать игрушки и подготовится к утренней гимнастике (дети переодеваются в физкультурную форму). Воспитатель следит за порядком переодевания, аккуратностью одежды.</a:t>
            </a:r>
          </a:p>
          <a:p>
            <a:pPr indent="450215" algn="just">
              <a:lnSpc>
                <a:spcPct val="107000"/>
              </a:lnSpc>
              <a:spcAft>
                <a:spcPts val="800"/>
              </a:spcAft>
            </a:pP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31057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14300"/>
            <a:ext cx="11901055" cy="661900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427017" y="271463"/>
            <a:ext cx="9474345" cy="984885"/>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организации и </a:t>
            </a:r>
            <a:r>
              <a:rPr lang="ru-RU" sz="2000" b="1" i="1" dirty="0" smtClean="0">
                <a:solidFill>
                  <a:prstClr val="white"/>
                </a:solidFill>
                <a:latin typeface="Book Antiqua" panose="02040602050305030304" pitchFamily="18" charset="0"/>
                <a:ea typeface="Times New Roman" panose="02020603050405020304" pitchFamily="18" charset="0"/>
              </a:rPr>
              <a:t>проведения гимнастики с детьми дошкольного возраста </a:t>
            </a:r>
            <a:r>
              <a:rPr lang="ru-RU" sz="2000" i="1" dirty="0" smtClean="0">
                <a:solidFill>
                  <a:prstClr val="white"/>
                </a:solidFill>
                <a:latin typeface="Book Antiqua" panose="02040602050305030304" pitchFamily="18" charset="0"/>
                <a:ea typeface="Times New Roman" panose="02020603050405020304" pitchFamily="18" charset="0"/>
              </a:rPr>
              <a:t>(младшая </a:t>
            </a:r>
            <a:r>
              <a:rPr lang="ru-RU" sz="2000" i="1" dirty="0">
                <a:solidFill>
                  <a:prstClr val="white"/>
                </a:solidFill>
                <a:latin typeface="Book Antiqua" panose="02040602050305030304" pitchFamily="18" charset="0"/>
                <a:ea typeface="Times New Roman" panose="02020603050405020304" pitchFamily="18" charset="0"/>
              </a:rPr>
              <a:t>группа)</a:t>
            </a:r>
          </a:p>
          <a:p>
            <a:pPr algn="ctr"/>
            <a:endParaRPr lang="ru-RU" dirty="0"/>
          </a:p>
        </p:txBody>
      </p:sp>
      <p:sp>
        <p:nvSpPr>
          <p:cNvPr id="3" name="TextBox 2"/>
          <p:cNvSpPr txBox="1"/>
          <p:nvPr/>
        </p:nvSpPr>
        <p:spPr>
          <a:xfrm>
            <a:off x="328613" y="1100139"/>
            <a:ext cx="11487149" cy="5334678"/>
          </a:xfrm>
          <a:prstGeom prst="rect">
            <a:avLst/>
          </a:prstGeom>
          <a:noFill/>
        </p:spPr>
        <p:txBody>
          <a:bodyPr wrap="square" rtlCol="0">
            <a:spAutoFit/>
          </a:bodyPr>
          <a:lstStyle/>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предложила детям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построится по росту,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обратила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внимание на их внешний вид,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повела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ребят в физкультурный зал.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Детей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присутствовало 19 человек, их возраст 3-4 года, все здоровы, у всех хороший уровень физического развития и физической подготовленности. </a:t>
            </a:r>
          </a:p>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Гимнастика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проводится в физкультурном зале, после каждой группы проводится проветривание, по окончанию влажная уборка помещения и инвентаря, что соответствует гигиеническим условиям</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Гимнастика начинается с разогревающих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упражнений, упражнений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для профилактики плоскостопия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нет.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ОРУ соответствуют возрастной дозировке (количество 6-7 упражнений, по 6-7 повторов), выполняются упражнения сначала для шеи, для конечностей, затем туловища. Используются основные виды движений: ходьба, бег, прыжки длительность и интенсивность соответствует возрастным нормам.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Окончание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гимнастики плавное, выполнение упражнений на восстановление дыхания. Дети организованно и активно выполняют движения. Воспитатель дает четкие доступные указания и команды. Следит за правильностью выполнения,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осанкой; держит в поле зрения всех детей.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Музыкальное сопровождение не используется. </a:t>
            </a:r>
          </a:p>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Проведение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утренней гимнастики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воспитателем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соответствует гигиеническим условиям и возрастным нормам, учитываются индивидуальные особенности.</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81385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28588"/>
            <a:ext cx="11901055" cy="6604721"/>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328613" y="300038"/>
            <a:ext cx="11501437" cy="707886"/>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организации и </a:t>
            </a:r>
            <a:r>
              <a:rPr lang="ru-RU" sz="2000" b="1" i="1" dirty="0" smtClean="0">
                <a:solidFill>
                  <a:prstClr val="white"/>
                </a:solidFill>
                <a:latin typeface="Book Antiqua" panose="02040602050305030304" pitchFamily="18" charset="0"/>
                <a:ea typeface="Times New Roman" panose="02020603050405020304" pitchFamily="18" charset="0"/>
              </a:rPr>
              <a:t>проведения </a:t>
            </a:r>
            <a:r>
              <a:rPr lang="ru-RU" sz="2000" b="1" i="1" dirty="0">
                <a:solidFill>
                  <a:prstClr val="white"/>
                </a:solidFill>
                <a:latin typeface="Book Antiqua" panose="02040602050305030304" pitchFamily="18" charset="0"/>
                <a:ea typeface="Times New Roman" panose="02020603050405020304" pitchFamily="18" charset="0"/>
              </a:rPr>
              <a:t>режимных </a:t>
            </a:r>
            <a:r>
              <a:rPr lang="ru-RU" sz="2000" b="1" i="1" dirty="0" smtClean="0">
                <a:solidFill>
                  <a:prstClr val="white"/>
                </a:solidFill>
                <a:latin typeface="Book Antiqua" panose="02040602050305030304" pitchFamily="18" charset="0"/>
                <a:ea typeface="Times New Roman" panose="02020603050405020304" pitchFamily="18" charset="0"/>
              </a:rPr>
              <a:t>процессов с детьми дошкольного возраста: дежурство, умывание, завтрак</a:t>
            </a:r>
            <a:r>
              <a:rPr lang="ru-RU" sz="2000" b="1" i="1" dirty="0">
                <a:solidFill>
                  <a:prstClr val="white"/>
                </a:solidFill>
                <a:latin typeface="Book Antiqua" panose="02040602050305030304" pitchFamily="18" charset="0"/>
                <a:ea typeface="Times New Roman" panose="02020603050405020304" pitchFamily="18" charset="0"/>
              </a:rPr>
              <a:t> </a:t>
            </a:r>
            <a:r>
              <a:rPr lang="ru-RU" sz="2000" i="1" dirty="0" smtClean="0">
                <a:solidFill>
                  <a:prstClr val="white"/>
                </a:solidFill>
                <a:latin typeface="Book Antiqua" panose="02040602050305030304" pitchFamily="18" charset="0"/>
                <a:ea typeface="Times New Roman" panose="02020603050405020304" pitchFamily="18" charset="0"/>
              </a:rPr>
              <a:t>(старшая </a:t>
            </a:r>
            <a:r>
              <a:rPr lang="ru-RU" sz="2000" i="1" dirty="0">
                <a:solidFill>
                  <a:prstClr val="white"/>
                </a:solidFill>
                <a:latin typeface="Book Antiqua" panose="02040602050305030304" pitchFamily="18" charset="0"/>
                <a:ea typeface="Times New Roman" panose="02020603050405020304" pitchFamily="18" charset="0"/>
              </a:rPr>
              <a:t>группа</a:t>
            </a:r>
            <a:r>
              <a:rPr lang="ru-RU" sz="2000" i="1" dirty="0" smtClean="0">
                <a:solidFill>
                  <a:prstClr val="white"/>
                </a:solidFill>
                <a:latin typeface="Book Antiqua" panose="02040602050305030304" pitchFamily="18" charset="0"/>
                <a:ea typeface="Times New Roman" panose="02020603050405020304" pitchFamily="18" charset="0"/>
              </a:rPr>
              <a:t>)</a:t>
            </a:r>
            <a:endParaRPr lang="ru-RU" sz="2000" i="1" dirty="0">
              <a:solidFill>
                <a:prstClr val="white"/>
              </a:solidFill>
              <a:latin typeface="Book Antiqua" panose="02040602050305030304" pitchFamily="18" charset="0"/>
              <a:ea typeface="Times New Roman" panose="02020603050405020304" pitchFamily="18" charset="0"/>
            </a:endParaRPr>
          </a:p>
        </p:txBody>
      </p:sp>
      <p:sp>
        <p:nvSpPr>
          <p:cNvPr id="3" name="TextBox 2"/>
          <p:cNvSpPr txBox="1"/>
          <p:nvPr/>
        </p:nvSpPr>
        <p:spPr>
          <a:xfrm>
            <a:off x="471488" y="1007924"/>
            <a:ext cx="11534776" cy="6943567"/>
          </a:xfrm>
          <a:prstGeom prst="rect">
            <a:avLst/>
          </a:prstGeom>
          <a:noFill/>
        </p:spPr>
        <p:txBody>
          <a:bodyPr wrap="square" rtlCol="0">
            <a:spAutoFit/>
          </a:bodyPr>
          <a:lstStyle/>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После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гимнастики дети возвращаются в группу с воспитателем,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переодеваются. Дежурным воспитатель предлагает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переодеться быстрее, чтобы успеть накрыть на столы</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Умывание.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Детям, которые уже переоделись, воспитатель предлагает идти в умывальную мыть руки. Необходимо напомнить, что надо засучить рукава, чтобы их не намочить. Предлагает вспомнить порядок умывания</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 Читает художественное слово.</a:t>
            </a: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Завтрак.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Дети постепенно садятся за столы, не создавая шума. Воспитатель предлагает детям сесть прямо, подвинуть стулья, не класть локти на стол. Желает им «Приятного аппетита!», создает спокойную обстановку за столом. Воспитатель постоянно следит, чтобы дети сидели за столом удобно, не пачкали скатерть и одежду, правильно держали ложку. Напоминает детям, что выходя из- за стола нужно говорить «спасибо», задвинуть за собой стул. По окончанию завтрака няня с помощью дежурных убирает со стола и приводит в порядок комнату. Воспитатель контролирует работу дежурных и оценивает ее. Предлагает детям идти играть. Пока дети самостоятельно играют, воспитатель готовится к занятиям</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lvl="0" indent="450215">
              <a:lnSpc>
                <a:spcPct val="107000"/>
              </a:lnSpc>
              <a:spcAft>
                <a:spcPts val="800"/>
              </a:spcAft>
            </a:pPr>
            <a:r>
              <a:rPr lang="ru-RU" b="1" i="1" dirty="0">
                <a:solidFill>
                  <a:prstClr val="white"/>
                </a:solidFill>
                <a:latin typeface="Book Antiqua" panose="02040602050305030304" pitchFamily="18" charset="0"/>
                <a:ea typeface="Times New Roman" panose="02020603050405020304" pitchFamily="18" charset="0"/>
                <a:cs typeface="Times New Roman" panose="02020603050405020304" pitchFamily="18" charset="0"/>
              </a:rPr>
              <a:t>Подготовка к прогулке. </a:t>
            </a:r>
            <a:r>
              <a:rPr lang="ru-RU" sz="1600" b="1" i="1" dirty="0">
                <a:solidFill>
                  <a:prstClr val="white"/>
                </a:solidFill>
                <a:latin typeface="Book Antiqua" panose="02040602050305030304" pitchFamily="18" charset="0"/>
                <a:ea typeface="Times New Roman" panose="02020603050405020304" pitchFamily="18" charset="0"/>
                <a:cs typeface="Times New Roman" panose="02020603050405020304" pitchFamily="18" charset="0"/>
              </a:rPr>
              <a:t>Воспитатель предлагает детям собрать игрушки. Детям, которые прибрали за собой, предлагает сходить в туалет и идти в раздевальную комнату, напоминая порядок одевания. В первую очередь обращаем внимание на медлительных детей, обращает внимание на одежду, помогает застегнуть пуговицы.</a:t>
            </a:r>
          </a:p>
          <a:p>
            <a:pPr indent="450215">
              <a:lnSpc>
                <a:spcPct val="107000"/>
              </a:lnSpc>
              <a:spcAft>
                <a:spcPts val="800"/>
              </a:spcAft>
            </a:pPr>
            <a:endPar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endParaRPr lang="ru-RU"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gn="just">
              <a:lnSpc>
                <a:spcPct val="107000"/>
              </a:lnSpc>
              <a:spcAft>
                <a:spcPts val="800"/>
              </a:spcAft>
            </a:pP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35711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14300"/>
            <a:ext cx="11901055" cy="661900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385763" y="242888"/>
            <a:ext cx="11558586" cy="6742295"/>
          </a:xfrm>
          <a:prstGeom prst="rect">
            <a:avLst/>
          </a:prstGeom>
          <a:noFill/>
        </p:spPr>
        <p:txBody>
          <a:bodyPr wrap="square" rtlCol="0">
            <a:spAutoFit/>
          </a:bodyPr>
          <a:lstStyle/>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одновременно помогает одеться детям и рассказывает о том, чем будут заниматься на прогулке. Первым одевшимся детям воспитатель предлагает выходить на участок (проявляет к ним доверие) и потом расспросит, чем они занимались, что делали. Когда дети почти все оделись, воспитатель выводит их на прогулку парами, оставляя не одевшихся детей на попечение няне. Помощник воспитателя помогает одеться оставшимся детям и выводит их на участок</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Возвращение с прогулки.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11.40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отправляет дежурных в группу, напоминая о том, чтобы они быстро разделись, аккуратно сложили свою одежду в шкафу, вымыли руки, одели фартуки, и шли накрывать на столы. 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11.45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предлагает детям заканчивать игры и собираться в группу. Собирают игрушки, строятся парами и заходят в детский сад чисто вытираем ноги об половик и идем тихо, не шумим по коридору.</a:t>
            </a: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раздевальной воспитатель предлагает детям вспомнить порядок раздевания.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У тех детей,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которые уже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разделись проверяет порядок в шкафчиках (аккуратность сложенных вещей), затем предлагает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идти умываться.</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Подготовка к обеду.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Читает художественное слово, тем самым создаёт положительный эмоциональный фон для формирования КГН. Воспитатель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напоминает детям, что необходимо вымыть не только руки, но и лицо, шею, локти. Напоминает порядок умывания, контролирует действие детей, поощряет их аккуратность. Постепенно дети заканчивают умываться, воспитатель указывает некоторым на неаккуратность повешенного полотенца и прослеживает за исправлением ими оплошности. Дети проходят за столы</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Обед.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создает спокойную обстановку, регулирует поведение детей за столом, делает замечание расшалившимся. Побуждает детей доедать до конца. По окончанию еды дети говорят «спасибо».</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51672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14300"/>
            <a:ext cx="11901055" cy="661900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328613" y="271463"/>
            <a:ext cx="11572875" cy="7708585"/>
          </a:xfrm>
          <a:prstGeom prst="rect">
            <a:avLst/>
          </a:prstGeom>
          <a:noFill/>
        </p:spPr>
        <p:txBody>
          <a:bodyPr wrap="square" rtlCol="0">
            <a:spAutoFit/>
          </a:bodyPr>
          <a:lstStyle/>
          <a:p>
            <a:pPr indent="450215">
              <a:lnSpc>
                <a:spcPct val="107000"/>
              </a:lnSpc>
              <a:spcAft>
                <a:spcPts val="80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Подготовка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ко сну.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Дети постепенно проходят в спальную комнату, воспитатель предупреждает их, что заходить надо тихо, не разговаривать. Начинают раздеваться, воспитатель следит, чтобы дети раздевались в правильной последовательности и аккуратно складывали свои вещи на стул. Затем дети идут к своим кроваткам, воспитатель укутывает каждого ребенка (объясняет детям, что сейчас они уснут, отдохнут, наберутся сил и проснутся уже готовые снова играть.) Тон воспитателя доброжелательный, настраивающий на спокойную обстановку. Когда большинство детей же в кроватке, воспитатель предлагает детям закрыть глазки и читает им небольшую сказку тихим, добрым голосом. Воспитатель остается в спальне до тех пор, пока все дети не заснут.</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gn="ctr">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Условия для организации процесса </a:t>
            </a:r>
          </a:p>
          <a:p>
            <a:pPr indent="450215" algn="ctr">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(окружающая обстановка, единство требований и т.д.)</a:t>
            </a: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группе созданы все условия для полноценного проведения всех режимных процессов. Прием детей осуществляется в специальной комнате- раздевальной, где имеются шкафчики по количеству детей, скамейки для переодевания, зеркало, чтобы дети могли устранить непорядок в своем внешнем виде (зеркало находится на уровне роста детей). У каждого ребенка в шкафчике имеется персональная расческа</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группе также созданы все условия: все оборудование и игрушки находятся в досягаемости для детей, принадлежности для дежурства лежат в определенном месте, дети свободно берут их оттуда и убирают обратно по окончанию дежурства.</a:t>
            </a:r>
          </a:p>
          <a:p>
            <a:pPr lvl="0" indent="450215">
              <a:lnSpc>
                <a:spcPct val="107000"/>
              </a:lnSpc>
              <a:spcAft>
                <a:spcPts val="800"/>
              </a:spcAft>
            </a:pPr>
            <a:r>
              <a:rPr lang="ru-RU" sz="1600" b="1" i="1" dirty="0">
                <a:solidFill>
                  <a:prstClr val="white"/>
                </a:solidFill>
                <a:latin typeface="Book Antiqua" panose="02040602050305030304" pitchFamily="18" charset="0"/>
                <a:ea typeface="Times New Roman" panose="02020603050405020304" pitchFamily="18" charset="0"/>
                <a:cs typeface="Times New Roman" panose="02020603050405020304" pitchFamily="18" charset="0"/>
              </a:rPr>
              <a:t>Умывальная оборудована всем необходимым: имеется несколько раковин, что не создает толчение при мытье рук, зеркала, вешалки для полотенец, ко всему есть свободный доступ.</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p>
          <a:p>
            <a:pPr indent="450215">
              <a:lnSpc>
                <a:spcPct val="107000"/>
              </a:lnSpc>
              <a:spcAft>
                <a:spcPts val="800"/>
              </a:spcAft>
            </a:pP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19981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14300"/>
            <a:ext cx="11901055" cy="661900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257578" y="414337"/>
            <a:ext cx="11686772" cy="6285054"/>
          </a:xfrm>
          <a:prstGeom prst="rect">
            <a:avLst/>
          </a:prstGeom>
          <a:noFill/>
        </p:spPr>
        <p:txBody>
          <a:bodyPr wrap="square" rtlCol="0">
            <a:spAutoFit/>
          </a:bodyPr>
          <a:lstStyle/>
          <a:p>
            <a:pPr indent="450215">
              <a:lnSpc>
                <a:spcPct val="107000"/>
              </a:lnSpc>
              <a:spcAft>
                <a:spcPts val="80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группе достаточно посуды, белья (оно меняется своевременно, по графику), столов, стульев</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группе наблюдается единство требований к детям, действия воспитателя согласованы с действиями няни, а также с требованиями второго воспитателя. Воспитатели ведут беседу с родителями на тему «Режим дня в детском саду и дома.», дают консультации родителям о том, как приблизить домашний режим к режиму детского сада, в уголке родителей висят рекомендации по организации режима. Таким образом, воспитатели пытаются добиться единства требований к ребенку 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ДОО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 дома</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Распорядок дня обеспечивает содержательность детской деятельности, в группе царит деловая обстановка, нет шума, гама, дети четко выполняют требования режима</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Режим дня носит определенный характер, т.е. подчинен ряду правил, которых придерживаются дети: правила пользования игрушками, вещами, определяющие взаимоотношения между детьми и взрослыми. Требования, вытекающие из режима понятны детям, это дисциплинирует их. Видно, что режим дня в группе отвечает требованию постоянности, т.к. дети без капризов выполняют те или иные режимные процессы и к определенному времени уже испытывают потребность в переходе на новый режимный отрезок</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Режим дня в группе целесообразен, т.к. все требования режима имеют определенный смысл, необходимы и обусловлены общей целью и задачами воспитания.</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01204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00013"/>
            <a:ext cx="11901055" cy="6643687"/>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428625" y="314325"/>
            <a:ext cx="11429999" cy="7994573"/>
          </a:xfrm>
          <a:prstGeom prst="rect">
            <a:avLst/>
          </a:prstGeom>
          <a:noFill/>
        </p:spPr>
        <p:txBody>
          <a:bodyPr wrap="square" rtlCol="0">
            <a:spAutoFit/>
          </a:bodyPr>
          <a:lstStyle/>
          <a:p>
            <a:pPr indent="450215" algn="ctr">
              <a:lnSpc>
                <a:spcPct val="107000"/>
              </a:lnSpc>
              <a:spcAft>
                <a:spcPts val="80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Приёмы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создания интереса к режимным процессам (потешки, вопросы, загадки, игровой прием, вступительная беседа и др</a:t>
            </a: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gn="ctr">
              <a:lnSpc>
                <a:spcPct val="107000"/>
              </a:lnSpc>
              <a:spcAft>
                <a:spcPts val="800"/>
              </a:spcAft>
            </a:pPr>
            <a:endPar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течении 1 половины дня воспитатель использовала разнообразные приемы создания интереса к режимным процессам. Основным приемом является игровой: воспитатель часто обращалась к куклам, чтобы дети проявляли свои знания и еще раз подкрепили их. К игровому приему воспитатель прибегла и тогда, когда ребенок плохо ел: она сказала девочке, что ее ждет кукла и что она тоже хочет завтракать., после чего девочка доела всю кашу</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Также воспитатель использовала художественное слово с юмором, когда надо было обратить внимание ребенка на его оплошность при умывании и чтении сказки при укладывании детей спать. Все это, несомненно, создало у детей интерес к режимным моментам</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Педагог поощряла детей за хорошие поступки: за помощь детям, за хорошо выполненную работу. Это так же служит мотивацией для детей, которые заслужили похвалу, и для тех детей, которые слышали ее, т.к. им также хочется заслужить одобрение взрослого, и в следующий раз они тоже будут стараться</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При подготовке ко сну воспитатель объяснила детям для чего нужен сон, настроила их на то, что после тихого часа они снова будут играть. Таким образом, создала интерес детей к восстановлению своих сил посредством сна. Воспитатель широко пользовалась созданием интереса у детей к различным процессам, чтобы достичь выполнения поставленных задач. </a:t>
            </a:r>
          </a:p>
          <a:p>
            <a:pPr indent="450215">
              <a:lnSpc>
                <a:spcPct val="107000"/>
              </a:lnSpc>
              <a:spcAft>
                <a:spcPts val="800"/>
              </a:spcAft>
            </a:pP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800"/>
              </a:spcAft>
            </a:pP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536097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2399" y="114300"/>
            <a:ext cx="11901055" cy="661900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309093" y="414337"/>
            <a:ext cx="11520957" cy="5819991"/>
          </a:xfrm>
          <a:prstGeom prst="rect">
            <a:avLst/>
          </a:prstGeom>
          <a:noFill/>
        </p:spPr>
        <p:txBody>
          <a:bodyPr wrap="square" rtlCol="0">
            <a:spAutoFit/>
          </a:bodyPr>
          <a:lstStyle/>
          <a:p>
            <a:pPr indent="450215" algn="ctr">
              <a:lnSpc>
                <a:spcPct val="107000"/>
              </a:lnSpc>
              <a:spcAft>
                <a:spcPts val="800"/>
              </a:spcAft>
            </a:pPr>
            <a:endParaRPr lang="ru-RU"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gn="ctr">
              <a:lnSpc>
                <a:spcPct val="107000"/>
              </a:lnSpc>
              <a:spcAft>
                <a:spcPts val="800"/>
              </a:spcAft>
            </a:pPr>
            <a:r>
              <a:rPr lang="ru-RU"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Методика </a:t>
            </a:r>
            <a:r>
              <a:rPr lang="ru-RU"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проведения (использование показа, разъяснения, приучения, упражнения, игровых методов, дидактических игр, художественного слова, контроля, требований, оценки, опоры на активность, учет индивидуальных особенностей и т.д</a:t>
            </a:r>
            <a:r>
              <a:rPr lang="ru-RU"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a:t>
            </a:r>
          </a:p>
          <a:p>
            <a:pPr indent="450215" algn="ctr">
              <a:lnSpc>
                <a:spcPct val="107000"/>
              </a:lnSpc>
              <a:spcAft>
                <a:spcPts val="800"/>
              </a:spcAft>
            </a:pPr>
            <a:endParaRPr lang="ru-RU"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Воспитатель методически грамотно проводила все режимные процессы. Использовала разнообразные методы и приемы, свободно ворьировала ими, при этом опиралась на знание возрастных и индивидуальных особенностей детей. Именно поэтому проведение режима давалось ей легко, дети были послушны, дисциплинированны и выполняли все требования режима</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Она широко использовала игровые приемы, художественное слово, беседы, разъяснения, напоминания, использовала активность детей (при показе и объяснении последовательность действий при умывании и одевании), контролировала действия детей, оценивала их поступки и привлекала детей к самооценке, давала им указания. И всегда тон ее общения с детьми оставался доброжелательным, она давала советы детям, оказывала помощь и приучала самих детей быть заботливыми, помогать своим товарищам</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a:t>
            </a: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800"/>
              </a:spcAft>
            </a:pP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364209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84742" y="4653987"/>
            <a:ext cx="2382566" cy="2204013"/>
          </a:xfrm>
          <a:prstGeom prst="rect">
            <a:avLst/>
          </a:prstGeom>
          <a:ln>
            <a:noFill/>
          </a:ln>
          <a:effectLst>
            <a:softEdge rad="112500"/>
          </a:effectLst>
        </p:spPr>
      </p:pic>
      <p:sp>
        <p:nvSpPr>
          <p:cNvPr id="5" name="TextBox 4"/>
          <p:cNvSpPr txBox="1"/>
          <p:nvPr/>
        </p:nvSpPr>
        <p:spPr>
          <a:xfrm>
            <a:off x="785814" y="1757363"/>
            <a:ext cx="11158536" cy="5385237"/>
          </a:xfrm>
          <a:prstGeom prst="rect">
            <a:avLst/>
          </a:prstGeom>
          <a:noFill/>
        </p:spPr>
        <p:txBody>
          <a:bodyPr wrap="square" rtlCol="0">
            <a:spAutoFit/>
          </a:bodyPr>
          <a:lstStyle/>
          <a:p>
            <a:pPr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1.Создание гигиенических, психолого – педагогических условий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для проведения физкультурного занятия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(помещение</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одежда,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оборудование,</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создание </a:t>
            </a:r>
            <a:r>
              <a:rPr lang="ru-RU" sz="1400" i="1" dirty="0">
                <a:solidFill>
                  <a:srgbClr val="181848"/>
                </a:solidFill>
                <a:latin typeface="Book Antiqua" panose="02040602050305030304" pitchFamily="18" charset="0"/>
                <a:ea typeface="Times New Roman" panose="02020603050405020304" pitchFamily="18" charset="0"/>
              </a:rPr>
              <a:t>воспитателем положительного настроя на </a:t>
            </a:r>
            <a:r>
              <a:rPr lang="ru-RU" sz="1400" i="1" dirty="0" smtClean="0">
                <a:solidFill>
                  <a:srgbClr val="181848"/>
                </a:solidFill>
                <a:latin typeface="Book Antiqua" panose="02040602050305030304" pitchFamily="18" charset="0"/>
                <a:ea typeface="Times New Roman" panose="02020603050405020304" pitchFamily="18" charset="0"/>
              </a:rPr>
              <a:t>занятие и т.п.</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algn="just">
              <a:lnSpc>
                <a:spcPct val="107000"/>
              </a:lnSpc>
              <a:spcAft>
                <a:spcPts val="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          2. Методы, используемые воспитателем при «переключении» детей с предшествующего занятию вида деятельности.</a:t>
            </a:r>
          </a:p>
          <a:p>
            <a:pPr indent="450215" algn="just">
              <a:lnSpc>
                <a:spcPct val="107000"/>
              </a:lnSpc>
              <a:spcAft>
                <a:spcPts val="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3</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Форма проведения занятия (традиционная, сюжетная, игровая).</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4</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.Соответствие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программных задач возрасту детей, их индивидуальным особенностям, условиям проведения занятия.</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5</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Общее время занятия и его структура (продолжительность каждой части).</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just"/>
            <a:r>
              <a:rPr lang="ru-RU" sz="1400" i="1" dirty="0" smtClean="0">
                <a:solidFill>
                  <a:srgbClr val="181848"/>
                </a:solidFill>
                <a:latin typeface="Book Antiqua" panose="02040602050305030304" pitchFamily="18" charset="0"/>
                <a:ea typeface="Times New Roman" panose="02020603050405020304" pitchFamily="18" charset="0"/>
              </a:rPr>
              <a:t>          6. </a:t>
            </a:r>
            <a:r>
              <a:rPr lang="ru-RU" sz="1400" i="1" dirty="0">
                <a:solidFill>
                  <a:srgbClr val="181848"/>
                </a:solidFill>
                <a:latin typeface="Book Antiqua" panose="02040602050305030304" pitchFamily="18" charset="0"/>
                <a:ea typeface="Times New Roman" panose="02020603050405020304" pitchFamily="18" charset="0"/>
              </a:rPr>
              <a:t>Виды строевых упражнений.</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7. </a:t>
            </a:r>
            <a:r>
              <a:rPr lang="ru-RU" sz="1400" i="1" dirty="0">
                <a:solidFill>
                  <a:srgbClr val="181848"/>
                </a:solidFill>
                <a:latin typeface="Book Antiqua" panose="02040602050305030304" pitchFamily="18" charset="0"/>
                <a:ea typeface="Times New Roman" panose="02020603050405020304" pitchFamily="18" charset="0"/>
              </a:rPr>
              <a:t>Освоение различных способов ходьбы и бега.</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8. </a:t>
            </a:r>
            <a:r>
              <a:rPr lang="ru-RU" sz="1400" i="1" dirty="0">
                <a:solidFill>
                  <a:srgbClr val="181848"/>
                </a:solidFill>
                <a:latin typeface="Book Antiqua" panose="02040602050305030304" pitchFamily="18" charset="0"/>
                <a:ea typeface="Times New Roman" panose="02020603050405020304" pitchFamily="18" charset="0"/>
              </a:rPr>
              <a:t>Проведение упражнений на внимание.</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9. </a:t>
            </a:r>
            <a:r>
              <a:rPr lang="ru-RU" sz="1400" i="1" dirty="0">
                <a:solidFill>
                  <a:srgbClr val="181848"/>
                </a:solidFill>
                <a:latin typeface="Book Antiqua" panose="02040602050305030304" pitchFamily="18" charset="0"/>
                <a:ea typeface="Times New Roman" panose="02020603050405020304" pitchFamily="18" charset="0"/>
              </a:rPr>
              <a:t>Профилактика плоскостопия и формирование правильной осанки.</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10. </a:t>
            </a:r>
            <a:r>
              <a:rPr lang="ru-RU" sz="1400" i="1" dirty="0">
                <a:solidFill>
                  <a:srgbClr val="181848"/>
                </a:solidFill>
                <a:latin typeface="Book Antiqua" panose="02040602050305030304" pitchFamily="18" charset="0"/>
                <a:ea typeface="Times New Roman" panose="02020603050405020304" pitchFamily="18" charset="0"/>
              </a:rPr>
              <a:t>Ориентировка в пространстве</a:t>
            </a:r>
            <a:r>
              <a:rPr lang="ru-RU" sz="1400" dirty="0" smtClean="0">
                <a:solidFill>
                  <a:srgbClr val="181848"/>
                </a:solidFill>
                <a:latin typeface="Times New Roman" panose="02020603050405020304" pitchFamily="18" charset="0"/>
                <a:ea typeface="Times New Roman" panose="02020603050405020304" pitchFamily="18" charset="0"/>
              </a:rPr>
              <a:t>.</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11. </a:t>
            </a:r>
            <a:r>
              <a:rPr lang="ru-RU" sz="1400" i="1" dirty="0">
                <a:solidFill>
                  <a:srgbClr val="181848"/>
                </a:solidFill>
                <a:latin typeface="Book Antiqua" panose="02040602050305030304" pitchFamily="18" charset="0"/>
                <a:ea typeface="Times New Roman" panose="02020603050405020304" pitchFamily="18" charset="0"/>
              </a:rPr>
              <a:t>Присутствуют ли на занятии соперничество и сопереживание?</a:t>
            </a:r>
            <a:endParaRPr lang="ru-RU" sz="1400" i="1" dirty="0" smtClean="0">
              <a:solidFill>
                <a:srgbClr val="181848"/>
              </a:solidFill>
              <a:latin typeface="Book Antiqua" panose="02040602050305030304" pitchFamily="18" charset="0"/>
              <a:ea typeface="Times New Roman" panose="02020603050405020304" pitchFamily="18" charset="0"/>
            </a:endParaRP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12. Моторная (общая) плотность.</a:t>
            </a:r>
          </a:p>
          <a:p>
            <a:pPr lvl="0" algn="just"/>
            <a:endParaRPr lang="ru-RU" sz="2000" dirty="0" smtClean="0">
              <a:solidFill>
                <a:srgbClr val="181848"/>
              </a:solidFill>
              <a:latin typeface="Times New Roman" panose="02020603050405020304" pitchFamily="18" charset="0"/>
              <a:ea typeface="Times New Roman" panose="02020603050405020304" pitchFamily="18" charset="0"/>
            </a:endParaRPr>
          </a:p>
          <a:p>
            <a:pPr lvl="0"/>
            <a:r>
              <a:rPr lang="ru-RU" sz="1400" b="1" i="1" dirty="0">
                <a:solidFill>
                  <a:srgbClr val="181848"/>
                </a:solidFill>
                <a:latin typeface="Book Antiqua" panose="02040602050305030304" pitchFamily="18" charset="0"/>
                <a:ea typeface="Times New Roman" panose="02020603050405020304" pitchFamily="18" charset="0"/>
              </a:rPr>
              <a:t>Вводная часть физкультурного занятия</a:t>
            </a:r>
            <a:r>
              <a:rPr lang="ru-RU" sz="1400" b="1" i="1" dirty="0" smtClean="0">
                <a:solidFill>
                  <a:srgbClr val="181848"/>
                </a:solidFill>
                <a:latin typeface="Book Antiqua" panose="02040602050305030304" pitchFamily="18" charset="0"/>
                <a:ea typeface="Times New Roman" panose="02020603050405020304" pitchFamily="18" charset="0"/>
              </a:rPr>
              <a:t>.</a:t>
            </a:r>
            <a:endParaRPr lang="ru-RU" sz="2000" b="1" i="1" dirty="0">
              <a:solidFill>
                <a:srgbClr val="181848"/>
              </a:solidFill>
              <a:latin typeface="Book Antiqua" panose="02040602050305030304" pitchFamily="18" charset="0"/>
              <a:ea typeface="Times New Roman" panose="02020603050405020304" pitchFamily="18" charset="0"/>
            </a:endParaRPr>
          </a:p>
          <a:p>
            <a:pPr lvl="0" algn="just"/>
            <a:r>
              <a:rPr lang="ru-RU" sz="2000" i="1" dirty="0" smtClean="0">
                <a:solidFill>
                  <a:srgbClr val="181848"/>
                </a:solidFill>
                <a:latin typeface="Book Antiqua" panose="02040602050305030304" pitchFamily="18" charset="0"/>
                <a:ea typeface="Times New Roman" panose="02020603050405020304" pitchFamily="18" charset="0"/>
              </a:rPr>
              <a:t>       </a:t>
            </a:r>
            <a:r>
              <a:rPr lang="ru-RU" sz="20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13. </a:t>
            </a:r>
            <a:r>
              <a:rPr lang="ru-RU" sz="1400" i="1" dirty="0">
                <a:solidFill>
                  <a:srgbClr val="181848"/>
                </a:solidFill>
                <a:latin typeface="Book Antiqua" panose="02040602050305030304" pitchFamily="18" charset="0"/>
                <a:ea typeface="Times New Roman" panose="02020603050405020304" pitchFamily="18" charset="0"/>
              </a:rPr>
              <a:t>Проведение упражнений для укрепления свода стопы и формирования правильной осанки.</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14. </a:t>
            </a:r>
            <a:r>
              <a:rPr lang="ru-RU" sz="1400" i="1" dirty="0">
                <a:solidFill>
                  <a:srgbClr val="181848"/>
                </a:solidFill>
                <a:latin typeface="Book Antiqua" panose="02040602050305030304" pitchFamily="18" charset="0"/>
                <a:ea typeface="Times New Roman" panose="02020603050405020304" pitchFamily="18" charset="0"/>
              </a:rPr>
              <a:t>Использование воспитателем терминологии, четкость подачи команд и распоряжений. </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15. </a:t>
            </a:r>
            <a:r>
              <a:rPr lang="ru-RU" sz="1400" i="1" dirty="0">
                <a:solidFill>
                  <a:srgbClr val="181848"/>
                </a:solidFill>
                <a:latin typeface="Book Antiqua" panose="02040602050305030304" pitchFamily="18" charset="0"/>
                <a:ea typeface="Times New Roman" panose="02020603050405020304" pitchFamily="18" charset="0"/>
              </a:rPr>
              <a:t>Использование зрительных ориентиров.</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16. </a:t>
            </a:r>
            <a:r>
              <a:rPr lang="ru-RU" sz="1400" i="1" dirty="0">
                <a:solidFill>
                  <a:srgbClr val="181848"/>
                </a:solidFill>
                <a:latin typeface="Book Antiqua" panose="02040602050305030304" pitchFamily="18" charset="0"/>
                <a:ea typeface="Times New Roman" panose="02020603050405020304" pitchFamily="18" charset="0"/>
              </a:rPr>
              <a:t>Ритмическое сопровождение ходьбы и бега.</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17. </a:t>
            </a:r>
            <a:r>
              <a:rPr lang="ru-RU" sz="1400" i="1" dirty="0">
                <a:solidFill>
                  <a:srgbClr val="181848"/>
                </a:solidFill>
                <a:latin typeface="Book Antiqua" panose="02040602050305030304" pitchFamily="18" charset="0"/>
                <a:ea typeface="Times New Roman" panose="02020603050405020304" pitchFamily="18" charset="0"/>
              </a:rPr>
              <a:t>Контроль за качеством выполнения движений.</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18. </a:t>
            </a:r>
            <a:r>
              <a:rPr lang="ru-RU" sz="1400" i="1" dirty="0">
                <a:solidFill>
                  <a:srgbClr val="181848"/>
                </a:solidFill>
                <a:latin typeface="Book Antiqua" panose="02040602050305030304" pitchFamily="18" charset="0"/>
                <a:ea typeface="Times New Roman" panose="02020603050405020304" pitchFamily="18" charset="0"/>
              </a:rPr>
              <a:t>Перестроение для выполнения общеразвивающих упражнений.</a:t>
            </a:r>
            <a:endParaRPr lang="ru-RU" sz="1400" dirty="0">
              <a:solidFill>
                <a:srgbClr val="181848"/>
              </a:solidFill>
              <a:latin typeface="Times New Roman" panose="02020603050405020304" pitchFamily="18" charset="0"/>
              <a:ea typeface="Times New Roman" panose="02020603050405020304" pitchFamily="18" charset="0"/>
            </a:endParaRPr>
          </a:p>
          <a:p>
            <a:pPr algn="just"/>
            <a:endParaRPr lang="ru-RU" sz="2000" i="1" dirty="0">
              <a:solidFill>
                <a:srgbClr val="181848"/>
              </a:solidFill>
              <a:latin typeface="Book Antiqua" panose="02040602050305030304" pitchFamily="18" charset="0"/>
            </a:endParaRPr>
          </a:p>
        </p:txBody>
      </p:sp>
      <p:sp>
        <p:nvSpPr>
          <p:cNvPr id="6" name="Пятиугольник 5"/>
          <p:cNvSpPr/>
          <p:nvPr/>
        </p:nvSpPr>
        <p:spPr>
          <a:xfrm>
            <a:off x="785814" y="1114425"/>
            <a:ext cx="10458448" cy="501213"/>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000" b="1" i="1" dirty="0">
                <a:solidFill>
                  <a:srgbClr val="181848"/>
                </a:solidFill>
                <a:latin typeface="Book Antiqua" panose="02040602050305030304" pitchFamily="18" charset="0"/>
                <a:ea typeface="Times New Roman" panose="02020603050405020304" pitchFamily="18" charset="0"/>
              </a:rPr>
              <a:t>Вопросы </a:t>
            </a:r>
            <a:r>
              <a:rPr lang="ru-RU" sz="2000" b="1" i="1" dirty="0" smtClean="0">
                <a:solidFill>
                  <a:srgbClr val="181848"/>
                </a:solidFill>
                <a:latin typeface="Book Antiqua" panose="02040602050305030304" pitchFamily="18" charset="0"/>
                <a:ea typeface="Times New Roman" panose="02020603050405020304" pitchFamily="18" charset="0"/>
              </a:rPr>
              <a:t>для наблюдения </a:t>
            </a:r>
            <a:r>
              <a:rPr lang="ru-RU" sz="2000" b="1" i="1" dirty="0">
                <a:solidFill>
                  <a:srgbClr val="181848"/>
                </a:solidFill>
                <a:latin typeface="Book Antiqua" panose="02040602050305030304" pitchFamily="18" charset="0"/>
                <a:ea typeface="Times New Roman" panose="02020603050405020304" pitchFamily="18" charset="0"/>
              </a:rPr>
              <a:t>и </a:t>
            </a:r>
            <a:r>
              <a:rPr lang="ru-RU" sz="2000" b="1" i="1" dirty="0" smtClean="0">
                <a:solidFill>
                  <a:srgbClr val="181848"/>
                </a:solidFill>
                <a:latin typeface="Book Antiqua" panose="02040602050305030304" pitchFamily="18" charset="0"/>
                <a:ea typeface="Times New Roman" panose="02020603050405020304" pitchFamily="18" charset="0"/>
              </a:rPr>
              <a:t>анализа </a:t>
            </a:r>
            <a:r>
              <a:rPr lang="ru-RU" sz="2000" b="1" i="1" dirty="0">
                <a:solidFill>
                  <a:srgbClr val="181848"/>
                </a:solidFill>
                <a:latin typeface="Book Antiqua" panose="02040602050305030304" pitchFamily="18" charset="0"/>
                <a:ea typeface="Times New Roman" panose="02020603050405020304" pitchFamily="18" charset="0"/>
              </a:rPr>
              <a:t>физкультурного занятия в ДОО</a:t>
            </a:r>
            <a:endParaRPr lang="ru-RU" sz="2000" i="1" dirty="0">
              <a:solidFill>
                <a:srgbClr val="181848"/>
              </a:solidFill>
              <a:latin typeface="Book Antiqua" panose="02040602050305030304" pitchFamily="18" charset="0"/>
            </a:endParaRPr>
          </a:p>
        </p:txBody>
      </p:sp>
      <p:sp>
        <p:nvSpPr>
          <p:cNvPr id="2" name="TextBox 1"/>
          <p:cNvSpPr txBox="1"/>
          <p:nvPr/>
        </p:nvSpPr>
        <p:spPr>
          <a:xfrm>
            <a:off x="1643062" y="200025"/>
            <a:ext cx="9735849" cy="1107996"/>
          </a:xfrm>
          <a:prstGeom prst="rect">
            <a:avLst/>
          </a:prstGeom>
          <a:noFill/>
        </p:spPr>
        <p:txBody>
          <a:bodyPr wrap="square" rtlCol="0">
            <a:spAutoFit/>
          </a:bodyPr>
          <a:lstStyle/>
          <a:p>
            <a:pPr algn="ctr"/>
            <a:r>
              <a:rPr lang="ru-RU" sz="2400" b="1" i="1" dirty="0">
                <a:solidFill>
                  <a:srgbClr val="181848"/>
                </a:solidFill>
                <a:latin typeface="Book Antiqua" panose="02040602050305030304" pitchFamily="18" charset="0"/>
                <a:ea typeface="Times New Roman" panose="02020603050405020304" pitchFamily="18" charset="0"/>
              </a:rPr>
              <a:t>Наблюдение и анализ организации и проведения физкультурных занятий в разных возрастных группах</a:t>
            </a:r>
          </a:p>
          <a:p>
            <a:pPr algn="ctr"/>
            <a:endParaRPr lang="ru-RU" dirty="0"/>
          </a:p>
        </p:txBody>
      </p:sp>
    </p:spTree>
    <p:extLst>
      <p:ext uri="{BB962C8B-B14F-4D97-AF65-F5344CB8AC3E}">
        <p14:creationId xmlns:p14="http://schemas.microsoft.com/office/powerpoint/2010/main" val="911228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4" name="Пятиугольник 3"/>
          <p:cNvSpPr/>
          <p:nvPr/>
        </p:nvSpPr>
        <p:spPr>
          <a:xfrm rot="10800000">
            <a:off x="3699163" y="429489"/>
            <a:ext cx="8118761" cy="720437"/>
          </a:xfrm>
          <a:prstGeom prst="homePlate">
            <a:avLst/>
          </a:prstGeom>
          <a:solidFill>
            <a:srgbClr val="333399"/>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TextBox 4"/>
          <p:cNvSpPr txBox="1"/>
          <p:nvPr/>
        </p:nvSpPr>
        <p:spPr>
          <a:xfrm>
            <a:off x="4987635" y="526472"/>
            <a:ext cx="6580909" cy="523220"/>
          </a:xfrm>
          <a:prstGeom prst="rect">
            <a:avLst/>
          </a:prstGeom>
          <a:noFill/>
        </p:spPr>
        <p:txBody>
          <a:bodyPr wrap="square" rtlCol="0">
            <a:spAutoFit/>
          </a:bodyPr>
          <a:lstStyle/>
          <a:p>
            <a:pPr algn="r"/>
            <a:r>
              <a:rPr lang="ru-RU" sz="2800" b="1" i="1" dirty="0" smtClean="0">
                <a:solidFill>
                  <a:schemeClr val="bg1"/>
                </a:solidFill>
                <a:latin typeface="Book Antiqua" panose="02040602050305030304" pitchFamily="18" charset="0"/>
              </a:rPr>
              <a:t>Инструкция для студента:</a:t>
            </a:r>
            <a:endParaRPr lang="ru-RU" sz="2800" b="1" i="1" dirty="0">
              <a:solidFill>
                <a:schemeClr val="bg1"/>
              </a:solidFill>
              <a:latin typeface="Book Antiqua" panose="02040602050305030304" pitchFamily="18" charset="0"/>
            </a:endParaRPr>
          </a:p>
        </p:txBody>
      </p:sp>
      <p:sp>
        <p:nvSpPr>
          <p:cNvPr id="6" name="TextBox 5"/>
          <p:cNvSpPr txBox="1"/>
          <p:nvPr/>
        </p:nvSpPr>
        <p:spPr>
          <a:xfrm>
            <a:off x="1136073" y="1551709"/>
            <a:ext cx="10778836" cy="5755422"/>
          </a:xfrm>
          <a:prstGeom prst="rect">
            <a:avLst/>
          </a:prstGeom>
          <a:noFill/>
        </p:spPr>
        <p:txBody>
          <a:bodyPr wrap="square" rtlCol="0">
            <a:spAutoFit/>
          </a:bodyPr>
          <a:lstStyle/>
          <a:p>
            <a:r>
              <a:rPr lang="ru-RU" sz="2400" i="1" dirty="0" smtClean="0">
                <a:solidFill>
                  <a:srgbClr val="000054"/>
                </a:solidFill>
                <a:latin typeface="Times New Roman" panose="02020603050405020304" pitchFamily="18" charset="0"/>
                <a:ea typeface="Times New Roman" panose="02020603050405020304" pitchFamily="18" charset="0"/>
              </a:rPr>
              <a:t>        —</a:t>
            </a:r>
            <a:r>
              <a:rPr lang="ru-RU" sz="2400" b="1" i="1" dirty="0" smtClean="0">
                <a:solidFill>
                  <a:srgbClr val="181848"/>
                </a:solidFill>
                <a:latin typeface="Book Antiqua" panose="02040602050305030304" pitchFamily="18" charset="0"/>
              </a:rPr>
              <a:t> используя </a:t>
            </a:r>
            <a:r>
              <a:rPr lang="ru-RU" sz="2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методические рекомендации (слайд - лекцию) </a:t>
            </a:r>
            <a:r>
              <a:rPr lang="ru-RU" sz="24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по учебной </a:t>
            </a:r>
            <a:r>
              <a:rPr lang="ru-RU" sz="2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практики </a:t>
            </a:r>
            <a:r>
              <a:rPr lang="ru-RU" sz="24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в </a:t>
            </a:r>
            <a:r>
              <a:rPr lang="ru-RU" sz="24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дошкольной образовательной организации (ДОО), </a:t>
            </a:r>
            <a:r>
              <a:rPr lang="ru-RU" sz="2400" b="1" i="1" dirty="0" smtClean="0">
                <a:solidFill>
                  <a:srgbClr val="181848"/>
                </a:solidFill>
                <a:latin typeface="Book Antiqua" panose="02040602050305030304" pitchFamily="18" charset="0"/>
              </a:rPr>
              <a:t>оформите картотеку вопросов для анализа воспитательно – образовательной работы направленную на укрепление здоровья детей и их физическое развитие в ДОО;</a:t>
            </a:r>
          </a:p>
          <a:p>
            <a:r>
              <a:rPr lang="ru-RU" sz="2400" i="1" dirty="0" smtClean="0">
                <a:solidFill>
                  <a:srgbClr val="000054"/>
                </a:solidFill>
                <a:latin typeface="Times New Roman" panose="02020603050405020304" pitchFamily="18" charset="0"/>
                <a:ea typeface="Times New Roman" panose="02020603050405020304" pitchFamily="18" charset="0"/>
              </a:rPr>
              <a:t>       — </a:t>
            </a:r>
            <a:r>
              <a:rPr lang="ru-RU" sz="2400" b="1" i="1" dirty="0" smtClean="0">
                <a:solidFill>
                  <a:srgbClr val="181848"/>
                </a:solidFill>
                <a:latin typeface="Book Antiqua" panose="02040602050305030304" pitchFamily="18" charset="0"/>
              </a:rPr>
              <a:t>распечатайте все слайды </a:t>
            </a:r>
            <a:r>
              <a:rPr lang="ru-RU" sz="2400" b="1" i="1" dirty="0">
                <a:solidFill>
                  <a:srgbClr val="181848"/>
                </a:solidFill>
                <a:latin typeface="Book Antiqua" panose="02040602050305030304" pitchFamily="18" charset="0"/>
              </a:rPr>
              <a:t>кроме второго</a:t>
            </a:r>
            <a:r>
              <a:rPr lang="ru-RU" sz="2400" b="1" i="1" dirty="0" smtClean="0">
                <a:solidFill>
                  <a:srgbClr val="181848"/>
                </a:solidFill>
                <a:latin typeface="Book Antiqua" panose="02040602050305030304" pitchFamily="18" charset="0"/>
              </a:rPr>
              <a:t> на листе формата А5;</a:t>
            </a:r>
          </a:p>
          <a:p>
            <a:r>
              <a:rPr lang="ru-RU" sz="2400" i="1" dirty="0" smtClean="0">
                <a:solidFill>
                  <a:srgbClr val="000054"/>
                </a:solidFill>
                <a:latin typeface="Times New Roman" panose="02020603050405020304" pitchFamily="18" charset="0"/>
                <a:ea typeface="Times New Roman" panose="02020603050405020304" pitchFamily="18" charset="0"/>
              </a:rPr>
              <a:t>       — </a:t>
            </a:r>
            <a:r>
              <a:rPr lang="ru-RU" sz="2400" b="1" i="1" dirty="0" smtClean="0">
                <a:solidFill>
                  <a:srgbClr val="181848"/>
                </a:solidFill>
                <a:latin typeface="Book Antiqua" panose="02040602050305030304" pitchFamily="18" charset="0"/>
              </a:rPr>
              <a:t>соедините все листы в единый информационный блок- «Картотеку вопросов» с помощью файлов и скоросшивателя;</a:t>
            </a:r>
          </a:p>
          <a:p>
            <a:r>
              <a:rPr lang="ru-RU" sz="2400" i="1" dirty="0" smtClean="0">
                <a:solidFill>
                  <a:srgbClr val="000054"/>
                </a:solidFill>
                <a:latin typeface="Times New Roman" panose="02020603050405020304" pitchFamily="18" charset="0"/>
                <a:ea typeface="Times New Roman" panose="02020603050405020304" pitchFamily="18" charset="0"/>
              </a:rPr>
              <a:t>       — </a:t>
            </a:r>
            <a:r>
              <a:rPr lang="ru-RU" sz="2400" b="1" i="1" dirty="0">
                <a:solidFill>
                  <a:srgbClr val="181848"/>
                </a:solidFill>
                <a:latin typeface="Book Antiqua" panose="02040602050305030304" pitchFamily="18" charset="0"/>
              </a:rPr>
              <a:t>в</a:t>
            </a:r>
            <a:r>
              <a:rPr lang="ru-RU" sz="2400" b="1" i="1" dirty="0" smtClean="0">
                <a:solidFill>
                  <a:srgbClr val="181848"/>
                </a:solidFill>
                <a:latin typeface="Book Antiqua" panose="02040602050305030304" pitchFamily="18" charset="0"/>
              </a:rPr>
              <a:t>пишите на титульном листе свои ФИО, группу;</a:t>
            </a:r>
          </a:p>
          <a:p>
            <a:pPr lvl="0"/>
            <a:r>
              <a:rPr lang="ru-RU" sz="2400" b="1" i="1" dirty="0" smtClean="0">
                <a:solidFill>
                  <a:srgbClr val="181848"/>
                </a:solidFill>
                <a:latin typeface="Book Antiqua" panose="02040602050305030304" pitchFamily="18" charset="0"/>
              </a:rPr>
              <a:t>       </a:t>
            </a:r>
            <a:r>
              <a:rPr lang="ru-RU" sz="2400" i="1" dirty="0" smtClean="0">
                <a:solidFill>
                  <a:srgbClr val="000054"/>
                </a:solidFill>
                <a:latin typeface="Times New Roman" panose="02020603050405020304" pitchFamily="18" charset="0"/>
                <a:ea typeface="Times New Roman" panose="02020603050405020304" pitchFamily="18" charset="0"/>
              </a:rPr>
              <a:t>—</a:t>
            </a:r>
            <a:r>
              <a:rPr lang="ru-RU" sz="2400" b="1" i="1" dirty="0" smtClean="0">
                <a:solidFill>
                  <a:srgbClr val="181848"/>
                </a:solidFill>
                <a:latin typeface="Book Antiqua" panose="02040602050305030304" pitchFamily="18" charset="0"/>
              </a:rPr>
              <a:t> используйте </a:t>
            </a:r>
            <a:r>
              <a:rPr lang="ru-RU" sz="2400" b="1" i="1" dirty="0">
                <a:solidFill>
                  <a:srgbClr val="181848"/>
                </a:solidFill>
                <a:latin typeface="Book Antiqua" panose="02040602050305030304" pitchFamily="18" charset="0"/>
              </a:rPr>
              <a:t>методические рекомендации в процессе </a:t>
            </a:r>
            <a:r>
              <a:rPr lang="ru-RU" sz="2400" b="1" i="1" dirty="0" smtClean="0">
                <a:solidFill>
                  <a:srgbClr val="181848"/>
                </a:solidFill>
                <a:latin typeface="Book Antiqua" panose="02040602050305030304" pitchFamily="18" charset="0"/>
              </a:rPr>
              <a:t>наблюдения и анализа воспитательно – образовательной работы в ДОО, направленную </a:t>
            </a:r>
            <a:r>
              <a:rPr lang="ru-RU" sz="2400" b="1" i="1" dirty="0">
                <a:solidFill>
                  <a:srgbClr val="181848"/>
                </a:solidFill>
                <a:latin typeface="Book Antiqua" panose="02040602050305030304" pitchFamily="18" charset="0"/>
              </a:rPr>
              <a:t>на укрепление здоровья детей и их физическое </a:t>
            </a:r>
            <a:r>
              <a:rPr lang="ru-RU" sz="2400" b="1" i="1" dirty="0" smtClean="0">
                <a:solidFill>
                  <a:srgbClr val="181848"/>
                </a:solidFill>
                <a:latin typeface="Book Antiqua" panose="02040602050305030304" pitchFamily="18" charset="0"/>
              </a:rPr>
              <a:t>развитие.</a:t>
            </a:r>
            <a:endParaRPr lang="ru-RU" sz="2400" b="1" i="1" dirty="0">
              <a:solidFill>
                <a:srgbClr val="181848"/>
              </a:solidFill>
              <a:latin typeface="Book Antiqua" panose="02040602050305030304" pitchFamily="18" charset="0"/>
            </a:endParaRPr>
          </a:p>
          <a:p>
            <a:endParaRPr lang="ru-RU" sz="2400" b="1" i="1" dirty="0" smtClean="0">
              <a:solidFill>
                <a:srgbClr val="181848"/>
              </a:solidFill>
              <a:latin typeface="Book Antiqua" panose="02040602050305030304" pitchFamily="18" charset="0"/>
            </a:endParaRPr>
          </a:p>
          <a:p>
            <a:r>
              <a:rPr lang="ru-RU" sz="2800" b="1" i="1" dirty="0" smtClean="0">
                <a:solidFill>
                  <a:srgbClr val="181848"/>
                </a:solidFill>
                <a:latin typeface="Book Antiqua" panose="02040602050305030304" pitchFamily="18" charset="0"/>
              </a:rPr>
              <a:t> </a:t>
            </a:r>
          </a:p>
          <a:p>
            <a:endParaRPr lang="ru-RU" sz="2800" b="1" i="1" dirty="0">
              <a:solidFill>
                <a:srgbClr val="181848"/>
              </a:solidFill>
              <a:latin typeface="Book Antiqua" panose="02040602050305030304" pitchFamily="18" charset="0"/>
            </a:endParaRPr>
          </a:p>
        </p:txBody>
      </p:sp>
    </p:spTree>
    <p:extLst>
      <p:ext uri="{BB962C8B-B14F-4D97-AF65-F5344CB8AC3E}">
        <p14:creationId xmlns:p14="http://schemas.microsoft.com/office/powerpoint/2010/main" val="3418550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845128" y="277092"/>
            <a:ext cx="11097490" cy="6555641"/>
          </a:xfrm>
          <a:prstGeom prst="rect">
            <a:avLst/>
          </a:prstGeom>
          <a:noFill/>
        </p:spPr>
        <p:txBody>
          <a:bodyPr wrap="square" rtlCol="0">
            <a:spAutoFit/>
          </a:bodyPr>
          <a:lstStyle/>
          <a:p>
            <a:pPr lvl="0" algn="just"/>
            <a:r>
              <a:rPr lang="ru-RU" sz="1400" b="1" i="1" dirty="0" smtClean="0">
                <a:solidFill>
                  <a:srgbClr val="181848"/>
                </a:solidFill>
                <a:latin typeface="Book Antiqua" panose="02040602050305030304" pitchFamily="18" charset="0"/>
                <a:ea typeface="Times New Roman" panose="02020603050405020304" pitchFamily="18" charset="0"/>
              </a:rPr>
              <a:t>Основная </a:t>
            </a:r>
            <a:r>
              <a:rPr lang="ru-RU" sz="1400" b="1" i="1" dirty="0">
                <a:solidFill>
                  <a:srgbClr val="181848"/>
                </a:solidFill>
                <a:latin typeface="Book Antiqua" panose="02040602050305030304" pitchFamily="18" charset="0"/>
                <a:ea typeface="Times New Roman" panose="02020603050405020304" pitchFamily="18" charset="0"/>
              </a:rPr>
              <a:t>часть занятия.  Общеразвивающие </a:t>
            </a:r>
            <a:r>
              <a:rPr lang="ru-RU" sz="1400" b="1" i="1" dirty="0" smtClean="0">
                <a:solidFill>
                  <a:srgbClr val="181848"/>
                </a:solidFill>
                <a:latin typeface="Book Antiqua" panose="02040602050305030304" pitchFamily="18" charset="0"/>
                <a:ea typeface="Times New Roman" panose="02020603050405020304" pitchFamily="18" charset="0"/>
              </a:rPr>
              <a:t>упражнения (</a:t>
            </a:r>
            <a:r>
              <a:rPr lang="ru-RU" sz="1400" b="1" i="1" dirty="0">
                <a:solidFill>
                  <a:srgbClr val="181848"/>
                </a:solidFill>
                <a:latin typeface="Book Antiqua" panose="02040602050305030304" pitchFamily="18" charset="0"/>
                <a:ea typeface="Times New Roman" panose="02020603050405020304" pitchFamily="18" charset="0"/>
              </a:rPr>
              <a:t>ОРУ)  </a:t>
            </a:r>
            <a:r>
              <a:rPr lang="ru-RU" sz="1400" b="1"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b="1" i="1" dirty="0" smtClean="0">
                <a:solidFill>
                  <a:srgbClr val="181848"/>
                </a:solidFill>
                <a:latin typeface="Book Antiqua" panose="02040602050305030304" pitchFamily="18" charset="0"/>
                <a:ea typeface="Times New Roman" panose="02020603050405020304" pitchFamily="18" charset="0"/>
              </a:rPr>
              <a:t>       Способы </a:t>
            </a:r>
            <a:r>
              <a:rPr lang="ru-RU" sz="1400" b="1" i="1" dirty="0">
                <a:solidFill>
                  <a:srgbClr val="181848"/>
                </a:solidFill>
                <a:latin typeface="Book Antiqua" panose="02040602050305030304" pitchFamily="18" charset="0"/>
                <a:ea typeface="Times New Roman" panose="02020603050405020304" pitchFamily="18" charset="0"/>
              </a:rPr>
              <a:t>раздачи предметов для проведения ОРУ</a:t>
            </a:r>
            <a:r>
              <a:rPr lang="ru-RU" sz="1400" b="1" i="1" dirty="0" smtClean="0">
                <a:solidFill>
                  <a:srgbClr val="181848"/>
                </a:solidFill>
                <a:latin typeface="Book Antiqua" panose="02040602050305030304" pitchFamily="18" charset="0"/>
                <a:ea typeface="Times New Roman" panose="02020603050405020304" pitchFamily="18" charset="0"/>
              </a:rPr>
              <a:t>.</a:t>
            </a:r>
            <a:endParaRPr lang="ru-RU" sz="1400" b="1" i="1" dirty="0">
              <a:solidFill>
                <a:srgbClr val="181848"/>
              </a:solidFill>
              <a:latin typeface="Book Antiqua" panose="02040602050305030304" pitchFamily="18" charset="0"/>
              <a:ea typeface="Times New Roman" panose="02020603050405020304" pitchFamily="18" charset="0"/>
            </a:endParaRP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19. </a:t>
            </a:r>
            <a:r>
              <a:rPr lang="ru-RU" sz="1400" i="1" dirty="0">
                <a:solidFill>
                  <a:srgbClr val="181848"/>
                </a:solidFill>
                <a:latin typeface="Book Antiqua" panose="02040602050305030304" pitchFamily="18" charset="0"/>
                <a:ea typeface="Times New Roman" panose="02020603050405020304" pitchFamily="18" charset="0"/>
              </a:rPr>
              <a:t>Общеразвивающие упражнения. Их сочетание в комплексе, количество и дозировка.</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20.  </a:t>
            </a:r>
            <a:r>
              <a:rPr lang="ru-RU" sz="1400" i="1" dirty="0">
                <a:solidFill>
                  <a:srgbClr val="181848"/>
                </a:solidFill>
                <a:latin typeface="Book Antiqua" panose="02040602050305030304" pitchFamily="18" charset="0"/>
                <a:ea typeface="Times New Roman" panose="02020603050405020304" pitchFamily="18" charset="0"/>
              </a:rPr>
              <a:t>Использование предметов при проведении общеразвивающих упражнений</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21. Учет </a:t>
            </a:r>
            <a:r>
              <a:rPr lang="ru-RU" sz="1400" i="1" dirty="0">
                <a:solidFill>
                  <a:srgbClr val="181848"/>
                </a:solidFill>
                <a:latin typeface="Book Antiqua" panose="02040602050305030304" pitchFamily="18" charset="0"/>
                <a:ea typeface="Times New Roman" panose="02020603050405020304" pitchFamily="18" charset="0"/>
              </a:rPr>
              <a:t>этапов обучения упражнениям. Соответствие методики на каждом этапе обучения</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22. Проведение </a:t>
            </a:r>
            <a:r>
              <a:rPr lang="ru-RU" sz="1400" i="1" dirty="0">
                <a:solidFill>
                  <a:srgbClr val="181848"/>
                </a:solidFill>
                <a:latin typeface="Book Antiqua" panose="02040602050305030304" pitchFamily="18" charset="0"/>
                <a:ea typeface="Times New Roman" panose="02020603050405020304" pitchFamily="18" charset="0"/>
              </a:rPr>
              <a:t>упражнений для кистей рук и мышц лица</a:t>
            </a:r>
            <a:r>
              <a:rPr lang="ru-RU" sz="1400" i="1" dirty="0" smtClean="0">
                <a:solidFill>
                  <a:srgbClr val="181848"/>
                </a:solidFill>
                <a:latin typeface="Book Antiqua" panose="02040602050305030304" pitchFamily="18" charset="0"/>
                <a:ea typeface="Times New Roman" panose="02020603050405020304" pitchFamily="18" charset="0"/>
              </a:rPr>
              <a:t>. </a:t>
            </a:r>
            <a:endParaRPr lang="ru-RU" sz="1400" i="1" dirty="0">
              <a:solidFill>
                <a:srgbClr val="181848"/>
              </a:solidFill>
              <a:latin typeface="Book Antiqua" panose="02040602050305030304" pitchFamily="18" charset="0"/>
              <a:ea typeface="Times New Roman" panose="02020603050405020304" pitchFamily="18" charset="0"/>
            </a:endParaRP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23. </a:t>
            </a:r>
            <a:r>
              <a:rPr lang="ru-RU" sz="1400" i="1" dirty="0">
                <a:solidFill>
                  <a:srgbClr val="181848"/>
                </a:solidFill>
                <a:latin typeface="Book Antiqua" panose="02040602050305030304" pitchFamily="18" charset="0"/>
                <a:ea typeface="Times New Roman" panose="02020603050405020304" pitchFamily="18" charset="0"/>
              </a:rPr>
              <a:t>Проведение упражнений из разных исходных положений</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24. Использование </a:t>
            </a:r>
            <a:r>
              <a:rPr lang="ru-RU" sz="1400" i="1" dirty="0">
                <a:solidFill>
                  <a:srgbClr val="181848"/>
                </a:solidFill>
                <a:latin typeface="Book Antiqua" panose="02040602050305030304" pitchFamily="18" charset="0"/>
                <a:ea typeface="Times New Roman" panose="02020603050405020304" pitchFamily="18" charset="0"/>
              </a:rPr>
              <a:t>имитационных упражнений с целью воспитания выразительности движений у детей</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25. Качество </a:t>
            </a:r>
            <a:r>
              <a:rPr lang="ru-RU" sz="1400" i="1" dirty="0">
                <a:solidFill>
                  <a:srgbClr val="181848"/>
                </a:solidFill>
                <a:latin typeface="Book Antiqua" panose="02040602050305030304" pitchFamily="18" charset="0"/>
                <a:ea typeface="Times New Roman" panose="02020603050405020304" pitchFamily="18" charset="0"/>
              </a:rPr>
              <a:t>объяснения и показа упражнений воспитателем.</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26. </a:t>
            </a:r>
            <a:r>
              <a:rPr lang="ru-RU" sz="1400" i="1" dirty="0">
                <a:solidFill>
                  <a:srgbClr val="181848"/>
                </a:solidFill>
                <a:latin typeface="Book Antiqua" panose="02040602050305030304" pitchFamily="18" charset="0"/>
                <a:ea typeface="Times New Roman" panose="02020603050405020304" pitchFamily="18" charset="0"/>
              </a:rPr>
              <a:t>Контроль воспитателя за принятием исходного положения (туловища, ног, рук).</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27. </a:t>
            </a:r>
            <a:r>
              <a:rPr lang="ru-RU" sz="1400" i="1" dirty="0">
                <a:solidFill>
                  <a:srgbClr val="181848"/>
                </a:solidFill>
                <a:latin typeface="Book Antiqua" panose="02040602050305030304" pitchFamily="18" charset="0"/>
                <a:ea typeface="Times New Roman" panose="02020603050405020304" pitchFamily="18" charset="0"/>
              </a:rPr>
              <a:t>Активизация сознания детей. Формы активизации.</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28. </a:t>
            </a:r>
            <a:r>
              <a:rPr lang="ru-RU" sz="1400" i="1" dirty="0">
                <a:solidFill>
                  <a:srgbClr val="181848"/>
                </a:solidFill>
                <a:latin typeface="Book Antiqua" panose="02040602050305030304" pitchFamily="18" charset="0"/>
                <a:ea typeface="Times New Roman" panose="02020603050405020304" pitchFamily="18" charset="0"/>
              </a:rPr>
              <a:t>Контроль за качеством выполнения упражнений детьми.</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29. </a:t>
            </a:r>
            <a:r>
              <a:rPr lang="ru-RU" sz="1400" i="1" dirty="0">
                <a:solidFill>
                  <a:srgbClr val="181848"/>
                </a:solidFill>
                <a:latin typeface="Book Antiqua" panose="02040602050305030304" pitchFamily="18" charset="0"/>
                <a:ea typeface="Times New Roman" panose="02020603050405020304" pitchFamily="18" charset="0"/>
              </a:rPr>
              <a:t>Сочетание счета и указаний во время выполнения упражнения.</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30. </a:t>
            </a:r>
            <a:r>
              <a:rPr lang="ru-RU" sz="1400" i="1" dirty="0">
                <a:solidFill>
                  <a:srgbClr val="181848"/>
                </a:solidFill>
                <a:latin typeface="Book Antiqua" panose="02040602050305030304" pitchFamily="18" charset="0"/>
                <a:ea typeface="Times New Roman" panose="02020603050405020304" pitchFamily="18" charset="0"/>
              </a:rPr>
              <a:t>Оказание помощи детям при выполнении общеразвивающих упражнений.</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31. </a:t>
            </a:r>
            <a:r>
              <a:rPr lang="ru-RU" sz="1400" i="1" dirty="0">
                <a:solidFill>
                  <a:srgbClr val="181848"/>
                </a:solidFill>
                <a:latin typeface="Book Antiqua" panose="02040602050305030304" pitchFamily="18" charset="0"/>
                <a:ea typeface="Times New Roman" panose="02020603050405020304" pitchFamily="18" charset="0"/>
              </a:rPr>
              <a:t>Вариативность общеразвивающих упражнений</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endParaRPr lang="ru-RU" sz="1400" i="1" dirty="0">
              <a:solidFill>
                <a:srgbClr val="181848"/>
              </a:solidFill>
              <a:latin typeface="Book Antiqua" panose="02040602050305030304" pitchFamily="18" charset="0"/>
              <a:ea typeface="Times New Roman" panose="02020603050405020304" pitchFamily="18" charset="0"/>
            </a:endParaRPr>
          </a:p>
          <a:p>
            <a:pPr lvl="0" algn="just"/>
            <a:r>
              <a:rPr lang="ru-RU" sz="1400" b="1" i="1" dirty="0" smtClean="0">
                <a:solidFill>
                  <a:srgbClr val="181848"/>
                </a:solidFill>
                <a:latin typeface="Book Antiqua" panose="02040602050305030304" pitchFamily="18" charset="0"/>
                <a:ea typeface="Times New Roman" panose="02020603050405020304" pitchFamily="18" charset="0"/>
              </a:rPr>
              <a:t>Основные </a:t>
            </a:r>
            <a:r>
              <a:rPr lang="ru-RU" sz="1400" b="1" i="1" dirty="0">
                <a:solidFill>
                  <a:srgbClr val="181848"/>
                </a:solidFill>
                <a:latin typeface="Book Antiqua" panose="02040602050305030304" pitchFamily="18" charset="0"/>
                <a:ea typeface="Times New Roman" panose="02020603050405020304" pitchFamily="18" charset="0"/>
              </a:rPr>
              <a:t>виды движений</a:t>
            </a:r>
            <a:r>
              <a:rPr lang="ru-RU" sz="1400" b="1"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32. Содержание </a:t>
            </a:r>
            <a:r>
              <a:rPr lang="ru-RU" sz="1400" i="1" dirty="0">
                <a:solidFill>
                  <a:srgbClr val="181848"/>
                </a:solidFill>
                <a:latin typeface="Book Antiqua" panose="02040602050305030304" pitchFamily="18" charset="0"/>
                <a:ea typeface="Times New Roman" panose="02020603050405020304" pitchFamily="18" charset="0"/>
              </a:rPr>
              <a:t>обучения детей основным видам движений</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b="1" i="1" dirty="0" smtClean="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33. Подбор </a:t>
            </a:r>
            <a:r>
              <a:rPr lang="ru-RU" sz="1400" i="1" dirty="0">
                <a:solidFill>
                  <a:srgbClr val="181848"/>
                </a:solidFill>
                <a:latin typeface="Book Antiqua" panose="02040602050305030304" pitchFamily="18" charset="0"/>
                <a:ea typeface="Times New Roman" panose="02020603050405020304" pitchFamily="18" charset="0"/>
              </a:rPr>
              <a:t>основных движений, их сочетание, дозировка</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34. Способы </a:t>
            </a:r>
            <a:r>
              <a:rPr lang="ru-RU" sz="1400" i="1" dirty="0">
                <a:solidFill>
                  <a:srgbClr val="181848"/>
                </a:solidFill>
                <a:latin typeface="Book Antiqua" panose="02040602050305030304" pitchFamily="18" charset="0"/>
                <a:ea typeface="Times New Roman" panose="02020603050405020304" pitchFamily="18" charset="0"/>
              </a:rPr>
              <a:t>организации детей во время обучения основным движениям (фронтальный, поточный, подгрупповой), целесообразность их использования; индивидуальный подход в физическом воспитании дошкольников; </a:t>
            </a:r>
            <a:r>
              <a:rPr lang="ru-RU" sz="1400" i="1" dirty="0" smtClean="0">
                <a:solidFill>
                  <a:srgbClr val="181848"/>
                </a:solidFill>
                <a:latin typeface="Book Antiqua" panose="02040602050305030304" pitchFamily="18" charset="0"/>
                <a:ea typeface="Times New Roman" panose="02020603050405020304" pitchFamily="18" charset="0"/>
              </a:rPr>
              <a:t>как </a:t>
            </a:r>
            <a:r>
              <a:rPr lang="ru-RU" sz="1400" i="1" dirty="0">
                <a:solidFill>
                  <a:srgbClr val="181848"/>
                </a:solidFill>
                <a:latin typeface="Book Antiqua" panose="02040602050305030304" pitchFamily="18" charset="0"/>
                <a:ea typeface="Times New Roman" panose="02020603050405020304" pitchFamily="18" charset="0"/>
              </a:rPr>
              <a:t>воспитатель </a:t>
            </a:r>
            <a:r>
              <a:rPr lang="ru-RU" sz="1400" i="1" dirty="0" smtClean="0">
                <a:solidFill>
                  <a:srgbClr val="181848"/>
                </a:solidFill>
                <a:latin typeface="Book Antiqua" panose="02040602050305030304" pitchFamily="18" charset="0"/>
                <a:ea typeface="Times New Roman" panose="02020603050405020304" pitchFamily="18" charset="0"/>
              </a:rPr>
              <a:t>использовал </a:t>
            </a:r>
            <a:r>
              <a:rPr lang="ru-RU" sz="1400" i="1" dirty="0">
                <a:solidFill>
                  <a:srgbClr val="181848"/>
                </a:solidFill>
                <a:latin typeface="Book Antiqua" panose="02040602050305030304" pitchFamily="18" charset="0"/>
                <a:ea typeface="Times New Roman" panose="02020603050405020304" pitchFamily="18" charset="0"/>
              </a:rPr>
              <a:t>контроль за выполнением движений (исправление и </a:t>
            </a:r>
            <a:r>
              <a:rPr lang="ru-RU" sz="1400" i="1" dirty="0" smtClean="0">
                <a:solidFill>
                  <a:srgbClr val="181848"/>
                </a:solidFill>
                <a:latin typeface="Book Antiqua" panose="02040602050305030304" pitchFamily="18" charset="0"/>
                <a:ea typeface="Times New Roman" panose="02020603050405020304" pitchFamily="18" charset="0"/>
              </a:rPr>
              <a:t>предупреждение </a:t>
            </a:r>
            <a:r>
              <a:rPr lang="ru-RU" sz="1400" i="1" dirty="0">
                <a:solidFill>
                  <a:srgbClr val="181848"/>
                </a:solidFill>
                <a:latin typeface="Book Antiqua" panose="02040602050305030304" pitchFamily="18" charset="0"/>
                <a:ea typeface="Times New Roman" panose="02020603050405020304" pitchFamily="18" charset="0"/>
              </a:rPr>
              <a:t>ошибок в выполнении).</a:t>
            </a:r>
            <a:endParaRPr lang="ru-RU" sz="1400" i="1" dirty="0" smtClean="0">
              <a:solidFill>
                <a:srgbClr val="181848"/>
              </a:solidFill>
              <a:latin typeface="Book Antiqua" panose="02040602050305030304" pitchFamily="18" charset="0"/>
              <a:ea typeface="Times New Roman" panose="02020603050405020304" pitchFamily="18" charset="0"/>
            </a:endParaRPr>
          </a:p>
          <a:p>
            <a:pPr lvl="0" algn="just"/>
            <a:r>
              <a:rPr lang="ru-RU" sz="1400" i="1" dirty="0" smtClean="0">
                <a:solidFill>
                  <a:srgbClr val="181848"/>
                </a:solidFill>
                <a:latin typeface="Book Antiqua" panose="02040602050305030304" pitchFamily="18" charset="0"/>
                <a:ea typeface="Times New Roman" panose="02020603050405020304" pitchFamily="18" charset="0"/>
              </a:rPr>
              <a:t>       35. </a:t>
            </a:r>
            <a:r>
              <a:rPr lang="ru-RU" sz="1400" i="1" dirty="0">
                <a:solidFill>
                  <a:srgbClr val="181848"/>
                </a:solidFill>
                <a:latin typeface="Book Antiqua" panose="02040602050305030304" pitchFamily="18" charset="0"/>
                <a:ea typeface="Times New Roman" panose="02020603050405020304" pitchFamily="18" charset="0"/>
              </a:rPr>
              <a:t>Активизация творчества детей; постановка проблемных задач</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36. Проведение </a:t>
            </a:r>
            <a:r>
              <a:rPr lang="ru-RU" sz="1400" i="1" dirty="0">
                <a:solidFill>
                  <a:srgbClr val="181848"/>
                </a:solidFill>
                <a:latin typeface="Book Antiqua" panose="02040602050305030304" pitchFamily="18" charset="0"/>
                <a:ea typeface="Times New Roman" panose="02020603050405020304" pitchFamily="18" charset="0"/>
              </a:rPr>
              <a:t>подготовительных и подводящих упражнений для создания условий успешного овладения основными движениями</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37. В </a:t>
            </a:r>
            <a:r>
              <a:rPr lang="ru-RU" sz="1400" i="1" dirty="0">
                <a:solidFill>
                  <a:srgbClr val="181848"/>
                </a:solidFill>
                <a:latin typeface="Book Antiqua" panose="02040602050305030304" pitchFamily="18" charset="0"/>
                <a:ea typeface="Times New Roman" panose="02020603050405020304" pitchFamily="18" charset="0"/>
              </a:rPr>
              <a:t>какой степени присутствуют разнообразные методы и приемы </a:t>
            </a:r>
            <a:r>
              <a:rPr lang="ru-RU" sz="1400" i="1" dirty="0" smtClean="0">
                <a:solidFill>
                  <a:srgbClr val="181848"/>
                </a:solidFill>
                <a:latin typeface="Book Antiqua" panose="02040602050305030304" pitchFamily="18" charset="0"/>
                <a:ea typeface="Times New Roman" panose="02020603050405020304" pitchFamily="18" charset="0"/>
              </a:rPr>
              <a:t>(словесные; наглядные- показ взрослым / ребёнком; игровые).</a:t>
            </a:r>
          </a:p>
          <a:p>
            <a:pPr lvl="0" algn="just"/>
            <a:r>
              <a:rPr lang="ru-RU" sz="1400" i="1" dirty="0" smtClean="0">
                <a:solidFill>
                  <a:srgbClr val="181848"/>
                </a:solidFill>
                <a:latin typeface="Book Antiqua" panose="02040602050305030304" pitchFamily="18" charset="0"/>
                <a:ea typeface="Times New Roman" panose="02020603050405020304" pitchFamily="18" charset="0"/>
              </a:rPr>
              <a:t>       38. Качество </a:t>
            </a:r>
            <a:r>
              <a:rPr lang="ru-RU" sz="1400" i="1" dirty="0">
                <a:solidFill>
                  <a:srgbClr val="181848"/>
                </a:solidFill>
                <a:latin typeface="Book Antiqua" panose="02040602050305030304" pitchFamily="18" charset="0"/>
                <a:ea typeface="Times New Roman" panose="02020603050405020304" pitchFamily="18" charset="0"/>
              </a:rPr>
              <a:t>показа и объяснения воспитателя в соответствии с этапом обучения движению</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39. </a:t>
            </a:r>
            <a:r>
              <a:rPr lang="ru-RU" sz="1400" i="1" dirty="0">
                <a:solidFill>
                  <a:srgbClr val="181848"/>
                </a:solidFill>
                <a:latin typeface="Book Antiqua" panose="02040602050305030304" pitchFamily="18" charset="0"/>
                <a:ea typeface="Times New Roman" panose="02020603050405020304" pitchFamily="18" charset="0"/>
              </a:rPr>
              <a:t>Оказание помощи воспитателю при подготовке и уборке инвентаря</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40.Сообщались </a:t>
            </a:r>
            <a:r>
              <a:rPr lang="ru-RU" sz="1400" i="1" dirty="0">
                <a:solidFill>
                  <a:srgbClr val="181848"/>
                </a:solidFill>
                <a:latin typeface="Book Antiqua" panose="02040602050305030304" pitchFamily="18" charset="0"/>
                <a:ea typeface="Times New Roman" panose="02020603050405020304" pitchFamily="18" charset="0"/>
              </a:rPr>
              <a:t>ли детям теоретические сведения о физическом воспитании?</a:t>
            </a:r>
          </a:p>
          <a:p>
            <a:pPr lvl="0" algn="just"/>
            <a:endParaRPr lang="ru-RU" sz="1400"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4139912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845127" y="138545"/>
            <a:ext cx="10884911" cy="5877891"/>
          </a:xfrm>
          <a:prstGeom prst="rect">
            <a:avLst/>
          </a:prstGeom>
          <a:noFill/>
        </p:spPr>
        <p:txBody>
          <a:bodyPr wrap="square" rtlCol="0">
            <a:spAutoFit/>
          </a:bodyPr>
          <a:lstStyle/>
          <a:p>
            <a:pPr algn="just">
              <a:spcAft>
                <a:spcPts val="0"/>
              </a:spcAft>
            </a:pPr>
            <a:r>
              <a:rPr lang="ru-RU" sz="2400" i="1" dirty="0" smtClean="0">
                <a:solidFill>
                  <a:srgbClr val="181848"/>
                </a:solidFill>
                <a:latin typeface="Book Antiqua" panose="02040602050305030304" pitchFamily="18" charset="0"/>
                <a:ea typeface="Times New Roman" panose="02020603050405020304" pitchFamily="18" charset="0"/>
              </a:rPr>
              <a:t> </a:t>
            </a:r>
            <a:r>
              <a:rPr lang="ru-RU" sz="2000" i="1" dirty="0">
                <a:solidFill>
                  <a:srgbClr val="181848"/>
                </a:solidFill>
                <a:latin typeface="Book Antiqua" panose="02040602050305030304" pitchFamily="18" charset="0"/>
                <a:ea typeface="Times New Roman" panose="02020603050405020304" pitchFamily="18" charset="0"/>
              </a:rPr>
              <a:t> </a:t>
            </a:r>
            <a:r>
              <a:rPr lang="ru-RU" sz="2000" i="1" dirty="0" smtClean="0">
                <a:solidFill>
                  <a:srgbClr val="181848"/>
                </a:solidFill>
                <a:latin typeface="Book Antiqua" panose="02040602050305030304" pitchFamily="18" charset="0"/>
                <a:ea typeface="Times New Roman" panose="02020603050405020304" pitchFamily="18" charset="0"/>
              </a:rPr>
              <a:t>   </a:t>
            </a:r>
          </a:p>
          <a:p>
            <a:pPr algn="just">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Подвижная </a:t>
            </a:r>
            <a:r>
              <a:rPr lang="ru-RU" sz="1400" b="1" i="1" dirty="0">
                <a:solidFill>
                  <a:srgbClr val="181848"/>
                </a:solidFill>
                <a:latin typeface="Book Antiqua" panose="02040602050305030304" pitchFamily="18" charset="0"/>
                <a:ea typeface="Times New Roman" panose="02020603050405020304" pitchFamily="18" charset="0"/>
              </a:rPr>
              <a:t>игра.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41</a:t>
            </a:r>
            <a:r>
              <a:rPr lang="ru-RU" sz="1400" i="1" dirty="0">
                <a:solidFill>
                  <a:srgbClr val="181848"/>
                </a:solidFill>
                <a:latin typeface="Book Antiqua" panose="02040602050305030304" pitchFamily="18" charset="0"/>
                <a:ea typeface="Times New Roman" panose="02020603050405020304" pitchFamily="18" charset="0"/>
              </a:rPr>
              <a:t>. Обеспечение физиологической и эмоциональной нагрузки на физкультурном занятии.</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42. Объяснение правил подвижной игры, выделение сигнала.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43. Вопросы по уточнению правил подвижной игры, способ выбора водящего.</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44. Руководство воспитателя подвижной игрой (соблюдение правил, качество движений, </a:t>
            </a:r>
            <a:r>
              <a:rPr lang="ru-RU" sz="1400" i="1" dirty="0" smtClean="0">
                <a:solidFill>
                  <a:srgbClr val="181848"/>
                </a:solidFill>
                <a:latin typeface="Book Antiqua" panose="02040602050305030304" pitchFamily="18" charset="0"/>
                <a:ea typeface="Times New Roman" panose="02020603050405020304" pitchFamily="18" charset="0"/>
              </a:rPr>
              <a:t>взаимоотношения </a:t>
            </a:r>
            <a:r>
              <a:rPr lang="ru-RU" sz="1400" i="1" dirty="0">
                <a:solidFill>
                  <a:srgbClr val="181848"/>
                </a:solidFill>
                <a:latin typeface="Book Antiqua" panose="02040602050305030304" pitchFamily="18" charset="0"/>
                <a:ea typeface="Times New Roman" panose="02020603050405020304" pitchFamily="18" charset="0"/>
              </a:rPr>
              <a:t>детей в игре).</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45. Вариативность проведения подвижной игры.</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46. Творчество детей в подвижной игре.</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47. Была ли инициатива со стороны детей в подготовке атрибутов и пособий? </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48. Подведение итогов подвижной игры.   </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49. Обеспечение снижения нагрузки в заключительной части занятия (заключительная </a:t>
            </a:r>
            <a:r>
              <a:rPr lang="ru-RU" sz="1400" i="1" dirty="0" smtClean="0">
                <a:solidFill>
                  <a:srgbClr val="181848"/>
                </a:solidFill>
                <a:latin typeface="Book Antiqua" panose="02040602050305030304" pitchFamily="18" charset="0"/>
                <a:ea typeface="Times New Roman" panose="02020603050405020304" pitchFamily="18" charset="0"/>
              </a:rPr>
              <a:t>ходьба</a:t>
            </a:r>
            <a:r>
              <a:rPr lang="ru-RU" sz="1400" i="1" dirty="0">
                <a:solidFill>
                  <a:srgbClr val="181848"/>
                </a:solidFill>
                <a:latin typeface="Book Antiqua" panose="02040602050305030304" pitchFamily="18" charset="0"/>
                <a:ea typeface="Times New Roman" panose="02020603050405020304" pitchFamily="18" charset="0"/>
              </a:rPr>
              <a:t>, малоподвижная игра).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50. Произнесение звуков на выдохе. (Дети не должны поднимать руки выше уровня плеч).  </a:t>
            </a:r>
            <a:endParaRPr lang="ru-RU" sz="1400"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a:t>
            </a:r>
            <a:endParaRPr lang="ru-RU" sz="1400"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Заключительной части физкультурного занятия. </a:t>
            </a:r>
            <a:r>
              <a:rPr lang="ru-RU" sz="1400" b="1" i="1" dirty="0" smtClean="0">
                <a:solidFill>
                  <a:srgbClr val="181848"/>
                </a:solidFill>
                <a:latin typeface="Book Antiqua" panose="02040602050305030304" pitchFamily="18" charset="0"/>
                <a:ea typeface="Times New Roman" panose="02020603050405020304" pitchFamily="18" charset="0"/>
              </a:rPr>
              <a:t>Рефлексия</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51. Организованность </a:t>
            </a:r>
            <a:r>
              <a:rPr lang="ru-RU" sz="1400" i="1" dirty="0">
                <a:solidFill>
                  <a:srgbClr val="181848"/>
                </a:solidFill>
                <a:latin typeface="Book Antiqua" panose="02040602050305030304" pitchFamily="18" charset="0"/>
                <a:ea typeface="Times New Roman" panose="02020603050405020304" pitchFamily="18" charset="0"/>
              </a:rPr>
              <a:t>детей и дисциплина на занятии; </a:t>
            </a:r>
            <a:r>
              <a:rPr lang="ru-RU" sz="1400" i="1" dirty="0" smtClean="0">
                <a:solidFill>
                  <a:srgbClr val="181848"/>
                </a:solidFill>
                <a:latin typeface="Book Antiqua" panose="02040602050305030304" pitchFamily="18" charset="0"/>
                <a:ea typeface="Times New Roman" panose="02020603050405020304" pitchFamily="18" charset="0"/>
              </a:rPr>
              <a:t>взаимоотношения </a:t>
            </a:r>
            <a:r>
              <a:rPr lang="ru-RU" sz="1400" i="1" dirty="0">
                <a:solidFill>
                  <a:srgbClr val="181848"/>
                </a:solidFill>
                <a:latin typeface="Book Antiqua" panose="02040602050305030304" pitchFamily="18" charset="0"/>
                <a:ea typeface="Times New Roman" panose="02020603050405020304" pitchFamily="18" charset="0"/>
              </a:rPr>
              <a:t>со сверстниками. </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52. Самочувствие </a:t>
            </a:r>
            <a:r>
              <a:rPr lang="ru-RU" sz="1400" i="1" dirty="0">
                <a:solidFill>
                  <a:srgbClr val="181848"/>
                </a:solidFill>
                <a:latin typeface="Book Antiqua" panose="02040602050305030304" pitchFamily="18" charset="0"/>
                <a:ea typeface="Times New Roman" panose="02020603050405020304" pitchFamily="18" charset="0"/>
              </a:rPr>
              <a:t>детей</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53. Активизация мышления детей на занятии (привести 2-3 примера).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54.Приёмы создания оптимальной физической нагрузки, используемые воспитателем.</a:t>
            </a:r>
            <a:endParaRPr lang="ru-RU" sz="1400"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55. Как </a:t>
            </a:r>
            <a:r>
              <a:rPr lang="ru-RU" sz="1400" i="1" dirty="0">
                <a:solidFill>
                  <a:srgbClr val="181848"/>
                </a:solidFill>
                <a:latin typeface="Book Antiqua" panose="02040602050305030304" pitchFamily="18" charset="0"/>
                <a:ea typeface="Times New Roman" panose="02020603050405020304" pitchFamily="18" charset="0"/>
              </a:rPr>
              <a:t>решались оздоровительные задачи? Темп и дозировка выполнения упражнений, регулировка физической нагрузки. Как решались воспитательные задачи?</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56. Предупреждение </a:t>
            </a:r>
            <a:r>
              <a:rPr lang="ru-RU" sz="1400" i="1" dirty="0">
                <a:solidFill>
                  <a:srgbClr val="181848"/>
                </a:solidFill>
                <a:latin typeface="Book Antiqua" panose="02040602050305030304" pitchFamily="18" charset="0"/>
                <a:ea typeface="Times New Roman" panose="02020603050405020304" pitchFamily="18" charset="0"/>
              </a:rPr>
              <a:t>травматизма на занятии, обеспечение страховки.</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57. Преемственность структурных частей занятия.</a:t>
            </a:r>
          </a:p>
          <a:p>
            <a:pPr lvl="0" algn="just">
              <a:lnSpc>
                <a:spcPct val="107000"/>
              </a:lnSpc>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58.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Что конкретно из увиденного вы решили перенять,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ваши предложения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к исправлению недостатков, </a:t>
            </a:r>
            <a:endPar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lvl="0" algn="just">
              <a:lnSpc>
                <a:spcPct val="107000"/>
              </a:lnSpc>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усовершенствование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методики проведения,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рекомендации</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a:t>
            </a:r>
          </a:p>
          <a:p>
            <a:pPr algn="just">
              <a:spcAft>
                <a:spcPts val="0"/>
              </a:spcAft>
            </a:pPr>
            <a:endParaRPr lang="ru-RU" sz="1400" i="1" dirty="0">
              <a:solidFill>
                <a:srgbClr val="181848"/>
              </a:solidFill>
              <a:latin typeface="Book Antiqua" panose="02040602050305030304" pitchFamily="18" charset="0"/>
              <a:ea typeface="Times New Roman" panose="02020603050405020304" pitchFamily="18" charset="0"/>
            </a:endParaRPr>
          </a:p>
          <a:p>
            <a:pPr algn="just"/>
            <a:r>
              <a:rPr lang="ru-RU" sz="1400" i="1" dirty="0">
                <a:solidFill>
                  <a:srgbClr val="181848"/>
                </a:solidFill>
                <a:latin typeface="Book Antiqua" panose="02040602050305030304" pitchFamily="18" charset="0"/>
                <a:ea typeface="Times New Roman" panose="02020603050405020304" pitchFamily="18" charset="0"/>
              </a:rPr>
              <a:t> </a:t>
            </a: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43640" y="5056909"/>
            <a:ext cx="1680360" cy="1640031"/>
          </a:xfrm>
          <a:prstGeom prst="rect">
            <a:avLst/>
          </a:prstGeom>
        </p:spPr>
      </p:pic>
    </p:spTree>
    <p:extLst>
      <p:ext uri="{BB962C8B-B14F-4D97-AF65-F5344CB8AC3E}">
        <p14:creationId xmlns:p14="http://schemas.microsoft.com/office/powerpoint/2010/main" val="41432796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845127" y="138545"/>
            <a:ext cx="10884911" cy="892552"/>
          </a:xfrm>
          <a:prstGeom prst="rect">
            <a:avLst/>
          </a:prstGeom>
          <a:noFill/>
        </p:spPr>
        <p:txBody>
          <a:bodyPr wrap="square" rtlCol="0">
            <a:spAutoFit/>
          </a:bodyPr>
          <a:lstStyle/>
          <a:p>
            <a:pPr algn="just">
              <a:spcAft>
                <a:spcPts val="0"/>
              </a:spcAft>
            </a:pPr>
            <a:r>
              <a:rPr lang="ru-RU" sz="2400" i="1" dirty="0" smtClean="0">
                <a:solidFill>
                  <a:srgbClr val="181848"/>
                </a:solidFill>
                <a:latin typeface="Book Antiqua" panose="02040602050305030304" pitchFamily="18" charset="0"/>
                <a:ea typeface="Times New Roman" panose="02020603050405020304" pitchFamily="18" charset="0"/>
              </a:rPr>
              <a:t> </a:t>
            </a:r>
            <a:r>
              <a:rPr lang="ru-RU" sz="2000" i="1" dirty="0">
                <a:solidFill>
                  <a:srgbClr val="181848"/>
                </a:solidFill>
                <a:latin typeface="Book Antiqua" panose="02040602050305030304" pitchFamily="18" charset="0"/>
                <a:ea typeface="Times New Roman" panose="02020603050405020304" pitchFamily="18" charset="0"/>
              </a:rPr>
              <a:t> </a:t>
            </a:r>
            <a:r>
              <a:rPr lang="ru-RU" sz="2000" i="1" dirty="0" smtClean="0">
                <a:solidFill>
                  <a:srgbClr val="181848"/>
                </a:solidFill>
                <a:latin typeface="Book Antiqua" panose="02040602050305030304" pitchFamily="18" charset="0"/>
                <a:ea typeface="Times New Roman" panose="02020603050405020304" pitchFamily="18" charset="0"/>
              </a:rPr>
              <a:t>   </a:t>
            </a:r>
          </a:p>
          <a:p>
            <a:pPr algn="just">
              <a:spcAft>
                <a:spcPts val="0"/>
              </a:spcAft>
            </a:pPr>
            <a:endParaRPr lang="ru-RU" sz="1400" i="1" dirty="0">
              <a:solidFill>
                <a:srgbClr val="181848"/>
              </a:solidFill>
              <a:latin typeface="Book Antiqua" panose="02040602050305030304" pitchFamily="18" charset="0"/>
              <a:ea typeface="Times New Roman" panose="02020603050405020304" pitchFamily="18" charset="0"/>
            </a:endParaRPr>
          </a:p>
          <a:p>
            <a:pPr algn="just"/>
            <a:r>
              <a:rPr lang="ru-RU" sz="1400" i="1" dirty="0">
                <a:solidFill>
                  <a:srgbClr val="181848"/>
                </a:solidFill>
                <a:latin typeface="Book Antiqua" panose="02040602050305030304" pitchFamily="18" charset="0"/>
                <a:ea typeface="Times New Roman" panose="02020603050405020304" pitchFamily="18" charset="0"/>
              </a:rPr>
              <a:t> </a:t>
            </a:r>
          </a:p>
        </p:txBody>
      </p:sp>
      <p:sp>
        <p:nvSpPr>
          <p:cNvPr id="5" name="Пятиугольник 4"/>
          <p:cNvSpPr/>
          <p:nvPr/>
        </p:nvSpPr>
        <p:spPr>
          <a:xfrm>
            <a:off x="845127" y="242889"/>
            <a:ext cx="10884911" cy="557211"/>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000" b="1" i="1" dirty="0">
                <a:solidFill>
                  <a:srgbClr val="181848"/>
                </a:solidFill>
                <a:latin typeface="Book Antiqua" panose="02040602050305030304" pitchFamily="18" charset="0"/>
                <a:ea typeface="Times New Roman" panose="02020603050405020304" pitchFamily="18" charset="0"/>
              </a:rPr>
              <a:t>Вопросы </a:t>
            </a:r>
            <a:r>
              <a:rPr lang="ru-RU" sz="2000" b="1" i="1" dirty="0" smtClean="0">
                <a:solidFill>
                  <a:srgbClr val="181848"/>
                </a:solidFill>
                <a:latin typeface="Book Antiqua" panose="02040602050305030304" pitchFamily="18" charset="0"/>
                <a:ea typeface="Times New Roman" panose="02020603050405020304" pitchFamily="18" charset="0"/>
              </a:rPr>
              <a:t>для наблюдения </a:t>
            </a:r>
            <a:r>
              <a:rPr lang="ru-RU" sz="2000" b="1" i="1" dirty="0">
                <a:solidFill>
                  <a:srgbClr val="181848"/>
                </a:solidFill>
                <a:latin typeface="Book Antiqua" panose="02040602050305030304" pitchFamily="18" charset="0"/>
                <a:ea typeface="Times New Roman" panose="02020603050405020304" pitchFamily="18" charset="0"/>
              </a:rPr>
              <a:t>и </a:t>
            </a:r>
            <a:r>
              <a:rPr lang="ru-RU" sz="2000" b="1" i="1" dirty="0" smtClean="0">
                <a:solidFill>
                  <a:srgbClr val="181848"/>
                </a:solidFill>
                <a:latin typeface="Book Antiqua" panose="02040602050305030304" pitchFamily="18" charset="0"/>
                <a:ea typeface="Times New Roman" panose="02020603050405020304" pitchFamily="18" charset="0"/>
              </a:rPr>
              <a:t>анализа </a:t>
            </a:r>
            <a:r>
              <a:rPr lang="ru-RU" sz="2000" b="1" i="1" dirty="0">
                <a:solidFill>
                  <a:srgbClr val="181848"/>
                </a:solidFill>
                <a:latin typeface="Book Antiqua" panose="02040602050305030304" pitchFamily="18" charset="0"/>
                <a:ea typeface="Times New Roman" panose="02020603050405020304" pitchFamily="18" charset="0"/>
              </a:rPr>
              <a:t>физкультурного занятия на воздухе в ДОО</a:t>
            </a:r>
            <a:endParaRPr lang="ru-RU" sz="2000" i="1" dirty="0">
              <a:solidFill>
                <a:srgbClr val="181848"/>
              </a:solidFill>
              <a:latin typeface="Book Antiqua" panose="02040602050305030304"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3056" y="4180114"/>
            <a:ext cx="2671293" cy="2464847"/>
          </a:xfrm>
          <a:prstGeom prst="rect">
            <a:avLst/>
          </a:prstGeom>
        </p:spPr>
      </p:pic>
      <p:sp>
        <p:nvSpPr>
          <p:cNvPr id="7" name="TextBox 6"/>
          <p:cNvSpPr txBox="1"/>
          <p:nvPr/>
        </p:nvSpPr>
        <p:spPr>
          <a:xfrm>
            <a:off x="845127" y="1031097"/>
            <a:ext cx="11099223" cy="4832092"/>
          </a:xfrm>
          <a:prstGeom prst="rect">
            <a:avLst/>
          </a:prstGeom>
          <a:noFill/>
        </p:spPr>
        <p:txBody>
          <a:bodyPr wrap="square" rtlCol="0">
            <a:spAutoFit/>
          </a:bodyPr>
          <a:lstStyle/>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Основные цели и задачи физкультурного занятия, приводимого на улице.</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Условия необходимые для проведения этих занятий.</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Одежда детей в теплый и холодный период года.</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Особенности физкультурных занятий на воздухе.</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Деятельность детей до занятия и после </a:t>
            </a:r>
            <a:r>
              <a:rPr lang="ru-RU" sz="1400" i="1" dirty="0" smtClean="0">
                <a:solidFill>
                  <a:srgbClr val="181848"/>
                </a:solidFill>
                <a:latin typeface="Book Antiqua" panose="02040602050305030304" pitchFamily="18" charset="0"/>
                <a:ea typeface="Times New Roman" panose="02020603050405020304" pitchFamily="18" charset="0"/>
              </a:rPr>
              <a:t>него.</a:t>
            </a:r>
            <a:endParaRPr lang="ru-RU" sz="1400" i="1" dirty="0">
              <a:solidFill>
                <a:srgbClr val="181848"/>
              </a:solidFill>
              <a:latin typeface="Book Antiqua" panose="02040602050305030304" pitchFamily="18" charset="0"/>
              <a:ea typeface="Times New Roman" panose="02020603050405020304" pitchFamily="18" charset="0"/>
            </a:endParaRP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Время проведения занятия в режиме детского сада, </a:t>
            </a:r>
            <a:r>
              <a:rPr lang="en-US" sz="1400" i="1" dirty="0">
                <a:solidFill>
                  <a:srgbClr val="181848"/>
                </a:solidFill>
                <a:latin typeface="Book Antiqua" panose="02040602050305030304" pitchFamily="18" charset="0"/>
                <a:ea typeface="Times New Roman" panose="02020603050405020304" pitchFamily="18" charset="0"/>
              </a:rPr>
              <a:t>e</a:t>
            </a:r>
            <a:r>
              <a:rPr lang="ru-RU" sz="1400" i="1" dirty="0">
                <a:solidFill>
                  <a:srgbClr val="181848"/>
                </a:solidFill>
                <a:latin typeface="Book Antiqua" panose="02040602050305030304" pitchFamily="18" charset="0"/>
                <a:ea typeface="Times New Roman" panose="02020603050405020304" pitchFamily="18" charset="0"/>
              </a:rPr>
              <a:t>го продолжительность.</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Структура физкультурного занятия, продолжительность его частей.</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Какая часть занятия отводится для выполнения беговых упражнений.</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Какие виды бега рекомендуются, их темп и продолжительность каждой пробежки.</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Способы организации детей при выполнении упражнений в основных видах.</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Методические приемы, применяемые воспитателем при проведении занятий на воздухе, преобладающие из них (объяснение, показ, словесные объяснение, имитация, </a:t>
            </a:r>
            <a:r>
              <a:rPr lang="ru-RU" sz="1400" i="1" dirty="0" smtClean="0">
                <a:solidFill>
                  <a:srgbClr val="181848"/>
                </a:solidFill>
                <a:latin typeface="Book Antiqua" panose="02040602050305030304" pitchFamily="18" charset="0"/>
                <a:ea typeface="Times New Roman" panose="02020603050405020304" pitchFamily="18" charset="0"/>
              </a:rPr>
              <a:t>беседа</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наблюдение, оценка и пр.).</a:t>
            </a:r>
          </a:p>
          <a:p>
            <a:pPr marL="342900" lvl="0" indent="-342900" algn="just">
              <a:spcAft>
                <a:spcPts val="0"/>
              </a:spcAft>
              <a:buFont typeface="+mj-lt"/>
              <a:buAutoNum type="arabicPeriod"/>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Способы организации детей во время обучения основным движениям (фронтальный, поточный, подгрупповой), целесообразность их использования; индивидуальный подход в физическом воспитании дошкольников; как </a:t>
            </a:r>
            <a:r>
              <a:rPr lang="ru-RU" sz="1400" i="1" dirty="0" smtClean="0">
                <a:solidFill>
                  <a:srgbClr val="181848"/>
                </a:solidFill>
                <a:latin typeface="Book Antiqua" panose="02040602050305030304" pitchFamily="18" charset="0"/>
                <a:ea typeface="Times New Roman" panose="02020603050405020304" pitchFamily="18" charset="0"/>
              </a:rPr>
              <a:t>воспитатель</a:t>
            </a:r>
          </a:p>
          <a:p>
            <a:pPr lvl="0" algn="just">
              <a:spcAft>
                <a:spcPts val="0"/>
              </a:spcAft>
              <a:tabLst>
                <a:tab pos="228600" algn="l"/>
              </a:tabLst>
            </a:pP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использовал контроль за выполнением движений (исправление и предупреждение ошибок в выполнении</a:t>
            </a:r>
            <a:r>
              <a:rPr lang="ru-RU" sz="1400" i="1" dirty="0" smtClean="0">
                <a:solidFill>
                  <a:srgbClr val="181848"/>
                </a:solidFill>
                <a:latin typeface="Book Antiqua" panose="02040602050305030304" pitchFamily="18" charset="0"/>
                <a:ea typeface="Times New Roman" panose="02020603050405020304" pitchFamily="18" charset="0"/>
              </a:rPr>
              <a:t>).</a:t>
            </a:r>
          </a:p>
          <a:p>
            <a:pPr lvl="0" algn="just">
              <a:spcAft>
                <a:spcPts val="0"/>
              </a:spcAft>
              <a:tabLst>
                <a:tab pos="228600" algn="l"/>
              </a:tabLst>
            </a:pPr>
            <a:r>
              <a:rPr lang="ru-RU" sz="1400" i="1" dirty="0" smtClean="0">
                <a:solidFill>
                  <a:srgbClr val="181848"/>
                </a:solidFill>
                <a:latin typeface="Book Antiqua" panose="02040602050305030304" pitchFamily="18" charset="0"/>
                <a:ea typeface="Times New Roman" panose="02020603050405020304" pitchFamily="18" charset="0"/>
              </a:rPr>
              <a:t>13. Организованность </a:t>
            </a:r>
            <a:r>
              <a:rPr lang="ru-RU" sz="1400" i="1" dirty="0">
                <a:solidFill>
                  <a:srgbClr val="181848"/>
                </a:solidFill>
                <a:latin typeface="Book Antiqua" panose="02040602050305030304" pitchFamily="18" charset="0"/>
                <a:ea typeface="Times New Roman" panose="02020603050405020304" pitchFamily="18" charset="0"/>
              </a:rPr>
              <a:t>детей и дисциплина на занятии; взаимоотношения со сверстниками. </a:t>
            </a:r>
          </a:p>
          <a:p>
            <a:pPr lvl="0" algn="just">
              <a:spcAft>
                <a:spcPts val="0"/>
              </a:spcAft>
              <a:tabLst>
                <a:tab pos="228600" algn="l"/>
              </a:tabLst>
            </a:pPr>
            <a:r>
              <a:rPr lang="ru-RU" sz="1400" i="1" dirty="0" smtClean="0">
                <a:solidFill>
                  <a:srgbClr val="181848"/>
                </a:solidFill>
                <a:latin typeface="Book Antiqua" panose="02040602050305030304" pitchFamily="18" charset="0"/>
                <a:ea typeface="Times New Roman" panose="02020603050405020304" pitchFamily="18" charset="0"/>
              </a:rPr>
              <a:t>14. Самочувствие </a:t>
            </a:r>
            <a:r>
              <a:rPr lang="ru-RU" sz="1400" i="1" dirty="0">
                <a:solidFill>
                  <a:srgbClr val="181848"/>
                </a:solidFill>
                <a:latin typeface="Book Antiqua" panose="02040602050305030304" pitchFamily="18" charset="0"/>
                <a:ea typeface="Times New Roman" panose="02020603050405020304" pitchFamily="18" charset="0"/>
              </a:rPr>
              <a:t>детей</a:t>
            </a:r>
            <a:endParaRPr lang="ru-RU" sz="1400" i="1" dirty="0" smtClean="0">
              <a:solidFill>
                <a:srgbClr val="181848"/>
              </a:solidFill>
              <a:latin typeface="Book Antiqua" panose="02040602050305030304" pitchFamily="18" charset="0"/>
              <a:ea typeface="Times New Roman" panose="02020603050405020304" pitchFamily="18" charset="0"/>
            </a:endParaRPr>
          </a:p>
          <a:p>
            <a:pPr lvl="0" algn="just">
              <a:spcAft>
                <a:spcPts val="0"/>
              </a:spcAft>
              <a:tabLst>
                <a:tab pos="228600" algn="l"/>
              </a:tabLst>
            </a:pPr>
            <a:r>
              <a:rPr lang="ru-RU" sz="1400" i="1" dirty="0" smtClean="0">
                <a:solidFill>
                  <a:srgbClr val="181848"/>
                </a:solidFill>
                <a:latin typeface="Book Antiqua" panose="02040602050305030304" pitchFamily="18" charset="0"/>
                <a:ea typeface="Times New Roman" panose="02020603050405020304" pitchFamily="18" charset="0"/>
              </a:rPr>
              <a:t>15. Что </a:t>
            </a:r>
            <a:r>
              <a:rPr lang="ru-RU" sz="1400" i="1" dirty="0">
                <a:solidFill>
                  <a:srgbClr val="181848"/>
                </a:solidFill>
                <a:latin typeface="Book Antiqua" panose="02040602050305030304" pitchFamily="18" charset="0"/>
                <a:ea typeface="Times New Roman" panose="02020603050405020304" pitchFamily="18" charset="0"/>
              </a:rPr>
              <a:t>конкретно из увиденного вы решили перенять, ваши предложения к исправлению недостатков</a:t>
            </a:r>
            <a:r>
              <a:rPr lang="ru-RU" sz="1400" i="1" dirty="0" smtClean="0">
                <a:solidFill>
                  <a:srgbClr val="181848"/>
                </a:solidFill>
                <a:latin typeface="Book Antiqua" panose="02040602050305030304" pitchFamily="18" charset="0"/>
                <a:ea typeface="Times New Roman" panose="02020603050405020304" pitchFamily="18" charset="0"/>
              </a:rPr>
              <a:t>, </a:t>
            </a:r>
            <a:endParaRPr lang="ru-RU" sz="1400" i="1" dirty="0">
              <a:solidFill>
                <a:srgbClr val="181848"/>
              </a:solidFill>
              <a:latin typeface="Book Antiqua" panose="02040602050305030304" pitchFamily="18" charset="0"/>
              <a:ea typeface="Times New Roman" panose="02020603050405020304" pitchFamily="18" charset="0"/>
            </a:endParaRPr>
          </a:p>
          <a:p>
            <a:pPr lvl="0" algn="just">
              <a:spcAft>
                <a:spcPts val="0"/>
              </a:spcAft>
              <a:tabLst>
                <a:tab pos="228600" algn="l"/>
              </a:tabLst>
            </a:pPr>
            <a:r>
              <a:rPr lang="ru-RU" sz="1400" i="1" dirty="0">
                <a:solidFill>
                  <a:srgbClr val="181848"/>
                </a:solidFill>
                <a:latin typeface="Book Antiqua" panose="02040602050305030304" pitchFamily="18" charset="0"/>
                <a:ea typeface="Times New Roman" panose="02020603050405020304" pitchFamily="18" charset="0"/>
              </a:rPr>
              <a:t>усовершенствование методики проведения, рекомендации.</a:t>
            </a:r>
          </a:p>
          <a:p>
            <a:pPr lvl="0" algn="just">
              <a:spcAft>
                <a:spcPts val="0"/>
              </a:spcAft>
              <a:tabLst>
                <a:tab pos="228600" algn="l"/>
              </a:tabLst>
            </a:pPr>
            <a:endParaRPr lang="ru-RU" sz="1400" i="1" dirty="0">
              <a:solidFill>
                <a:srgbClr val="181848"/>
              </a:solidFill>
              <a:latin typeface="Book Antiqua" panose="02040602050305030304" pitchFamily="18" charset="0"/>
              <a:ea typeface="Times New Roman" panose="02020603050405020304" pitchFamily="18" charset="0"/>
            </a:endParaRPr>
          </a:p>
          <a:p>
            <a:pPr lvl="0" algn="just">
              <a:spcAft>
                <a:spcPts val="0"/>
              </a:spcAft>
              <a:tabLst>
                <a:tab pos="228600" algn="l"/>
              </a:tabLst>
            </a:pPr>
            <a:endParaRPr lang="ru-RU" sz="1400" i="1" dirty="0">
              <a:solidFill>
                <a:srgbClr val="181848"/>
              </a:solidFill>
              <a:latin typeface="Book Antiqua" panose="02040602050305030304" pitchFamily="18" charset="0"/>
              <a:ea typeface="Times New Roman" panose="02020603050405020304" pitchFamily="18" charset="0"/>
            </a:endParaRPr>
          </a:p>
          <a:p>
            <a:pPr marL="342900" lvl="0" indent="-342900" algn="just">
              <a:spcAft>
                <a:spcPts val="0"/>
              </a:spcAft>
              <a:buFont typeface="+mj-lt"/>
              <a:buAutoNum type="arabicPeriod"/>
              <a:tabLst>
                <a:tab pos="228600" algn="l"/>
              </a:tabLst>
            </a:pPr>
            <a:endParaRPr lang="ru-RU" sz="1400" i="1" dirty="0">
              <a:solidFill>
                <a:srgbClr val="181848"/>
              </a:solidFill>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6437007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6981" y="110836"/>
            <a:ext cx="11970327" cy="662247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914400" y="235527"/>
            <a:ext cx="10640290" cy="400110"/>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a:t>
            </a:r>
            <a:r>
              <a:rPr lang="ru-RU" sz="2000" b="1" i="1" dirty="0" smtClean="0">
                <a:solidFill>
                  <a:prstClr val="white"/>
                </a:solidFill>
                <a:latin typeface="Book Antiqua" panose="02040602050305030304" pitchFamily="18" charset="0"/>
                <a:ea typeface="Times New Roman" panose="02020603050405020304" pitchFamily="18" charset="0"/>
              </a:rPr>
              <a:t>организации </a:t>
            </a:r>
            <a:r>
              <a:rPr lang="ru-RU" sz="2000" b="1" i="1" dirty="0">
                <a:solidFill>
                  <a:prstClr val="white"/>
                </a:solidFill>
                <a:latin typeface="Book Antiqua" panose="02040602050305030304" pitchFamily="18" charset="0"/>
                <a:ea typeface="Times New Roman" panose="02020603050405020304" pitchFamily="18" charset="0"/>
              </a:rPr>
              <a:t>и проведения физкультурного </a:t>
            </a:r>
            <a:r>
              <a:rPr lang="ru-RU" sz="2000" b="1" i="1" dirty="0" smtClean="0">
                <a:solidFill>
                  <a:prstClr val="white"/>
                </a:solidFill>
                <a:latin typeface="Book Antiqua" panose="02040602050305030304" pitchFamily="18" charset="0"/>
                <a:ea typeface="Times New Roman" panose="02020603050405020304" pitchFamily="18" charset="0"/>
              </a:rPr>
              <a:t>занятия</a:t>
            </a:r>
            <a:endParaRPr lang="ru-RU" dirty="0"/>
          </a:p>
        </p:txBody>
      </p:sp>
      <p:sp>
        <p:nvSpPr>
          <p:cNvPr id="3" name="TextBox 2"/>
          <p:cNvSpPr txBox="1"/>
          <p:nvPr/>
        </p:nvSpPr>
        <p:spPr>
          <a:xfrm>
            <a:off x="387928" y="635637"/>
            <a:ext cx="11333018" cy="6038576"/>
          </a:xfrm>
          <a:prstGeom prst="rect">
            <a:avLst/>
          </a:prstGeom>
          <a:noFill/>
        </p:spPr>
        <p:txBody>
          <a:bodyPr wrap="square" rtlCol="0">
            <a:spAutoFit/>
          </a:bodyPr>
          <a:lstStyle/>
          <a:p>
            <a:pPr indent="450215" algn="just">
              <a:lnSpc>
                <a:spcPct val="115000"/>
              </a:lnSpc>
              <a:spcAft>
                <a:spcPts val="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Занятие проводится в специально оборудованном зале, проводится проветривание и влажная уборка помещения. Структура занятия: вводная, основная и заключительная части.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gn="just">
              <a:lnSpc>
                <a:spcPct val="115000"/>
              </a:lnSpc>
              <a:spcAft>
                <a:spcPts val="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gn="just">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Вводная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часть: построения, сообщение целей и задач урока, ходьба, бег и перестроения для ОРУ. Длительность и интенсивность соответствует возрасту детей их физической подготовленности. Проводится 6-7 ОРУ с малым мячом, по 5-7 повторов каждое, упражнения по сложности и доступны детям этого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возраста. Упражнения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доступны детям этого возраста,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следит за правильной техникой выполнения, дыханием детей. Для физически плохо подготовленных снижает интенсивность и длительность повторов, для более сильных увеличивает осуществляя, таким образом, индивидуальный подход. ОД осуществляется поточным способом, обеспечивая каждому страховку при выполнении хождения и лазания по гимнастической скамейке. Подвижная игра "Туда – обратно", не повторяет ОД и ОРУ, что обеспечивает разнообразную двигательную активность детей. </a:t>
            </a:r>
          </a:p>
          <a:p>
            <a:pPr indent="450215" algn="just">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Заключительная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часть: ходьба, бег, упражнения на восстановление дыхания.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gn="just">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Подведение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итогов занятия. Построение и организованный переход в группу. Длительность занятия 30 мин., основная часть 20 мин, вводная 7 мин, заключительная 3мин.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Воспитатель использует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следующие словесные приемы: исправление, указание, поощрение</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gn="just">
              <a:lnSpc>
                <a:spcPct val="115000"/>
              </a:lnSpc>
              <a:spcAft>
                <a:spcPts val="0"/>
              </a:spcAft>
            </a:pP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Выводы: педагог обеспечивает оптимальную двигательную плотность занятия, умело организует работу с оборудованием, делает правильный показ упражнений, использует различные формы организации (</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индивидуальную, групповую, коллективную),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способы (поточный, фронтальный). Варьирует нагрузку в зависимости от подготовленности ребенка, осуществляя индивидуализацию обучения, создавая, таким образом, оптимальный двигательный режим </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каждому.</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79971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28085" y="2715491"/>
            <a:ext cx="2383806" cy="3906982"/>
          </a:xfrm>
          <a:prstGeom prst="rect">
            <a:avLst/>
          </a:prstGeom>
        </p:spPr>
      </p:pic>
      <p:sp>
        <p:nvSpPr>
          <p:cNvPr id="2" name="TextBox 1"/>
          <p:cNvSpPr txBox="1"/>
          <p:nvPr/>
        </p:nvSpPr>
        <p:spPr>
          <a:xfrm>
            <a:off x="1042988" y="1812224"/>
            <a:ext cx="10844212" cy="4832092"/>
          </a:xfrm>
          <a:prstGeom prst="rect">
            <a:avLst/>
          </a:prstGeom>
          <a:noFill/>
        </p:spPr>
        <p:txBody>
          <a:bodyPr wrap="square" rtlCol="0">
            <a:spAutoFit/>
          </a:bodyPr>
          <a:lstStyle/>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Название</a:t>
            </a:r>
            <a:r>
              <a:rPr lang="ru-RU" sz="1400" b="1"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Форма проведения:</a:t>
            </a:r>
          </a:p>
          <a:p>
            <a:pPr algn="just">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Задачи</a:t>
            </a:r>
            <a:endParaRPr lang="ru-RU" sz="1400" b="1"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1.Образовательные:</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2.Оздоровительные</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3.Воспитательные:</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Оборудование и инвентарь: </a:t>
            </a:r>
            <a:r>
              <a:rPr lang="ru-RU" sz="1400" i="1" dirty="0" smtClean="0">
                <a:solidFill>
                  <a:srgbClr val="181848"/>
                </a:solidFill>
                <a:latin typeface="Book Antiqua" panose="02040602050305030304" pitchFamily="18" charset="0"/>
                <a:ea typeface="Times New Roman" panose="02020603050405020304" pitchFamily="18" charset="0"/>
              </a:rPr>
              <a:t>специально подготовленные; изготовленные </a:t>
            </a:r>
            <a:r>
              <a:rPr lang="ru-RU" sz="1400" i="1" dirty="0">
                <a:solidFill>
                  <a:srgbClr val="181848"/>
                </a:solidFill>
                <a:latin typeface="Book Antiqua" panose="02040602050305030304" pitchFamily="18" charset="0"/>
                <a:ea typeface="Times New Roman" panose="02020603050405020304" pitchFamily="18" charset="0"/>
              </a:rPr>
              <a:t>самим воспитателем</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Место и время проведения:</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Подготовительная работа (детей, воспитателя):</a:t>
            </a:r>
          </a:p>
          <a:p>
            <a:pPr algn="just">
              <a:spcAft>
                <a:spcPts val="0"/>
              </a:spcAft>
            </a:pPr>
            <a:endParaRPr lang="ru-RU" sz="1400" b="1"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Организация праздника</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 </a:t>
            </a:r>
            <a:r>
              <a:rPr lang="ru-RU" sz="1400" b="1" i="1" dirty="0" smtClean="0">
                <a:solidFill>
                  <a:srgbClr val="181848"/>
                </a:solidFill>
                <a:latin typeface="Book Antiqua" panose="02040602050305030304" pitchFamily="18" charset="0"/>
                <a:ea typeface="Times New Roman" panose="02020603050405020304" pitchFamily="18" charset="0"/>
              </a:rPr>
              <a:t>      1. </a:t>
            </a:r>
            <a:r>
              <a:rPr lang="ru-RU" sz="1400" i="1" dirty="0" smtClean="0">
                <a:solidFill>
                  <a:srgbClr val="181848"/>
                </a:solidFill>
                <a:latin typeface="Book Antiqua" panose="02040602050305030304" pitchFamily="18" charset="0"/>
                <a:ea typeface="Times New Roman" panose="02020603050405020304" pitchFamily="18" charset="0"/>
              </a:rPr>
              <a:t>Какой </a:t>
            </a:r>
            <a:r>
              <a:rPr lang="ru-RU" sz="1400" i="1" dirty="0">
                <a:solidFill>
                  <a:srgbClr val="181848"/>
                </a:solidFill>
                <a:latin typeface="Book Antiqua" panose="02040602050305030304" pitchFamily="18" charset="0"/>
                <a:ea typeface="Times New Roman" panose="02020603050405020304" pitchFamily="18" charset="0"/>
              </a:rPr>
              <a:t>дате посвящен </a:t>
            </a:r>
            <a:r>
              <a:rPr lang="ru-RU" sz="1400" i="1" dirty="0" smtClean="0">
                <a:solidFill>
                  <a:srgbClr val="181848"/>
                </a:solidFill>
                <a:latin typeface="Book Antiqua" panose="02040602050305030304" pitchFamily="18" charset="0"/>
                <a:ea typeface="Times New Roman" panose="02020603050405020304" pitchFamily="18" charset="0"/>
              </a:rPr>
              <a:t>праздник?</a:t>
            </a: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       </a:t>
            </a:r>
            <a:r>
              <a:rPr lang="ru-RU" sz="1400" b="1" i="1" dirty="0" smtClean="0">
                <a:solidFill>
                  <a:srgbClr val="181848"/>
                </a:solidFill>
                <a:latin typeface="Book Antiqua" panose="02040602050305030304" pitchFamily="18" charset="0"/>
                <a:ea typeface="Times New Roman" panose="02020603050405020304" pitchFamily="18" charset="0"/>
              </a:rPr>
              <a:t>2. </a:t>
            </a:r>
            <a:r>
              <a:rPr lang="ru-RU" sz="1400" i="1" dirty="0" smtClean="0">
                <a:solidFill>
                  <a:srgbClr val="181848"/>
                </a:solidFill>
                <a:latin typeface="Book Antiqua" panose="02040602050305030304" pitchFamily="18" charset="0"/>
                <a:ea typeface="Times New Roman" panose="02020603050405020304" pitchFamily="18" charset="0"/>
              </a:rPr>
              <a:t>Возраст детей.</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3. Количество </a:t>
            </a:r>
            <a:r>
              <a:rPr lang="ru-RU" sz="1400" i="1" dirty="0">
                <a:solidFill>
                  <a:srgbClr val="181848"/>
                </a:solidFill>
                <a:latin typeface="Book Antiqua" panose="02040602050305030304" pitchFamily="18" charset="0"/>
                <a:ea typeface="Times New Roman" panose="02020603050405020304" pitchFamily="18" charset="0"/>
              </a:rPr>
              <a:t>объединенных групп</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endParaRPr lang="ru-RU" sz="1400" i="1" dirty="0">
              <a:solidFill>
                <a:srgbClr val="181848"/>
              </a:solidFill>
              <a:effectLst/>
              <a:latin typeface="Book Antiqua" panose="02040602050305030304" pitchFamily="18" charset="0"/>
              <a:ea typeface="Times New Roman" panose="02020603050405020304" pitchFamily="18" charset="0"/>
            </a:endParaRPr>
          </a:p>
          <a:p>
            <a:pPr algn="just">
              <a:spcAft>
                <a:spcPts val="0"/>
              </a:spcAft>
            </a:pPr>
            <a:r>
              <a:rPr lang="ru-RU" sz="1400" b="1" i="1" dirty="0">
                <a:solidFill>
                  <a:srgbClr val="181848"/>
                </a:solidFill>
                <a:latin typeface="Book Antiqua" panose="02040602050305030304" pitchFamily="18" charset="0"/>
                <a:ea typeface="Times New Roman" panose="02020603050405020304" pitchFamily="18" charset="0"/>
              </a:rPr>
              <a:t>Создание условий для проведения праздника.</a:t>
            </a:r>
            <a:endParaRPr lang="ru-RU" sz="1400"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4. Наличие </a:t>
            </a:r>
            <a:r>
              <a:rPr lang="ru-RU" sz="1400" i="1" dirty="0">
                <a:solidFill>
                  <a:srgbClr val="181848"/>
                </a:solidFill>
                <a:latin typeface="Book Antiqua" panose="02040602050305030304" pitchFamily="18" charset="0"/>
                <a:ea typeface="Times New Roman" panose="02020603050405020304" pitchFamily="18" charset="0"/>
              </a:rPr>
              <a:t>сценария</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5. С</a:t>
            </a:r>
            <a:r>
              <a:rPr lang="ru-RU" sz="1400" i="1" dirty="0" smtClean="0">
                <a:solidFill>
                  <a:srgbClr val="181848"/>
                </a:solidFill>
                <a:latin typeface="Book Antiqua" panose="02040602050305030304" pitchFamily="18" charset="0"/>
                <a:ea typeface="Times New Roman" panose="02020603050405020304" pitchFamily="18" charset="0"/>
              </a:rPr>
              <a:t>облюдение </a:t>
            </a:r>
            <a:r>
              <a:rPr lang="ru-RU" sz="1400" i="1" dirty="0">
                <a:solidFill>
                  <a:srgbClr val="181848"/>
                </a:solidFill>
                <a:latin typeface="Book Antiqua" panose="02040602050305030304" pitchFamily="18" charset="0"/>
                <a:ea typeface="Times New Roman" panose="02020603050405020304" pitchFamily="18" charset="0"/>
              </a:rPr>
              <a:t>гигиенических требований для проведения досуга (соблюдение режима проветривания, </a:t>
            </a:r>
            <a:endParaRPr lang="ru-RU" sz="1400"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требований </a:t>
            </a:r>
            <a:r>
              <a:rPr lang="ru-RU" sz="1400" i="1" dirty="0">
                <a:solidFill>
                  <a:srgbClr val="181848"/>
                </a:solidFill>
                <a:latin typeface="Book Antiqua" panose="02040602050305030304" pitchFamily="18" charset="0"/>
                <a:ea typeface="Times New Roman" panose="02020603050405020304" pitchFamily="18" charset="0"/>
              </a:rPr>
              <a:t>к наличию спортивной одежды и обуви</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6</a:t>
            </a:r>
            <a:r>
              <a:rPr lang="ru-RU" sz="1400" i="1" dirty="0">
                <a:solidFill>
                  <a:srgbClr val="181848"/>
                </a:solidFill>
                <a:latin typeface="Book Antiqua" panose="02040602050305030304" pitchFamily="18" charset="0"/>
                <a:ea typeface="Times New Roman" panose="02020603050405020304" pitchFamily="18" charset="0"/>
              </a:rPr>
              <a:t>. Эстетичность и педагогическая целесообразность в оформлении зала.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7. Своевременная подготовка атрибутов, игрушек, декораций, костюмов, ТСО.</a:t>
            </a:r>
            <a:endParaRPr lang="ru-RU" sz="1400"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endParaRPr lang="ru-RU" sz="1400" i="1" dirty="0">
              <a:solidFill>
                <a:srgbClr val="181848"/>
              </a:solidFill>
              <a:effectLst/>
              <a:latin typeface="Book Antiqua" panose="02040602050305030304" pitchFamily="18" charset="0"/>
              <a:ea typeface="Times New Roman" panose="02020603050405020304" pitchFamily="18" charset="0"/>
            </a:endParaRPr>
          </a:p>
        </p:txBody>
      </p:sp>
      <p:sp>
        <p:nvSpPr>
          <p:cNvPr id="5" name="Пятиугольник 4"/>
          <p:cNvSpPr/>
          <p:nvPr/>
        </p:nvSpPr>
        <p:spPr>
          <a:xfrm>
            <a:off x="1042988" y="1143000"/>
            <a:ext cx="10553267" cy="542958"/>
          </a:xfrm>
          <a:prstGeom prst="homePlat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ru-RU" sz="2400" b="1" i="1" dirty="0" smtClean="0">
              <a:solidFill>
                <a:srgbClr val="181848"/>
              </a:solidFill>
              <a:latin typeface="Book Antiqua" panose="02040602050305030304" pitchFamily="18" charset="0"/>
              <a:ea typeface="Times New Roman" panose="02020603050405020304" pitchFamily="18" charset="0"/>
            </a:endParaRPr>
          </a:p>
          <a:p>
            <a:pPr lvl="0" algn="just"/>
            <a:r>
              <a:rPr lang="ru-RU" sz="2000" b="1" i="1" dirty="0" smtClean="0">
                <a:solidFill>
                  <a:srgbClr val="181848"/>
                </a:solidFill>
                <a:latin typeface="Book Antiqua" panose="02040602050305030304" pitchFamily="18" charset="0"/>
                <a:ea typeface="Times New Roman" panose="02020603050405020304" pitchFamily="18" charset="0"/>
              </a:rPr>
              <a:t>Вопросы </a:t>
            </a:r>
            <a:r>
              <a:rPr lang="ru-RU" sz="2000" b="1" i="1" dirty="0">
                <a:solidFill>
                  <a:srgbClr val="181848"/>
                </a:solidFill>
                <a:latin typeface="Book Antiqua" panose="02040602050305030304" pitchFamily="18" charset="0"/>
                <a:ea typeface="Times New Roman" panose="02020603050405020304" pitchFamily="18" charset="0"/>
              </a:rPr>
              <a:t>для анализа физкультурного праздника, развлечения, досуга</a:t>
            </a:r>
            <a:endParaRPr lang="ru-RU" sz="2000" dirty="0">
              <a:solidFill>
                <a:srgbClr val="181848"/>
              </a:solidFill>
              <a:latin typeface="Book Antiqua" panose="02040602050305030304" pitchFamily="18" charset="0"/>
              <a:ea typeface="Times New Roman" panose="02020603050405020304" pitchFamily="18" charset="0"/>
            </a:endParaRPr>
          </a:p>
          <a:p>
            <a:pPr lvl="0" algn="just"/>
            <a:r>
              <a:rPr lang="ru-RU" sz="2400" dirty="0">
                <a:solidFill>
                  <a:srgbClr val="181848"/>
                </a:solidFill>
                <a:latin typeface="Times New Roman" panose="02020603050405020304" pitchFamily="18" charset="0"/>
                <a:ea typeface="Times New Roman" panose="02020603050405020304" pitchFamily="18" charset="0"/>
              </a:rPr>
              <a:t> </a:t>
            </a:r>
          </a:p>
        </p:txBody>
      </p:sp>
      <p:sp>
        <p:nvSpPr>
          <p:cNvPr id="6" name="TextBox 5"/>
          <p:cNvSpPr txBox="1"/>
          <p:nvPr/>
        </p:nvSpPr>
        <p:spPr>
          <a:xfrm>
            <a:off x="1171575" y="185738"/>
            <a:ext cx="10424680" cy="830997"/>
          </a:xfrm>
          <a:prstGeom prst="rect">
            <a:avLst/>
          </a:prstGeom>
          <a:noFill/>
        </p:spPr>
        <p:txBody>
          <a:bodyPr wrap="square" rtlCol="0">
            <a:spAutoFit/>
          </a:bodyPr>
          <a:lstStyle/>
          <a:p>
            <a:pPr lvl="0" algn="ctr"/>
            <a:r>
              <a:rPr lang="ru-RU" sz="2400" b="1" i="1" dirty="0">
                <a:solidFill>
                  <a:srgbClr val="181848"/>
                </a:solidFill>
                <a:latin typeface="Book Antiqua" panose="02040602050305030304" pitchFamily="18" charset="0"/>
                <a:ea typeface="Times New Roman" panose="02020603050405020304" pitchFamily="18" charset="0"/>
              </a:rPr>
              <a:t>Наблюдение и анализ организации и проведения физкультурного </a:t>
            </a:r>
            <a:r>
              <a:rPr lang="ru-RU" sz="2400" b="1" i="1" dirty="0" smtClean="0">
                <a:solidFill>
                  <a:srgbClr val="181848"/>
                </a:solidFill>
                <a:latin typeface="Book Antiqua" panose="02040602050305030304" pitchFamily="18" charset="0"/>
                <a:ea typeface="Times New Roman" panose="02020603050405020304" pitchFamily="18" charset="0"/>
              </a:rPr>
              <a:t>развлечения в </a:t>
            </a:r>
            <a:r>
              <a:rPr lang="ru-RU" sz="2400" b="1" i="1" dirty="0">
                <a:solidFill>
                  <a:srgbClr val="181848"/>
                </a:solidFill>
                <a:latin typeface="Book Antiqua" panose="02040602050305030304" pitchFamily="18" charset="0"/>
                <a:ea typeface="Times New Roman" panose="02020603050405020304" pitchFamily="18" charset="0"/>
              </a:rPr>
              <a:t>разных возрастных группах</a:t>
            </a:r>
          </a:p>
        </p:txBody>
      </p:sp>
    </p:spTree>
    <p:extLst>
      <p:ext uri="{BB962C8B-B14F-4D97-AF65-F5344CB8AC3E}">
        <p14:creationId xmlns:p14="http://schemas.microsoft.com/office/powerpoint/2010/main" val="28251930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914400" y="166254"/>
            <a:ext cx="11028218" cy="6340197"/>
          </a:xfrm>
          <a:prstGeom prst="rect">
            <a:avLst/>
          </a:prstGeom>
          <a:noFill/>
        </p:spPr>
        <p:txBody>
          <a:bodyPr wrap="square" rtlCol="0">
            <a:spAutoFit/>
          </a:bodyPr>
          <a:lstStyle/>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8</a:t>
            </a:r>
            <a:r>
              <a:rPr lang="ru-RU" sz="1400" i="1" dirty="0">
                <a:solidFill>
                  <a:srgbClr val="181848"/>
                </a:solidFill>
                <a:latin typeface="Book Antiqua" panose="02040602050305030304" pitchFamily="18" charset="0"/>
                <a:ea typeface="Times New Roman" panose="02020603050405020304" pitchFamily="18" charset="0"/>
              </a:rPr>
              <a:t>. Эстетичность и целесообразность использования заявленных атрибутов;</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9. Предшествующая работа с детьми в день праздника: беседа, настрой, знакомство с костюмами.</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10. Время проведения праздника (в режиме дня).</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11. Эстетика внешнего вида детей и взрослых (спортивная форма и т. д).</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12. Размещение родителей и гостей.</a:t>
            </a:r>
            <a:endParaRPr lang="ru-RU" sz="1400" i="1" dirty="0">
              <a:solidFill>
                <a:srgbClr val="181848"/>
              </a:solidFill>
              <a:effectLst/>
              <a:latin typeface="Book Antiqua" panose="02040602050305030304" pitchFamily="18" charset="0"/>
              <a:ea typeface="Times New Roman" panose="02020603050405020304" pitchFamily="18" charset="0"/>
            </a:endParaRPr>
          </a:p>
          <a:p>
            <a:pPr algn="just">
              <a:spcAft>
                <a:spcPts val="0"/>
              </a:spcAft>
            </a:pPr>
            <a:endParaRPr lang="ru-RU" sz="1400" b="1"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Проведение </a:t>
            </a:r>
            <a:r>
              <a:rPr lang="ru-RU" sz="1400" b="1" i="1" dirty="0">
                <a:solidFill>
                  <a:srgbClr val="181848"/>
                </a:solidFill>
                <a:latin typeface="Book Antiqua" panose="02040602050305030304" pitchFamily="18" charset="0"/>
                <a:ea typeface="Times New Roman" panose="02020603050405020304" pitchFamily="18" charset="0"/>
              </a:rPr>
              <a:t>праздника</a:t>
            </a:r>
            <a:r>
              <a:rPr lang="ru-RU" sz="1400" b="1"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13. Варианты </a:t>
            </a:r>
            <a:r>
              <a:rPr lang="ru-RU" sz="1400" i="1" dirty="0">
                <a:solidFill>
                  <a:srgbClr val="181848"/>
                </a:solidFill>
                <a:latin typeface="Book Antiqua" panose="02040602050305030304" pitchFamily="18" charset="0"/>
                <a:ea typeface="Times New Roman" panose="02020603050405020304" pitchFamily="18" charset="0"/>
              </a:rPr>
              <a:t>проведения физкультурного досуга:</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 использование </a:t>
            </a:r>
            <a:r>
              <a:rPr lang="ru-RU" sz="1400" i="1" dirty="0">
                <a:solidFill>
                  <a:srgbClr val="181848"/>
                </a:solidFill>
                <a:latin typeface="Book Antiqua" panose="02040602050305030304" pitchFamily="18" charset="0"/>
                <a:ea typeface="Times New Roman" panose="02020603050405020304" pitchFamily="18" charset="0"/>
              </a:rPr>
              <a:t>знакомых подвижных игр и игровых </a:t>
            </a:r>
            <a:r>
              <a:rPr lang="ru-RU" sz="1400" i="1" dirty="0" smtClean="0">
                <a:solidFill>
                  <a:srgbClr val="181848"/>
                </a:solidFill>
                <a:latin typeface="Book Antiqua" panose="02040602050305030304" pitchFamily="18" charset="0"/>
                <a:ea typeface="Times New Roman" panose="02020603050405020304" pitchFamily="18" charset="0"/>
              </a:rPr>
              <a:t>упражнений; использование </a:t>
            </a:r>
            <a:r>
              <a:rPr lang="ru-RU" sz="1400" i="1" dirty="0">
                <a:solidFill>
                  <a:srgbClr val="181848"/>
                </a:solidFill>
                <a:latin typeface="Book Antiqua" panose="02040602050305030304" pitchFamily="18" charset="0"/>
                <a:ea typeface="Times New Roman" panose="02020603050405020304" pitchFamily="18" charset="0"/>
              </a:rPr>
              <a:t>элементов одной из спортивных игр;</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 использование игр-эстафет / </a:t>
            </a:r>
            <a:r>
              <a:rPr lang="ru-RU" sz="1400" i="1" dirty="0">
                <a:solidFill>
                  <a:srgbClr val="181848"/>
                </a:solidFill>
                <a:latin typeface="Book Antiqua" panose="02040602050305030304" pitchFamily="18" charset="0"/>
                <a:ea typeface="Times New Roman" panose="02020603050405020304" pitchFamily="18" charset="0"/>
              </a:rPr>
              <a:t>народных </a:t>
            </a:r>
            <a:r>
              <a:rPr lang="ru-RU" sz="1400" i="1" dirty="0" smtClean="0">
                <a:solidFill>
                  <a:srgbClr val="181848"/>
                </a:solidFill>
                <a:latin typeface="Book Antiqua" panose="02040602050305030304" pitchFamily="18" charset="0"/>
                <a:ea typeface="Times New Roman" panose="02020603050405020304" pitchFamily="18" charset="0"/>
              </a:rPr>
              <a:t>игр: использованы (</a:t>
            </a:r>
            <a:r>
              <a:rPr lang="ru-RU" sz="1400" i="1" dirty="0">
                <a:solidFill>
                  <a:srgbClr val="181848"/>
                </a:solidFill>
                <a:latin typeface="Book Antiqua" panose="02040602050305030304" pitchFamily="18" charset="0"/>
                <a:ea typeface="Times New Roman" panose="02020603050405020304" pitchFamily="18" charset="0"/>
              </a:rPr>
              <a:t>не использованы</a:t>
            </a:r>
            <a:r>
              <a:rPr lang="ru-RU" sz="1400" i="1" dirty="0" smtClean="0">
                <a:solidFill>
                  <a:srgbClr val="181848"/>
                </a:solidFill>
                <a:latin typeface="Book Antiqua" panose="02040602050305030304" pitchFamily="18" charset="0"/>
                <a:ea typeface="Times New Roman" panose="02020603050405020304" pitchFamily="18" charset="0"/>
              </a:rPr>
              <a:t>);   </a:t>
            </a:r>
            <a:endParaRPr lang="ru-RU" sz="1400"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 использование </a:t>
            </a:r>
            <a:r>
              <a:rPr lang="ru-RU" sz="1400" i="1" dirty="0">
                <a:solidFill>
                  <a:srgbClr val="181848"/>
                </a:solidFill>
                <a:latin typeface="Book Antiqua" panose="02040602050305030304" pitchFamily="18" charset="0"/>
                <a:ea typeface="Times New Roman" panose="02020603050405020304" pitchFamily="18" charset="0"/>
              </a:rPr>
              <a:t>одного из спортивных упражнений или основных движений (лыжный досуг, досуг в плавательном </a:t>
            </a:r>
            <a:r>
              <a:rPr lang="ru-RU" sz="1400" i="1" dirty="0" smtClean="0">
                <a:solidFill>
                  <a:srgbClr val="181848"/>
                </a:solidFill>
                <a:latin typeface="Book Antiqua" panose="02040602050305030304" pitchFamily="18" charset="0"/>
                <a:ea typeface="Times New Roman" panose="02020603050405020304" pitchFamily="18" charset="0"/>
              </a:rPr>
              <a:t>бассейне</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с </a:t>
            </a:r>
            <a:r>
              <a:rPr lang="ru-RU" sz="1400" i="1" dirty="0">
                <a:solidFill>
                  <a:srgbClr val="181848"/>
                </a:solidFill>
                <a:latin typeface="Book Antiqua" panose="02040602050305030304" pitchFamily="18" charset="0"/>
                <a:ea typeface="Times New Roman" panose="02020603050405020304" pitchFamily="18" charset="0"/>
              </a:rPr>
              <a:t>метанием, на велосипедах и т.д</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 </a:t>
            </a:r>
            <a:r>
              <a:rPr lang="ru-RU" sz="1400" i="1" dirty="0" smtClean="0">
                <a:solidFill>
                  <a:srgbClr val="181848"/>
                </a:solidFill>
                <a:latin typeface="Book Antiqua" panose="02040602050305030304" pitchFamily="18" charset="0"/>
                <a:ea typeface="Times New Roman" panose="02020603050405020304" pitchFamily="18" charset="0"/>
              </a:rPr>
              <a:t>использование </a:t>
            </a:r>
            <a:r>
              <a:rPr lang="ru-RU" sz="1400" i="1" dirty="0">
                <a:solidFill>
                  <a:srgbClr val="181848"/>
                </a:solidFill>
                <a:latin typeface="Book Antiqua" panose="02040602050305030304" pitchFamily="18" charset="0"/>
                <a:ea typeface="Times New Roman" panose="02020603050405020304" pitchFamily="18" charset="0"/>
              </a:rPr>
              <a:t>народного фольклора: широко используется (не используется</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 спортивно-музыкальный </a:t>
            </a:r>
            <a:r>
              <a:rPr lang="ru-RU" sz="1400" i="1" dirty="0">
                <a:solidFill>
                  <a:srgbClr val="181848"/>
                </a:solidFill>
                <a:latin typeface="Book Antiqua" panose="02040602050305030304" pitchFamily="18" charset="0"/>
                <a:ea typeface="Times New Roman" panose="02020603050405020304" pitchFamily="18" charset="0"/>
              </a:rPr>
              <a:t>(дети соревнуются в качественном </a:t>
            </a:r>
            <a:r>
              <a:rPr lang="ru-RU" sz="1400" i="1" dirty="0" smtClean="0">
                <a:solidFill>
                  <a:srgbClr val="181848"/>
                </a:solidFill>
                <a:latin typeface="Book Antiqua" panose="02040602050305030304" pitchFamily="18" charset="0"/>
                <a:ea typeface="Times New Roman" panose="02020603050405020304" pitchFamily="18" charset="0"/>
              </a:rPr>
              <a:t>выполнении </a:t>
            </a:r>
            <a:r>
              <a:rPr lang="ru-RU" sz="1400" i="1" dirty="0">
                <a:solidFill>
                  <a:srgbClr val="181848"/>
                </a:solidFill>
                <a:latin typeface="Book Antiqua" panose="02040602050305030304" pitchFamily="18" charset="0"/>
                <a:ea typeface="Times New Roman" panose="02020603050405020304" pitchFamily="18" charset="0"/>
              </a:rPr>
              <a:t>движений под музыку) досуг</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       14. Участие </a:t>
            </a:r>
            <a:r>
              <a:rPr lang="ru-RU" sz="1400" i="1" dirty="0">
                <a:solidFill>
                  <a:srgbClr val="181848"/>
                </a:solidFill>
                <a:latin typeface="Book Antiqua" panose="02040602050305030304" pitchFamily="18" charset="0"/>
                <a:ea typeface="Times New Roman" panose="02020603050405020304" pitchFamily="18" charset="0"/>
              </a:rPr>
              <a:t>детей в выполнении заданий (фронтальные формы </a:t>
            </a:r>
            <a:r>
              <a:rPr lang="ru-RU" sz="1400" i="1" dirty="0" smtClean="0">
                <a:solidFill>
                  <a:srgbClr val="181848"/>
                </a:solidFill>
                <a:latin typeface="Book Antiqua" panose="02040602050305030304" pitchFamily="18" charset="0"/>
                <a:ea typeface="Times New Roman" panose="02020603050405020304" pitchFamily="18" charset="0"/>
              </a:rPr>
              <a:t>организации</a:t>
            </a:r>
            <a:r>
              <a:rPr lang="ru-RU" sz="1400" i="1" dirty="0">
                <a:solidFill>
                  <a:srgbClr val="181848"/>
                </a:solidFill>
                <a:latin typeface="Book Antiqua" panose="02040602050305030304" pitchFamily="18" charset="0"/>
                <a:ea typeface="Times New Roman" panose="02020603050405020304" pitchFamily="18" charset="0"/>
              </a:rPr>
              <a:t>, подгруппами, индивидуальные).</a:t>
            </a:r>
            <a:endParaRPr lang="ru-RU" sz="1400"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15. </a:t>
            </a:r>
            <a:r>
              <a:rPr lang="ru-RU" sz="1400" i="1" dirty="0">
                <a:solidFill>
                  <a:srgbClr val="181848"/>
                </a:solidFill>
                <a:latin typeface="Book Antiqua" panose="02040602050305030304" pitchFamily="18" charset="0"/>
                <a:ea typeface="Times New Roman" panose="02020603050405020304" pitchFamily="18" charset="0"/>
              </a:rPr>
              <a:t>Качество используемого музыкального, спортивного, литературного  материала: его художественность, </a:t>
            </a:r>
            <a:endParaRPr lang="ru-RU" sz="1400"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доступность</a:t>
            </a:r>
            <a:r>
              <a:rPr lang="ru-RU" sz="1400" i="1" dirty="0">
                <a:solidFill>
                  <a:srgbClr val="181848"/>
                </a:solidFill>
                <a:latin typeface="Book Antiqua" panose="02040602050305030304" pitchFamily="18" charset="0"/>
                <a:ea typeface="Times New Roman" panose="02020603050405020304" pitchFamily="18" charset="0"/>
              </a:rPr>
              <a:t>, объем</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16. </a:t>
            </a:r>
            <a:r>
              <a:rPr lang="ru-RU" sz="1400" i="1" dirty="0">
                <a:solidFill>
                  <a:srgbClr val="181848"/>
                </a:solidFill>
                <a:latin typeface="Book Antiqua" panose="02040602050305030304" pitchFamily="18" charset="0"/>
                <a:ea typeface="Times New Roman" panose="02020603050405020304" pitchFamily="18" charset="0"/>
              </a:rPr>
              <a:t>Познавательная и воспитательная, оздоровительная значимость</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17. </a:t>
            </a:r>
            <a:r>
              <a:rPr lang="ru-RU" sz="1400" i="1" dirty="0">
                <a:solidFill>
                  <a:srgbClr val="181848"/>
                </a:solidFill>
                <a:latin typeface="Book Antiqua" panose="02040602050305030304" pitchFamily="18" charset="0"/>
                <a:ea typeface="Times New Roman" panose="02020603050405020304" pitchFamily="18" charset="0"/>
              </a:rPr>
              <a:t>Занимательность, игровые ситуации, сюрпризность праздничного действия</a:t>
            </a:r>
            <a:r>
              <a:rPr lang="ru-RU" sz="1400" i="1" dirty="0" smtClean="0">
                <a:solidFill>
                  <a:srgbClr val="181848"/>
                </a:solidFill>
                <a:latin typeface="Book Antiqua" panose="02040602050305030304" pitchFamily="18" charset="0"/>
                <a:ea typeface="Times New Roman" panose="02020603050405020304" pitchFamily="18" charset="0"/>
              </a:rPr>
              <a:t>.</a:t>
            </a:r>
          </a:p>
          <a:p>
            <a:pPr algn="just">
              <a:spcAft>
                <a:spcPts val="0"/>
              </a:spcAft>
            </a:pPr>
            <a:endParaRPr lang="ru-RU" sz="1400" b="1" i="1" dirty="0" smtClean="0">
              <a:solidFill>
                <a:srgbClr val="181848"/>
              </a:solidFill>
              <a:latin typeface="Book Antiqua" panose="02040602050305030304" pitchFamily="18" charset="0"/>
              <a:ea typeface="Times New Roman" panose="02020603050405020304" pitchFamily="18" charset="0"/>
            </a:endParaRPr>
          </a:p>
          <a:p>
            <a:pPr algn="just">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Оценка </a:t>
            </a:r>
            <a:r>
              <a:rPr lang="ru-RU" sz="1400" b="1" i="1" dirty="0">
                <a:solidFill>
                  <a:srgbClr val="181848"/>
                </a:solidFill>
                <a:latin typeface="Book Antiqua" panose="02040602050305030304" pitchFamily="18" charset="0"/>
                <a:ea typeface="Times New Roman" panose="02020603050405020304" pitchFamily="18" charset="0"/>
              </a:rPr>
              <a:t>деятельности педагога.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18. </a:t>
            </a:r>
            <a:r>
              <a:rPr lang="ru-RU" sz="1400" i="1" dirty="0">
                <a:solidFill>
                  <a:srgbClr val="181848"/>
                </a:solidFill>
                <a:latin typeface="Book Antiqua" panose="02040602050305030304" pitchFamily="18" charset="0"/>
                <a:ea typeface="Times New Roman" panose="02020603050405020304" pitchFamily="18" charset="0"/>
              </a:rPr>
              <a:t>Знание сценария всеми присутствующими педагогами.</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19. </a:t>
            </a:r>
            <a:r>
              <a:rPr lang="ru-RU" sz="1400" i="1" dirty="0">
                <a:solidFill>
                  <a:srgbClr val="181848"/>
                </a:solidFill>
                <a:latin typeface="Book Antiqua" panose="02040602050305030304" pitchFamily="18" charset="0"/>
                <a:ea typeface="Times New Roman" panose="02020603050405020304" pitchFamily="18" charset="0"/>
              </a:rPr>
              <a:t>Участие воспитателя в проведении досуга:</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 только объясняет задания;</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 помогает тем, кто не может организовать свои действия (помогает слабым детям);</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 оценивает деятельность детей с учетом их индивидуальных особенностей, подводит итог с учетом особенностей команды или группы и т.д. (участвует в судействе);</a:t>
            </a:r>
          </a:p>
          <a:p>
            <a:pPr algn="just">
              <a:spcAft>
                <a:spcPts val="0"/>
              </a:spcAft>
            </a:pPr>
            <a:r>
              <a:rPr lang="ru-RU" sz="1400" i="1" dirty="0">
                <a:solidFill>
                  <a:srgbClr val="181848"/>
                </a:solidFill>
                <a:latin typeface="Book Antiqua" panose="02040602050305030304" pitchFamily="18" charset="0"/>
                <a:ea typeface="Times New Roman" panose="02020603050405020304" pitchFamily="18" charset="0"/>
              </a:rPr>
              <a:t>       - знание детей, умение их организовать и активизировать их внимание, заинтересовать;</a:t>
            </a:r>
          </a:p>
          <a:p>
            <a:pPr algn="just">
              <a:spcAft>
                <a:spcPts val="0"/>
              </a:spcAft>
            </a:pPr>
            <a:endParaRPr lang="ru-RU" sz="1400" i="1" dirty="0">
              <a:solidFill>
                <a:srgbClr val="181848"/>
              </a:solidFill>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3900979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900545" y="235527"/>
            <a:ext cx="10958946" cy="5739072"/>
          </a:xfrm>
          <a:prstGeom prst="rect">
            <a:avLst/>
          </a:prstGeom>
          <a:noFill/>
        </p:spPr>
        <p:txBody>
          <a:bodyPr wrap="square" rtlCol="0">
            <a:spAutoFit/>
          </a:bodyPr>
          <a:lstStyle/>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 </a:t>
            </a:r>
            <a:r>
              <a:rPr lang="ru-RU" sz="1400" i="1" dirty="0">
                <a:solidFill>
                  <a:srgbClr val="181848"/>
                </a:solidFill>
                <a:latin typeface="Book Antiqua" panose="02040602050305030304" pitchFamily="18" charset="0"/>
                <a:ea typeface="Times New Roman" panose="02020603050405020304" pitchFamily="18" charset="0"/>
              </a:rPr>
              <a:t>эмоциональный тон ведущего;</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культура речи;</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знание всего физкультурного материала; умение преподносить детям сюрприз;</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регулирование физической нагрузки в процессе проведения досуга;</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музыкальное сопровождение;</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слаженность действий всех педагогов, способствующая лучшей организованности детей;</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участие взрослых на празднике (эмоциональность, художественность исполнения);</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 задачи физкультурного досуга и их реализация воспитателем.</a:t>
            </a:r>
          </a:p>
          <a:p>
            <a:pPr>
              <a:spcAft>
                <a:spcPts val="0"/>
              </a:spcAft>
            </a:pPr>
            <a:endParaRPr lang="ru-RU" sz="1400" b="1" i="1" dirty="0" smtClean="0">
              <a:solidFill>
                <a:srgbClr val="181848"/>
              </a:solidFill>
              <a:latin typeface="Book Antiqua" panose="02040602050305030304" pitchFamily="18" charset="0"/>
              <a:ea typeface="Times New Roman" panose="02020603050405020304" pitchFamily="18" charset="0"/>
            </a:endParaRPr>
          </a:p>
          <a:p>
            <a:pPr>
              <a:spcAft>
                <a:spcPts val="0"/>
              </a:spcAft>
            </a:pPr>
            <a:r>
              <a:rPr lang="ru-RU" sz="1400" b="1" i="1" dirty="0" smtClean="0">
                <a:solidFill>
                  <a:srgbClr val="181848"/>
                </a:solidFill>
                <a:latin typeface="Book Antiqua" panose="02040602050305030304" pitchFamily="18" charset="0"/>
                <a:ea typeface="Times New Roman" panose="02020603050405020304" pitchFamily="18" charset="0"/>
              </a:rPr>
              <a:t>Оценка </a:t>
            </a:r>
            <a:r>
              <a:rPr lang="ru-RU" sz="1400" b="1" i="1" dirty="0">
                <a:solidFill>
                  <a:srgbClr val="181848"/>
                </a:solidFill>
                <a:latin typeface="Book Antiqua" panose="02040602050305030304" pitchFamily="18" charset="0"/>
                <a:ea typeface="Times New Roman" panose="02020603050405020304" pitchFamily="18" charset="0"/>
              </a:rPr>
              <a:t>деятельности детей.</a:t>
            </a:r>
            <a:endParaRPr lang="ru-RU" sz="1400" b="1" i="1" dirty="0" smtClean="0">
              <a:solidFill>
                <a:srgbClr val="181848"/>
              </a:solidFill>
              <a:latin typeface="Book Antiqua" panose="02040602050305030304" pitchFamily="18" charset="0"/>
              <a:ea typeface="Times New Roman" panose="02020603050405020304" pitchFamily="18" charset="0"/>
            </a:endParaRPr>
          </a:p>
          <a:p>
            <a:pPr>
              <a:spcAft>
                <a:spcPts val="0"/>
              </a:spcAft>
            </a:pPr>
            <a:r>
              <a:rPr lang="ru-RU" sz="1400" b="1" i="1" dirty="0">
                <a:solidFill>
                  <a:srgbClr val="181848"/>
                </a:solidFill>
                <a:effectLst/>
                <a:latin typeface="Book Antiqua" panose="02040602050305030304" pitchFamily="18" charset="0"/>
                <a:ea typeface="Times New Roman" panose="02020603050405020304" pitchFamily="18" charset="0"/>
              </a:rPr>
              <a:t> </a:t>
            </a:r>
            <a:r>
              <a:rPr lang="ru-RU" sz="1400" b="1" i="1" dirty="0" smtClean="0">
                <a:solidFill>
                  <a:srgbClr val="181848"/>
                </a:solidFill>
                <a:effectLst/>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20. Качество </a:t>
            </a:r>
            <a:r>
              <a:rPr lang="ru-RU" sz="1400" i="1" dirty="0">
                <a:solidFill>
                  <a:srgbClr val="181848"/>
                </a:solidFill>
                <a:latin typeface="Book Antiqua" panose="02040602050305030304" pitchFamily="18" charset="0"/>
                <a:ea typeface="Times New Roman" panose="02020603050405020304" pitchFamily="18" charset="0"/>
              </a:rPr>
              <a:t>выполнения движений, подвижных игр и спортивных упражнений. </a:t>
            </a:r>
            <a:endParaRPr lang="ru-RU" sz="1400" i="1" dirty="0" smtClean="0">
              <a:solidFill>
                <a:srgbClr val="181848"/>
              </a:solidFill>
              <a:latin typeface="Book Antiqua" panose="02040602050305030304" pitchFamily="18" charset="0"/>
              <a:ea typeface="Times New Roman" panose="02020603050405020304" pitchFamily="18" charset="0"/>
            </a:endParaRPr>
          </a:p>
          <a:p>
            <a:pPr>
              <a:spcAft>
                <a:spcPts val="0"/>
              </a:spcAft>
            </a:pPr>
            <a:r>
              <a:rPr lang="ru-RU" sz="1400" b="1" i="1" dirty="0">
                <a:solidFill>
                  <a:srgbClr val="181848"/>
                </a:solidFill>
                <a:effectLst/>
                <a:latin typeface="Book Antiqua" panose="02040602050305030304" pitchFamily="18" charset="0"/>
                <a:ea typeface="Times New Roman" panose="02020603050405020304" pitchFamily="18" charset="0"/>
              </a:rPr>
              <a:t> </a:t>
            </a:r>
            <a:r>
              <a:rPr lang="ru-RU" sz="1400" b="1"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21. </a:t>
            </a:r>
            <a:r>
              <a:rPr lang="ru-RU" sz="1400" i="1" dirty="0">
                <a:solidFill>
                  <a:srgbClr val="181848"/>
                </a:solidFill>
                <a:latin typeface="Book Antiqua" panose="02040602050305030304" pitchFamily="18" charset="0"/>
                <a:ea typeface="Times New Roman" panose="02020603050405020304" pitchFamily="18" charset="0"/>
              </a:rPr>
              <a:t>Качество художественно-речевой,  деятельности детей, общение, взаимопомощь, выдержка</a:t>
            </a:r>
            <a:r>
              <a:rPr lang="ru-RU" sz="1400" i="1" dirty="0" smtClean="0">
                <a:solidFill>
                  <a:srgbClr val="181848"/>
                </a:solidFill>
                <a:latin typeface="Book Antiqua" panose="02040602050305030304" pitchFamily="18" charset="0"/>
                <a:ea typeface="Times New Roman" panose="02020603050405020304" pitchFamily="18" charset="0"/>
              </a:rPr>
              <a:t>.</a:t>
            </a:r>
          </a:p>
          <a:p>
            <a:pPr>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22. </a:t>
            </a:r>
            <a:r>
              <a:rPr lang="ru-RU" sz="1400" i="1" dirty="0">
                <a:solidFill>
                  <a:srgbClr val="181848"/>
                </a:solidFill>
                <a:latin typeface="Book Antiqua" panose="02040602050305030304" pitchFamily="18" charset="0"/>
                <a:ea typeface="Times New Roman" panose="02020603050405020304" pitchFamily="18" charset="0"/>
              </a:rPr>
              <a:t>Активность детей: равномерное распределение нагрузки, занятость всех детей, распределение ролей между ними с учетом индивидуальных, речевых и других особенностей</a:t>
            </a:r>
            <a:r>
              <a:rPr lang="ru-RU" sz="1400" i="1" dirty="0" smtClean="0">
                <a:solidFill>
                  <a:srgbClr val="181848"/>
                </a:solidFill>
                <a:latin typeface="Book Antiqua" panose="02040602050305030304" pitchFamily="18" charset="0"/>
                <a:ea typeface="Times New Roman" panose="02020603050405020304" pitchFamily="18" charset="0"/>
              </a:rPr>
              <a:t>.</a:t>
            </a:r>
          </a:p>
          <a:p>
            <a:pPr>
              <a:spcAft>
                <a:spcPts val="0"/>
              </a:spcAft>
            </a:pPr>
            <a:r>
              <a:rPr lang="ru-RU" sz="1400" i="1" dirty="0">
                <a:solidFill>
                  <a:srgbClr val="181848"/>
                </a:solidFill>
                <a:effectLst/>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23. </a:t>
            </a:r>
            <a:r>
              <a:rPr lang="ru-RU" sz="1400" i="1" dirty="0">
                <a:solidFill>
                  <a:srgbClr val="181848"/>
                </a:solidFill>
                <a:latin typeface="Book Antiqua" panose="02040602050305030304" pitchFamily="18" charset="0"/>
                <a:ea typeface="Times New Roman" panose="02020603050405020304" pitchFamily="18" charset="0"/>
              </a:rPr>
              <a:t>Непринужденность, естественность в поведении, заинтересованность, чувство радости</a:t>
            </a:r>
            <a:r>
              <a:rPr lang="ru-RU" sz="1400" i="1" dirty="0" smtClean="0">
                <a:solidFill>
                  <a:srgbClr val="181848"/>
                </a:solidFill>
                <a:latin typeface="Book Antiqua" panose="02040602050305030304" pitchFamily="18" charset="0"/>
                <a:ea typeface="Times New Roman" panose="02020603050405020304" pitchFamily="18" charset="0"/>
              </a:rPr>
              <a:t>.</a:t>
            </a:r>
          </a:p>
          <a:p>
            <a:pPr>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24. </a:t>
            </a:r>
            <a:r>
              <a:rPr lang="ru-RU" sz="1400" i="1" dirty="0">
                <a:solidFill>
                  <a:srgbClr val="181848"/>
                </a:solidFill>
                <a:latin typeface="Book Antiqua" panose="02040602050305030304" pitchFamily="18" charset="0"/>
                <a:ea typeface="Times New Roman" panose="02020603050405020304" pitchFamily="18" charset="0"/>
              </a:rPr>
              <a:t>Л</a:t>
            </a:r>
            <a:r>
              <a:rPr lang="ru-RU" sz="1400" i="1" dirty="0" smtClean="0">
                <a:solidFill>
                  <a:srgbClr val="181848"/>
                </a:solidFill>
                <a:latin typeface="Book Antiqua" panose="02040602050305030304" pitchFamily="18" charset="0"/>
                <a:ea typeface="Times New Roman" panose="02020603050405020304" pitchFamily="18" charset="0"/>
              </a:rPr>
              <a:t>огичность </a:t>
            </a:r>
            <a:r>
              <a:rPr lang="ru-RU" sz="1400" i="1" dirty="0">
                <a:solidFill>
                  <a:srgbClr val="181848"/>
                </a:solidFill>
                <a:latin typeface="Book Antiqua" panose="02040602050305030304" pitchFamily="18" charset="0"/>
                <a:ea typeface="Times New Roman" panose="02020603050405020304" pitchFamily="18" charset="0"/>
              </a:rPr>
              <a:t>подведения итогов (оценка педагога, решение жюри и п.).</a:t>
            </a:r>
            <a:endParaRPr lang="ru-RU" sz="1400" i="1" dirty="0" smtClean="0">
              <a:solidFill>
                <a:srgbClr val="181848"/>
              </a:solidFill>
              <a:latin typeface="Book Antiqua" panose="02040602050305030304" pitchFamily="18" charset="0"/>
              <a:ea typeface="Times New Roman" panose="02020603050405020304" pitchFamily="18" charset="0"/>
            </a:endParaRPr>
          </a:p>
          <a:p>
            <a:pPr>
              <a:spcAft>
                <a:spcPts val="0"/>
              </a:spcAft>
            </a:pPr>
            <a:endParaRPr lang="ru-RU" sz="1400" i="1" dirty="0">
              <a:solidFill>
                <a:srgbClr val="181848"/>
              </a:solidFill>
              <a:effectLst/>
              <a:latin typeface="Book Antiqua" panose="02040602050305030304" pitchFamily="18" charset="0"/>
              <a:ea typeface="Times New Roman" panose="02020603050405020304" pitchFamily="18" charset="0"/>
            </a:endParaRPr>
          </a:p>
          <a:p>
            <a:pPr>
              <a:spcAft>
                <a:spcPts val="0"/>
              </a:spcAft>
            </a:pPr>
            <a:r>
              <a:rPr lang="ru-RU" sz="1400" b="1" i="1" dirty="0">
                <a:solidFill>
                  <a:srgbClr val="181848"/>
                </a:solidFill>
                <a:latin typeface="Book Antiqua" panose="02040602050305030304" pitchFamily="18" charset="0"/>
                <a:ea typeface="Times New Roman" panose="02020603050405020304" pitchFamily="18" charset="0"/>
              </a:rPr>
              <a:t>Оценка общей эмоциональной атмосферы </a:t>
            </a:r>
            <a:r>
              <a:rPr lang="ru-RU" sz="1400" b="1" i="1" dirty="0" smtClean="0">
                <a:solidFill>
                  <a:srgbClr val="181848"/>
                </a:solidFill>
                <a:latin typeface="Book Antiqua" panose="02040602050305030304" pitchFamily="18" charset="0"/>
                <a:ea typeface="Times New Roman" panose="02020603050405020304" pitchFamily="18" charset="0"/>
              </a:rPr>
              <a:t>праздника</a:t>
            </a:r>
            <a:r>
              <a:rPr lang="ru-RU" sz="1400" b="1"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(эмоциональная </a:t>
            </a:r>
            <a:r>
              <a:rPr lang="ru-RU" sz="1400" i="1" dirty="0">
                <a:solidFill>
                  <a:srgbClr val="181848"/>
                </a:solidFill>
                <a:latin typeface="Book Antiqua" panose="02040602050305030304" pitchFamily="18" charset="0"/>
                <a:ea typeface="Times New Roman" panose="02020603050405020304" pitchFamily="18" charset="0"/>
              </a:rPr>
              <a:t>нагрузка в процессе проведения досуга)</a:t>
            </a:r>
            <a:endParaRPr lang="ru-RU" sz="1400" i="1" dirty="0" smtClean="0">
              <a:solidFill>
                <a:srgbClr val="181848"/>
              </a:solidFill>
              <a:latin typeface="Book Antiqua" panose="02040602050305030304" pitchFamily="18" charset="0"/>
              <a:ea typeface="Times New Roman" panose="02020603050405020304" pitchFamily="18" charset="0"/>
            </a:endParaRPr>
          </a:p>
          <a:p>
            <a:pPr>
              <a:spcAft>
                <a:spcPts val="0"/>
              </a:spcAft>
            </a:pPr>
            <a:endParaRPr lang="ru-RU" sz="1400" i="1" dirty="0">
              <a:solidFill>
                <a:srgbClr val="181848"/>
              </a:solidFill>
              <a:effectLst/>
              <a:latin typeface="Book Antiqua" panose="02040602050305030304" pitchFamily="18" charset="0"/>
              <a:ea typeface="Times New Roman" panose="02020603050405020304" pitchFamily="18" charset="0"/>
            </a:endParaRPr>
          </a:p>
          <a:p>
            <a:pPr>
              <a:spcAft>
                <a:spcPts val="0"/>
              </a:spcAft>
            </a:pPr>
            <a:r>
              <a:rPr lang="ru-RU" sz="1400" b="1" i="1" dirty="0">
                <a:solidFill>
                  <a:srgbClr val="181848"/>
                </a:solidFill>
                <a:latin typeface="Book Antiqua" panose="02040602050305030304" pitchFamily="18" charset="0"/>
                <a:ea typeface="Times New Roman" panose="02020603050405020304" pitchFamily="18" charset="0"/>
              </a:rPr>
              <a:t>Длительность праздника, динамичность, насыщенность</a:t>
            </a:r>
            <a:r>
              <a:rPr lang="ru-RU" sz="1400" b="1" i="1" dirty="0" smtClean="0">
                <a:solidFill>
                  <a:srgbClr val="181848"/>
                </a:solidFill>
                <a:latin typeface="Book Antiqua" panose="02040602050305030304" pitchFamily="18" charset="0"/>
                <a:ea typeface="Times New Roman" panose="02020603050405020304" pitchFamily="18" charset="0"/>
              </a:rPr>
              <a:t>.</a:t>
            </a:r>
          </a:p>
          <a:p>
            <a:pPr>
              <a:spcAft>
                <a:spcPts val="0"/>
              </a:spcAft>
            </a:pPr>
            <a:endParaRPr lang="ru-RU" sz="1400" b="1" i="1" dirty="0">
              <a:solidFill>
                <a:srgbClr val="181848"/>
              </a:solidFill>
              <a:effectLst/>
              <a:latin typeface="Book Antiqua" panose="02040602050305030304" pitchFamily="18" charset="0"/>
              <a:ea typeface="Times New Roman" panose="02020603050405020304" pitchFamily="18" charset="0"/>
            </a:endParaRPr>
          </a:p>
          <a:p>
            <a:pPr>
              <a:spcAft>
                <a:spcPts val="0"/>
              </a:spcAft>
            </a:pPr>
            <a:r>
              <a:rPr lang="ru-RU" sz="1400" b="1" i="1" dirty="0">
                <a:solidFill>
                  <a:srgbClr val="181848"/>
                </a:solidFill>
                <a:latin typeface="Book Antiqua" panose="02040602050305030304" pitchFamily="18" charset="0"/>
                <a:ea typeface="Times New Roman" panose="02020603050405020304" pitchFamily="18" charset="0"/>
              </a:rPr>
              <a:t>Участие родителей, специалистов, младшего воспитателя, педагогов других групп</a:t>
            </a:r>
            <a:r>
              <a:rPr lang="ru-RU" sz="1400" b="1" i="1" dirty="0" smtClean="0">
                <a:solidFill>
                  <a:srgbClr val="181848"/>
                </a:solidFill>
                <a:latin typeface="Book Antiqua" panose="02040602050305030304" pitchFamily="18" charset="0"/>
                <a:ea typeface="Times New Roman" panose="02020603050405020304" pitchFamily="18" charset="0"/>
              </a:rPr>
              <a:t>.</a:t>
            </a:r>
          </a:p>
          <a:p>
            <a:pPr lvl="0" algn="just">
              <a:lnSpc>
                <a:spcPct val="107000"/>
              </a:lnSpc>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25. Что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конкретно из увиденного вы решили перенять;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ваши предложения к исправлению недостатков, </a:t>
            </a:r>
          </a:p>
          <a:p>
            <a:pPr lvl="0" algn="just">
              <a:lnSpc>
                <a:spcPct val="107000"/>
              </a:lnSpc>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усовершенствование методики проведения, рекомендации.</a:t>
            </a:r>
          </a:p>
          <a:p>
            <a:pPr lvl="0" algn="just">
              <a:lnSpc>
                <a:spcPct val="107000"/>
              </a:lnSpc>
            </a:pP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spcAft>
                <a:spcPts val="0"/>
              </a:spcAft>
            </a:pPr>
            <a:endParaRPr lang="ru-RU" sz="1400" b="1" i="1" dirty="0">
              <a:solidFill>
                <a:srgbClr val="181848"/>
              </a:solidFill>
              <a:effectLst/>
              <a:latin typeface="Book Antiqua" panose="02040602050305030304" pitchFamily="18" charset="0"/>
              <a:ea typeface="Times New Roman" panose="0202060305040502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59635" y="4627006"/>
            <a:ext cx="2299855" cy="1953903"/>
          </a:xfrm>
          <a:prstGeom prst="rect">
            <a:avLst/>
          </a:prstGeom>
        </p:spPr>
      </p:pic>
    </p:spTree>
    <p:extLst>
      <p:ext uri="{BB962C8B-B14F-4D97-AF65-F5344CB8AC3E}">
        <p14:creationId xmlns:p14="http://schemas.microsoft.com/office/powerpoint/2010/main" val="217444448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6981" y="110836"/>
            <a:ext cx="11956473" cy="662247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399308" y="387927"/>
            <a:ext cx="8756073" cy="707886"/>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физкультурного развлечения «Зимние забавы</a:t>
            </a:r>
            <a:r>
              <a:rPr lang="ru-RU" sz="2000" b="1" i="1" dirty="0" smtClean="0">
                <a:solidFill>
                  <a:prstClr val="white"/>
                </a:solidFill>
                <a:latin typeface="Book Antiqua" panose="02040602050305030304" pitchFamily="18" charset="0"/>
                <a:ea typeface="Times New Roman" panose="02020603050405020304" pitchFamily="18" charset="0"/>
              </a:rPr>
              <a:t>» </a:t>
            </a:r>
            <a:r>
              <a:rPr lang="ru-RU" sz="2000" i="1" dirty="0" smtClean="0">
                <a:solidFill>
                  <a:prstClr val="white"/>
                </a:solidFill>
                <a:latin typeface="Book Antiqua" panose="02040602050305030304" pitchFamily="18" charset="0"/>
                <a:ea typeface="Times New Roman" panose="02020603050405020304" pitchFamily="18" charset="0"/>
              </a:rPr>
              <a:t>(подготовительная к школе группа)</a:t>
            </a:r>
            <a:endParaRPr lang="ru-RU" dirty="0"/>
          </a:p>
        </p:txBody>
      </p:sp>
      <p:sp>
        <p:nvSpPr>
          <p:cNvPr id="3" name="TextBox 2"/>
          <p:cNvSpPr txBox="1"/>
          <p:nvPr/>
        </p:nvSpPr>
        <p:spPr>
          <a:xfrm>
            <a:off x="387927" y="1330036"/>
            <a:ext cx="11374582" cy="5189113"/>
          </a:xfrm>
          <a:prstGeom prst="rect">
            <a:avLst/>
          </a:prstGeom>
          <a:noFill/>
        </p:spPr>
        <p:txBody>
          <a:bodyPr wrap="square" rtlCol="0">
            <a:spAutoFit/>
          </a:bodyPr>
          <a:lstStyle/>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организации досуга были выполнены гигиенические условия: проветренное помещение, влажная уборка, освещение, спортивная одежда и обувь.</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На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развлечении было использовано музыкальное сопровождение. Развлечение было начато своевременно. Время и условия проведения соответствуют требованиям Сан ПиН</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Программное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содержание развлечения соответствует возрасту и развитию детей. Воспитательная ценность развлечения – развитие физических качеств. </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Задачи соответствуют теме развлечения, уровню подготовленности детей.</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Отражены оздоровительные, развивающие, воспитательные задачи.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Внешний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вид педагога и детей соответствует норме. На развлечении педагогом были использованы разнообразный спортивный инвентарь: лыжи, обручи, клюшки и шайбы, снежки, которые инструктор целесообразно применял.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К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развлечению составлен подробный конспект. Указана предварительная работа и оборудование. Педагог четко продумал и построил развлечение, настроив детей на успех.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80094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6981" y="110836"/>
            <a:ext cx="11956473" cy="662247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401781" y="526473"/>
            <a:ext cx="11360727" cy="5189113"/>
          </a:xfrm>
          <a:prstGeom prst="rect">
            <a:avLst/>
          </a:prstGeom>
          <a:noFill/>
        </p:spPr>
        <p:txBody>
          <a:bodyPr wrap="square" rtlCol="0">
            <a:spAutoFit/>
          </a:bodyPr>
          <a:lstStyle/>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Все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части развлечения взаимосвязаны. На протяжении всего развлечения происходила смена одного вида деятельности другим (Эстафеты, загадки, подвижные игры, стихи, музыкальные паузы). Педагог использовал в развлечении разнообразные методы организации: подгрупповой метод — на протяжении всего развлечения; словесный — объяснение выполнения заданий, показ взрослого. На протяжении всего развлечения поддерживался интерес детей. Дети были активны.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На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этом развлечении дети и взрослые, объединённые общей задачей, действуют вместе, что особенно ценно при подготовке любого мероприятия, что всегда приводит к успеху. Такая деятельность помогает решать задачи физического воспитания</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Речь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педагога была эмоциональная, доступная, грамотна. На развлечении дети были дисциплинированны, самостоятельны, трудолюбивы, организованны. У детей данных групп развиты навыки учебной деятельности, они умеют слушать педагога, выполнять задания, следуя инструкции. Моторная плотность развлечения, т. е время затраченное на выполнение эстафет-80проц. Общая плотность, т. е время затраченное на приготовление инвентаря, объяснение, показ-20 проц.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заключительной части подведен итог: оценка жюри участия детей в развлечении.</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505736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2438399" y="638629"/>
            <a:ext cx="9213273" cy="830997"/>
          </a:xfrm>
          <a:prstGeom prst="rect">
            <a:avLst/>
          </a:prstGeom>
          <a:noFill/>
        </p:spPr>
        <p:txBody>
          <a:bodyPr wrap="square" rtlCol="0">
            <a:spAutoFit/>
          </a:bodyPr>
          <a:lstStyle/>
          <a:p>
            <a:pPr algn="ct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организации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питания в возрастных группах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дошкольной образовательной организации (ДОО)</a:t>
            </a: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39385426"/>
              </p:ext>
            </p:extLst>
          </p:nvPr>
        </p:nvGraphicFramePr>
        <p:xfrm>
          <a:off x="827316" y="1669142"/>
          <a:ext cx="11103428" cy="4615541"/>
        </p:xfrm>
        <a:graphic>
          <a:graphicData uri="http://schemas.openxmlformats.org/drawingml/2006/table">
            <a:tbl>
              <a:tblPr firstRow="1" bandRow="1">
                <a:tableStyleId>{5C22544A-7EE6-4342-B048-85BDC9FD1C3A}</a:tableStyleId>
              </a:tblPr>
              <a:tblGrid>
                <a:gridCol w="738248">
                  <a:extLst>
                    <a:ext uri="{9D8B030D-6E8A-4147-A177-3AD203B41FA5}">
                      <a16:colId xmlns:a16="http://schemas.microsoft.com/office/drawing/2014/main" val="1917530991"/>
                    </a:ext>
                  </a:extLst>
                </a:gridCol>
                <a:gridCol w="6045569">
                  <a:extLst>
                    <a:ext uri="{9D8B030D-6E8A-4147-A177-3AD203B41FA5}">
                      <a16:colId xmlns:a16="http://schemas.microsoft.com/office/drawing/2014/main" val="2732099844"/>
                    </a:ext>
                  </a:extLst>
                </a:gridCol>
                <a:gridCol w="1000179">
                  <a:extLst>
                    <a:ext uri="{9D8B030D-6E8A-4147-A177-3AD203B41FA5}">
                      <a16:colId xmlns:a16="http://schemas.microsoft.com/office/drawing/2014/main" val="3796892496"/>
                    </a:ext>
                  </a:extLst>
                </a:gridCol>
                <a:gridCol w="1058160">
                  <a:extLst>
                    <a:ext uri="{9D8B030D-6E8A-4147-A177-3AD203B41FA5}">
                      <a16:colId xmlns:a16="http://schemas.microsoft.com/office/drawing/2014/main" val="1027335157"/>
                    </a:ext>
                  </a:extLst>
                </a:gridCol>
                <a:gridCol w="1000178">
                  <a:extLst>
                    <a:ext uri="{9D8B030D-6E8A-4147-A177-3AD203B41FA5}">
                      <a16:colId xmlns:a16="http://schemas.microsoft.com/office/drawing/2014/main" val="2857679833"/>
                    </a:ext>
                  </a:extLst>
                </a:gridCol>
                <a:gridCol w="1261094">
                  <a:extLst>
                    <a:ext uri="{9D8B030D-6E8A-4147-A177-3AD203B41FA5}">
                      <a16:colId xmlns:a16="http://schemas.microsoft.com/office/drawing/2014/main" val="4249901048"/>
                    </a:ext>
                  </a:extLst>
                </a:gridCol>
              </a:tblGrid>
              <a:tr h="8291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 п/п</a:t>
                      </a:r>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Вопросы для изучения</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Младшая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Средняя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Старшая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Подготовительная группа</a:t>
                      </a:r>
                    </a:p>
                  </a:txBody>
                  <a:tcPr>
                    <a:solidFill>
                      <a:srgbClr val="333399"/>
                    </a:solidFill>
                  </a:tcPr>
                </a:tc>
                <a:extLst>
                  <a:ext uri="{0D108BD9-81ED-4DB2-BD59-A6C34878D82A}">
                    <a16:rowId xmlns:a16="http://schemas.microsoft.com/office/drawing/2014/main" val="4287069674"/>
                  </a:ext>
                </a:extLst>
              </a:tr>
              <a:tr h="342336">
                <a:tc rowSpan="5">
                  <a:txBody>
                    <a:bodyPr/>
                    <a:lstStyle/>
                    <a:p>
                      <a:pPr algn="ctr"/>
                      <a:r>
                        <a:rPr lang="ru-RU" sz="1600" b="1" i="1" dirty="0" smtClean="0">
                          <a:latin typeface="Book Antiqua" panose="02040602050305030304" pitchFamily="18" charset="0"/>
                        </a:rPr>
                        <a:t>1.</a:t>
                      </a:r>
                      <a:endParaRPr lang="ru-RU" sz="1600" b="1" i="1" dirty="0">
                        <a:latin typeface="Book Antiqua" panose="02040602050305030304" pitchFamily="18" charset="0"/>
                      </a:endParaRPr>
                    </a:p>
                  </a:txBody>
                  <a:tcPr>
                    <a:solidFill>
                      <a:srgbClr val="EDF2F9"/>
                    </a:solidFill>
                  </a:tcPr>
                </a:tc>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srgbClr val="000000"/>
                          </a:solidFill>
                          <a:effectLst/>
                          <a:uLnTx/>
                          <a:uFillTx/>
                          <a:latin typeface="Book Antiqua" panose="02040602050305030304" pitchFamily="18" charset="0"/>
                          <a:ea typeface="Times New Roman" panose="02020603050405020304" pitchFamily="18" charset="0"/>
                          <a:cs typeface="+mn-cs"/>
                        </a:rPr>
                        <a:t>Создание санитарно-гигиенических условий:</a:t>
                      </a:r>
                      <a:endParaRPr kumimoji="0" lang="ru-RU" sz="16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endParaRPr>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extLst>
                  <a:ext uri="{0D108BD9-81ED-4DB2-BD59-A6C34878D82A}">
                    <a16:rowId xmlns:a16="http://schemas.microsoft.com/office/drawing/2014/main" val="3793861477"/>
                  </a:ext>
                </a:extLst>
              </a:tr>
              <a:tr h="382675">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-санитарное состояние</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612596607"/>
                  </a:ext>
                </a:extLst>
              </a:tr>
              <a:tr h="382675">
                <a:tc vMerge="1">
                  <a:txBody>
                    <a:bodyPr/>
                    <a:lstStyle/>
                    <a:p>
                      <a:endParaRPr lang="ru-RU" dirty="0"/>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-соответствие мебели, посадка детей за столы</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915477636"/>
                  </a:ext>
                </a:extLst>
              </a:tr>
              <a:tr h="382675">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-выполнение режима питания</a:t>
                      </a:r>
                      <a:endParaRPr lang="ru-RU" sz="1400" i="1" dirty="0">
                        <a:latin typeface="Book Antiqua" panose="02040602050305030304" pitchFamily="18" charset="0"/>
                      </a:endParaRPr>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566657120"/>
                  </a:ext>
                </a:extLst>
              </a:tr>
              <a:tr h="382675">
                <a:tc vMerge="1">
                  <a:txBody>
                    <a:bodyPr/>
                    <a:lstStyle/>
                    <a:p>
                      <a:endParaRPr lang="ru-RU" dirty="0"/>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-соблюдение объема порций при раздаче детям</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306491108"/>
                  </a:ext>
                </a:extLst>
              </a:tr>
              <a:tr h="382675">
                <a:tc rowSpan="5">
                  <a:txBody>
                    <a:bodyPr/>
                    <a:lstStyle/>
                    <a:p>
                      <a:pPr algn="ctr"/>
                      <a:r>
                        <a:rPr lang="ru-RU" sz="1600" b="1" i="1" dirty="0" smtClean="0">
                          <a:latin typeface="Book Antiqua" panose="02040602050305030304" pitchFamily="18" charset="0"/>
                        </a:rPr>
                        <a:t>2. </a:t>
                      </a:r>
                      <a:endParaRPr lang="ru-RU" sz="1600" b="1" i="1" dirty="0">
                        <a:latin typeface="Book Antiqua" panose="02040602050305030304" pitchFamily="18" charset="0"/>
                      </a:endParaRPr>
                    </a:p>
                  </a:txBody>
                  <a:tcPr>
                    <a:solidFill>
                      <a:schemeClr val="bg1"/>
                    </a:solidFill>
                  </a:tcPr>
                </a:tc>
                <a:tc>
                  <a:txBody>
                    <a:bodyPr/>
                    <a:lstStyle/>
                    <a:p>
                      <a:r>
                        <a:rPr lang="ru-RU" sz="1600" b="1" i="1" dirty="0" smtClean="0">
                          <a:solidFill>
                            <a:srgbClr val="000000"/>
                          </a:solidFill>
                          <a:effectLst/>
                          <a:latin typeface="Book Antiqua" panose="02040602050305030304" pitchFamily="18" charset="0"/>
                          <a:ea typeface="Times New Roman" panose="02020603050405020304" pitchFamily="18" charset="0"/>
                        </a:rPr>
                        <a:t>Ответственность младшего воспитателя:</a:t>
                      </a:r>
                      <a:endParaRPr lang="ru-RU" sz="1600" i="1" dirty="0">
                        <a:latin typeface="Book Antiqua" panose="02040602050305030304" pitchFamily="18" charset="0"/>
                      </a:endParaRPr>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820166193"/>
                  </a:ext>
                </a:extLst>
              </a:tr>
              <a:tr h="382675">
                <a:tc vMerge="1">
                  <a:txBody>
                    <a:bodyPr/>
                    <a:lstStyle/>
                    <a:p>
                      <a:endParaRPr lang="ru-RU" dirty="0"/>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-маркировка посуды</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697426490"/>
                  </a:ext>
                </a:extLst>
              </a:tr>
              <a:tr h="382675">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-внешний вид и чистота посуды</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457318492"/>
                  </a:ext>
                </a:extLst>
              </a:tr>
              <a:tr h="382675">
                <a:tc vMerge="1">
                  <a:txBody>
                    <a:bodyPr/>
                    <a:lstStyle/>
                    <a:p>
                      <a:endParaRPr lang="ru-RU" dirty="0"/>
                    </a:p>
                  </a:txBody>
                  <a:tcPr>
                    <a:solidFill>
                      <a:srgbClr val="EDF2F9"/>
                    </a:solidFill>
                  </a:tcPr>
                </a:tc>
                <a:tc>
                  <a:txBody>
                    <a:bodyPr/>
                    <a:lstStyle/>
                    <a:p>
                      <a:pPr marL="21590">
                        <a:lnSpc>
                          <a:spcPct val="107000"/>
                        </a:lnSpc>
                        <a:spcAft>
                          <a:spcPts val="0"/>
                        </a:spcAft>
                      </a:pPr>
                      <a:r>
                        <a:rPr lang="ru-RU" sz="1400" i="1" dirty="0">
                          <a:solidFill>
                            <a:srgbClr val="000000"/>
                          </a:solidFill>
                          <a:effectLst/>
                          <a:latin typeface="Book Antiqua" panose="02040602050305030304" pitchFamily="18" charset="0"/>
                          <a:ea typeface="Times New Roman" panose="02020603050405020304" pitchFamily="18" charset="0"/>
                          <a:cs typeface="Times New Roman" panose="02020603050405020304" pitchFamily="18" charset="0"/>
                        </a:rPr>
                        <a:t>-наличие ведра для отходов</a:t>
                      </a:r>
                      <a:endParaRPr lang="ru-RU" sz="1400" i="1" dirty="0">
                        <a:effectLst/>
                        <a:latin typeface="Book Antiqua" panose="02040602050305030304" pitchFamily="18" charset="0"/>
                        <a:ea typeface="Calibri" panose="020F0502020204030204" pitchFamily="34" charset="0"/>
                        <a:cs typeface="Times New Roman" panose="02020603050405020304" pitchFamily="18" charset="0"/>
                      </a:endParaRPr>
                    </a:p>
                  </a:txBody>
                  <a:tcPr marL="73660" marR="73660" marT="0" marB="0">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435754222"/>
                  </a:ext>
                </a:extLst>
              </a:tr>
              <a:tr h="382675">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-отсутствие пищи на раздаточном столе после выдачи детям</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595084663"/>
                  </a:ext>
                </a:extLst>
              </a:tr>
            </a:tbl>
          </a:graphicData>
        </a:graphic>
      </p:graphicFrame>
      <p:sp>
        <p:nvSpPr>
          <p:cNvPr id="5" name="TextBox 4"/>
          <p:cNvSpPr txBox="1"/>
          <p:nvPr/>
        </p:nvSpPr>
        <p:spPr>
          <a:xfrm>
            <a:off x="8714509" y="124691"/>
            <a:ext cx="3216235" cy="400110"/>
          </a:xfrm>
          <a:prstGeom prst="rect">
            <a:avLst/>
          </a:prstGeom>
          <a:noFill/>
        </p:spPr>
        <p:txBody>
          <a:bodyPr wrap="square" rtlCol="0">
            <a:spAutoFit/>
          </a:bodyPr>
          <a:lstStyle/>
          <a:p>
            <a:pPr algn="r"/>
            <a:r>
              <a:rPr lang="ru-RU" sz="1000" b="1" i="1" dirty="0" smtClean="0">
                <a:latin typeface="Book Antiqua" panose="02040602050305030304" pitchFamily="18" charset="0"/>
              </a:rPr>
              <a:t>Таблица №</a:t>
            </a:r>
            <a:r>
              <a:rPr lang="ru-RU" sz="1000" b="1" i="1" dirty="0">
                <a:latin typeface="Book Antiqua" panose="02040602050305030304" pitchFamily="18" charset="0"/>
              </a:rPr>
              <a:t>2</a:t>
            </a:r>
            <a:r>
              <a:rPr lang="ru-RU" sz="1000" b="1" i="1" dirty="0" smtClean="0">
                <a:latin typeface="Book Antiqua" panose="02040602050305030304" pitchFamily="18" charset="0"/>
              </a:rPr>
              <a:t>. </a:t>
            </a:r>
            <a:r>
              <a:rPr lang="ru-RU" sz="1000" i="1" dirty="0" smtClean="0">
                <a:latin typeface="Book Antiqua" panose="02040602050305030304" pitchFamily="18" charset="0"/>
              </a:rPr>
              <a:t>Карта </a:t>
            </a:r>
            <a:r>
              <a:rPr lang="ru-RU" sz="1000" i="1" dirty="0">
                <a:latin typeface="Book Antiqua" panose="02040602050305030304" pitchFamily="18" charset="0"/>
              </a:rPr>
              <a:t>анализа организации питания в возрастных группах детского </a:t>
            </a:r>
            <a:r>
              <a:rPr lang="ru-RU" sz="1000" i="1" dirty="0" smtClean="0">
                <a:latin typeface="Book Antiqua" panose="02040602050305030304" pitchFamily="18" charset="0"/>
              </a:rPr>
              <a:t>сада.</a:t>
            </a:r>
            <a:endParaRPr lang="ru-RU" sz="1000" i="1" dirty="0">
              <a:latin typeface="Book Antiqua" panose="02040602050305030304" pitchFamily="18" charset="0"/>
            </a:endParaRPr>
          </a:p>
        </p:txBody>
      </p:sp>
      <p:pic>
        <p:nvPicPr>
          <p:cNvPr id="8" name="Рисунок 7"/>
          <p:cNvPicPr>
            <a:picLocks noChangeAspect="1"/>
          </p:cNvPicPr>
          <p:nvPr/>
        </p:nvPicPr>
        <p:blipFill>
          <a:blip r:embed="rId2" cstate="print">
            <a:extLst>
              <a:ext uri="{BEBA8EAE-BF5A-486C-A8C5-ECC9F3942E4B}">
                <a14:imgProps xmlns:a14="http://schemas.microsoft.com/office/drawing/2010/main">
                  <a14:imgLayer r:embed="rId3">
                    <a14:imgEffect>
                      <a14:backgroundRemoval t="2381" b="100000" l="0" r="100000"/>
                    </a14:imgEffect>
                  </a14:imgLayer>
                </a14:imgProps>
              </a:ext>
              <a:ext uri="{28A0092B-C50C-407E-A947-70E740481C1C}">
                <a14:useLocalDpi xmlns:a14="http://schemas.microsoft.com/office/drawing/2010/main" val="0"/>
              </a:ext>
            </a:extLst>
          </a:blip>
          <a:stretch>
            <a:fillRect/>
          </a:stretch>
        </p:blipFill>
        <p:spPr>
          <a:xfrm>
            <a:off x="1134673" y="275082"/>
            <a:ext cx="1194544" cy="1194544"/>
          </a:xfrm>
          <a:prstGeom prst="rect">
            <a:avLst/>
          </a:prstGeom>
        </p:spPr>
      </p:pic>
    </p:spTree>
    <p:extLst>
      <p:ext uri="{BB962C8B-B14F-4D97-AF65-F5344CB8AC3E}">
        <p14:creationId xmlns:p14="http://schemas.microsoft.com/office/powerpoint/2010/main" val="3377575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Пятиугольник 1"/>
          <p:cNvSpPr/>
          <p:nvPr/>
        </p:nvSpPr>
        <p:spPr>
          <a:xfrm>
            <a:off x="825910" y="1165123"/>
            <a:ext cx="10117394" cy="545689"/>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Вопросы для анализа содержания работы</a:t>
            </a:r>
            <a:r>
              <a:rPr lang="ru-RU" sz="20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 I половине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дня. Утро</a:t>
            </a:r>
            <a:endParaRPr lang="ru-RU" sz="2000" i="1" dirty="0">
              <a:solidFill>
                <a:srgbClr val="181848"/>
              </a:solidFill>
              <a:latin typeface="Book Antiqua" panose="02040602050305030304" pitchFamily="18" charset="0"/>
            </a:endParaRPr>
          </a:p>
        </p:txBody>
      </p:sp>
      <p:sp>
        <p:nvSpPr>
          <p:cNvPr id="7" name="TextBox 6"/>
          <p:cNvSpPr txBox="1"/>
          <p:nvPr/>
        </p:nvSpPr>
        <p:spPr>
          <a:xfrm>
            <a:off x="825910" y="1873045"/>
            <a:ext cx="11092754" cy="4835170"/>
          </a:xfrm>
          <a:prstGeom prst="rect">
            <a:avLst/>
          </a:prstGeom>
          <a:noFill/>
        </p:spPr>
        <p:txBody>
          <a:bodyPr wrap="square" rtlCol="0">
            <a:spAutoFit/>
          </a:bodyPr>
          <a:lstStyle/>
          <a:p>
            <a:pPr lvl="0">
              <a:lnSpc>
                <a:spcPct val="115000"/>
              </a:lnSpc>
            </a:pPr>
            <a:r>
              <a:rPr lang="ru-RU" sz="1600" b="1" i="1" dirty="0" smtClean="0">
                <a:solidFill>
                  <a:srgbClr val="181848"/>
                </a:solidFill>
                <a:latin typeface="Book Antiqua" panose="02040602050305030304" pitchFamily="18" charset="0"/>
                <a:ea typeface="Times New Roman" panose="02020603050405020304" pitchFamily="18" charset="0"/>
              </a:rPr>
              <a:t>Утренний приём детей. Организация </a:t>
            </a:r>
            <a:r>
              <a:rPr lang="ru-RU" sz="1600" b="1" i="1" dirty="0">
                <a:solidFill>
                  <a:srgbClr val="181848"/>
                </a:solidFill>
                <a:latin typeface="Book Antiqua" panose="02040602050305030304" pitchFamily="18" charset="0"/>
                <a:ea typeface="Times New Roman" panose="02020603050405020304" pitchFamily="18" charset="0"/>
              </a:rPr>
              <a:t>воспитательно – образовательной деятельности</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1.Как </a:t>
            </a:r>
            <a:r>
              <a:rPr lang="ru-RU" sz="1400" i="1" dirty="0">
                <a:solidFill>
                  <a:srgbClr val="181848"/>
                </a:solidFill>
                <a:latin typeface="Book Antiqua" panose="02040602050305030304" pitchFamily="18" charset="0"/>
                <a:ea typeface="Times New Roman" panose="02020603050405020304" pitchFamily="18" charset="0"/>
              </a:rPr>
              <a:t>воспитатель встречает детей? (Какие говорит приветственные слова, на что обращает внимание, внешний вид, </a:t>
            </a:r>
            <a:r>
              <a:rPr lang="ru-RU" sz="1400" i="1" dirty="0" smtClean="0">
                <a:solidFill>
                  <a:srgbClr val="181848"/>
                </a:solidFill>
                <a:latin typeface="Book Antiqua" panose="02040602050305030304" pitchFamily="18" charset="0"/>
                <a:ea typeface="Times New Roman" panose="02020603050405020304" pitchFamily="18" charset="0"/>
              </a:rPr>
              <a:t>настроение; смог ли поддержать у детей хорошее настроение, желание находиться в коллективе сверстников). </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2</a:t>
            </a:r>
            <a:r>
              <a:rPr lang="ru-RU" sz="1400" i="1" dirty="0">
                <a:solidFill>
                  <a:srgbClr val="181848"/>
                </a:solidFill>
                <a:latin typeface="Book Antiqua" panose="02040602050305030304" pitchFamily="18" charset="0"/>
                <a:ea typeface="Times New Roman" panose="02020603050405020304" pitchFamily="18" charset="0"/>
              </a:rPr>
              <a:t>. Предлагает, какое занятие, или дети предоставлены сами себе? Сравните приёмы организации самостоятельной деятельности в младшем дошкольном возрасте со старшим дошкольным.</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3</a:t>
            </a:r>
            <a:r>
              <a:rPr lang="ru-RU" sz="1400" i="1" dirty="0">
                <a:solidFill>
                  <a:srgbClr val="181848"/>
                </a:solidFill>
                <a:latin typeface="Book Antiqua" panose="02040602050305030304" pitchFamily="18" charset="0"/>
                <a:ea typeface="Times New Roman" panose="02020603050405020304" pitchFamily="18" charset="0"/>
              </a:rPr>
              <a:t>. Какие виды деятельности организует воспитатель </a:t>
            </a:r>
            <a:r>
              <a:rPr lang="ru-RU" sz="1400" i="1" dirty="0" smtClean="0">
                <a:solidFill>
                  <a:srgbClr val="181848"/>
                </a:solidFill>
                <a:latin typeface="Book Antiqua" panose="02040602050305030304" pitchFamily="18" charset="0"/>
                <a:ea typeface="Times New Roman" panose="02020603050405020304" pitchFamily="18" charset="0"/>
              </a:rPr>
              <a:t>(утренний круг, развивающий диалог, игры, труд, </a:t>
            </a:r>
            <a:r>
              <a:rPr lang="ru-RU" sz="1400" i="1" dirty="0">
                <a:solidFill>
                  <a:srgbClr val="181848"/>
                </a:solidFill>
                <a:latin typeface="Book Antiqua" panose="02040602050305030304" pitchFamily="18" charset="0"/>
                <a:ea typeface="Times New Roman" panose="02020603050405020304" pitchFamily="18" charset="0"/>
              </a:rPr>
              <a:t>наблюдения, развлечения, гимнастические упражнения</a:t>
            </a:r>
            <a:r>
              <a:rPr lang="ru-RU" sz="1400" i="1" dirty="0" smtClean="0">
                <a:solidFill>
                  <a:srgbClr val="181848"/>
                </a:solidFill>
                <a:latin typeface="Book Antiqua" panose="02040602050305030304" pitchFamily="18" charset="0"/>
                <a:ea typeface="Times New Roman" panose="02020603050405020304" pitchFamily="18" charset="0"/>
              </a:rPr>
              <a:t>), в том числе</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по </a:t>
            </a:r>
            <a:r>
              <a:rPr lang="ru-RU" sz="1400" i="1" dirty="0">
                <a:solidFill>
                  <a:srgbClr val="181848"/>
                </a:solidFill>
                <a:latin typeface="Book Antiqua" panose="02040602050305030304" pitchFamily="18" charset="0"/>
                <a:ea typeface="Times New Roman" panose="02020603050405020304" pitchFamily="18" charset="0"/>
              </a:rPr>
              <a:t>теме календарного планирования «ЗОЖ (тело человека, спорт)»: беседа, чтение, загадывание / разучивание загадок, </a:t>
            </a:r>
            <a:r>
              <a:rPr lang="ru-RU" sz="1400" i="1" dirty="0" smtClean="0">
                <a:solidFill>
                  <a:srgbClr val="181848"/>
                </a:solidFill>
                <a:latin typeface="Book Antiqua" panose="02040602050305030304" pitchFamily="18" charset="0"/>
                <a:ea typeface="Times New Roman" panose="02020603050405020304" pitchFamily="18" charset="0"/>
              </a:rPr>
              <a:t>дидактические, малоподвижные/ хороводные игры, игры-забавы, рассматривание картин, разучивание / повторение считалочек, </a:t>
            </a:r>
            <a:r>
              <a:rPr lang="ru-RU" sz="1400" i="1" dirty="0">
                <a:solidFill>
                  <a:srgbClr val="181848"/>
                </a:solidFill>
                <a:latin typeface="Book Antiqua" panose="02040602050305030304" pitchFamily="18" charset="0"/>
                <a:ea typeface="Times New Roman" panose="02020603050405020304" pitchFamily="18" charset="0"/>
              </a:rPr>
              <a:t>и т.п. В чём заключалась смена подвижных с малоподвижными видами деятельности. </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4.Продумано </a:t>
            </a:r>
            <a:r>
              <a:rPr lang="ru-RU" sz="1400" i="1" dirty="0">
                <a:solidFill>
                  <a:srgbClr val="181848"/>
                </a:solidFill>
                <a:latin typeface="Book Antiqua" panose="02040602050305030304" pitchFamily="18" charset="0"/>
                <a:ea typeface="Times New Roman" panose="02020603050405020304" pitchFamily="18" charset="0"/>
              </a:rPr>
              <a:t>ли использование  пальчиковых игр, физкультминуток для </a:t>
            </a:r>
            <a:r>
              <a:rPr lang="ru-RU" sz="1400" i="1" dirty="0" smtClean="0">
                <a:solidFill>
                  <a:srgbClr val="181848"/>
                </a:solidFill>
                <a:latin typeface="Book Antiqua" panose="02040602050305030304" pitchFamily="18" charset="0"/>
                <a:ea typeface="Times New Roman" panose="02020603050405020304" pitchFamily="18" charset="0"/>
              </a:rPr>
              <a:t>глаз, артикуляционной гимнастики.</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5.Какую </a:t>
            </a:r>
            <a:r>
              <a:rPr lang="ru-RU" sz="1400" i="1" dirty="0">
                <a:solidFill>
                  <a:srgbClr val="181848"/>
                </a:solidFill>
                <a:latin typeface="Book Antiqua" panose="02040602050305030304" pitchFamily="18" charset="0"/>
                <a:ea typeface="Times New Roman" panose="02020603050405020304" pitchFamily="18" charset="0"/>
              </a:rPr>
              <a:t>позицию выбрал воспитатель в общении с детьми «</a:t>
            </a:r>
            <a:r>
              <a:rPr lang="ru-RU" sz="1400" i="1" dirty="0" smtClean="0">
                <a:solidFill>
                  <a:srgbClr val="181848"/>
                </a:solidFill>
                <a:latin typeface="Book Antiqua" panose="02040602050305030304" pitchFamily="18" charset="0"/>
                <a:ea typeface="Times New Roman" panose="02020603050405020304" pitchFamily="18" charset="0"/>
              </a:rPr>
              <a:t>НАД – </a:t>
            </a:r>
            <a:r>
              <a:rPr lang="ru-RU" sz="1400" i="1" dirty="0">
                <a:solidFill>
                  <a:srgbClr val="181848"/>
                </a:solidFill>
                <a:latin typeface="Book Antiqua" panose="02040602050305030304" pitchFamily="18" charset="0"/>
                <a:ea typeface="Times New Roman" panose="02020603050405020304" pitchFamily="18" charset="0"/>
              </a:rPr>
              <a:t>РЯДОМ - ВМЕСТЕ», обоснуйте.</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6. Удавалось </a:t>
            </a:r>
            <a:r>
              <a:rPr lang="ru-RU" sz="1400" i="1" dirty="0">
                <a:solidFill>
                  <a:srgbClr val="181848"/>
                </a:solidFill>
                <a:latin typeface="Book Antiqua" panose="02040602050305030304" pitchFamily="18" charset="0"/>
                <a:ea typeface="Times New Roman" panose="02020603050405020304" pitchFamily="18" charset="0"/>
              </a:rPr>
              <a:t>ли воспитателю совмещать работу с детьми и общение с родителями?</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7. Умеет </a:t>
            </a:r>
            <a:r>
              <a:rPr lang="ru-RU" sz="1400" i="1" dirty="0">
                <a:solidFill>
                  <a:srgbClr val="181848"/>
                </a:solidFill>
                <a:latin typeface="Book Antiqua" panose="02040602050305030304" pitchFamily="18" charset="0"/>
                <a:ea typeface="Times New Roman" panose="02020603050405020304" pitchFamily="18" charset="0"/>
              </a:rPr>
              <a:t>ли воспитатель организовывать воспитательную работу по мере прихода детей в группу</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индивидуально, с подгруппой, фронтально.</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8. В </a:t>
            </a:r>
            <a:r>
              <a:rPr lang="ru-RU" sz="1400" i="1" dirty="0">
                <a:solidFill>
                  <a:srgbClr val="181848"/>
                </a:solidFill>
                <a:latin typeface="Book Antiqua" panose="02040602050305030304" pitchFamily="18" charset="0"/>
                <a:ea typeface="Times New Roman" panose="02020603050405020304" pitchFamily="18" charset="0"/>
              </a:rPr>
              <a:t>чём заключалась интеграция образовательных приёмов во время организации «</a:t>
            </a:r>
            <a:r>
              <a:rPr lang="en-US" sz="1400" i="1" dirty="0">
                <a:solidFill>
                  <a:srgbClr val="181848"/>
                </a:solidFill>
                <a:latin typeface="Book Antiqua" panose="02040602050305030304" pitchFamily="18" charset="0"/>
                <a:ea typeface="Times New Roman" panose="02020603050405020304" pitchFamily="18" charset="0"/>
              </a:rPr>
              <a:t>I </a:t>
            </a:r>
            <a:r>
              <a:rPr lang="ru-RU" sz="1400" i="1" dirty="0">
                <a:solidFill>
                  <a:srgbClr val="181848"/>
                </a:solidFill>
                <a:latin typeface="Book Antiqua" panose="02040602050305030304" pitchFamily="18" charset="0"/>
                <a:ea typeface="Times New Roman" panose="02020603050405020304" pitchFamily="18" charset="0"/>
              </a:rPr>
              <a:t>половины дня. Утро</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9. </a:t>
            </a:r>
            <a:r>
              <a:rPr lang="ru-RU" sz="1400" i="1" dirty="0">
                <a:solidFill>
                  <a:srgbClr val="181848"/>
                </a:solidFill>
                <a:latin typeface="Book Antiqua" panose="02040602050305030304" pitchFamily="18" charset="0"/>
                <a:ea typeface="Times New Roman" panose="02020603050405020304" pitchFamily="18" charset="0"/>
              </a:rPr>
              <a:t>В чём заключалось взаимодействие воспитателя и медсестры по вопросу «Укрепление здоровья дошкольников </a:t>
            </a:r>
            <a:endParaRPr lang="ru-RU" sz="1400" i="1" dirty="0" smtClean="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и их физическое </a:t>
            </a:r>
            <a:r>
              <a:rPr lang="ru-RU" sz="1400" i="1" dirty="0">
                <a:solidFill>
                  <a:srgbClr val="181848"/>
                </a:solidFill>
                <a:latin typeface="Book Antiqua" panose="02040602050305030304" pitchFamily="18" charset="0"/>
                <a:ea typeface="Times New Roman" panose="02020603050405020304" pitchFamily="18" charset="0"/>
              </a:rPr>
              <a:t>развитие»</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10. </a:t>
            </a:r>
            <a:r>
              <a:rPr lang="ru-RU" sz="1400" i="1" dirty="0">
                <a:solidFill>
                  <a:srgbClr val="181848"/>
                </a:solidFill>
                <a:latin typeface="Book Antiqua" panose="02040602050305030304" pitchFamily="18" charset="0"/>
                <a:ea typeface="Times New Roman" panose="02020603050405020304" pitchFamily="18" charset="0"/>
              </a:rPr>
              <a:t>В котором часу воспитатель начинает сбор детей на гимнастику? Какие при этом используются приёмы?</a:t>
            </a:r>
          </a:p>
          <a:p>
            <a:pPr lvl="0">
              <a:lnSpc>
                <a:spcPct val="115000"/>
              </a:lnSpc>
            </a:pPr>
            <a:endParaRPr lang="ru-RU" sz="1400" i="1" dirty="0">
              <a:solidFill>
                <a:srgbClr val="181848"/>
              </a:solidFill>
              <a:latin typeface="Book Antiqua" panose="02040602050305030304" pitchFamily="18" charset="0"/>
              <a:ea typeface="Times New Roman" panose="02020603050405020304" pitchFamily="18" charset="0"/>
            </a:endParaRPr>
          </a:p>
        </p:txBody>
      </p:sp>
      <p:sp>
        <p:nvSpPr>
          <p:cNvPr id="3" name="TextBox 2"/>
          <p:cNvSpPr txBox="1"/>
          <p:nvPr/>
        </p:nvSpPr>
        <p:spPr>
          <a:xfrm>
            <a:off x="1414463" y="242888"/>
            <a:ext cx="10129837" cy="830997"/>
          </a:xfrm>
          <a:prstGeom prst="rect">
            <a:avLst/>
          </a:prstGeom>
          <a:noFill/>
        </p:spPr>
        <p:txBody>
          <a:bodyPr wrap="square" rtlCol="0">
            <a:spAutoFit/>
          </a:bodyPr>
          <a:lstStyle/>
          <a:p>
            <a:pPr lvl="0" algn="ctr"/>
            <a:r>
              <a:rPr lang="ru-RU" sz="2400" b="1" i="1" dirty="0">
                <a:solidFill>
                  <a:srgbClr val="181848"/>
                </a:solidFill>
                <a:latin typeface="Book Antiqua" panose="02040602050305030304" pitchFamily="18" charset="0"/>
                <a:ea typeface="Times New Roman" panose="02020603050405020304" pitchFamily="18" charset="0"/>
              </a:rPr>
              <a:t>Особенности организации и проведения режимных моментов </a:t>
            </a:r>
            <a:r>
              <a:rPr lang="ru-RU" sz="2400" b="1" i="1" dirty="0" smtClean="0">
                <a:solidFill>
                  <a:srgbClr val="181848"/>
                </a:solidFill>
                <a:latin typeface="Book Antiqua" panose="02040602050305030304" pitchFamily="18" charset="0"/>
                <a:ea typeface="Times New Roman" panose="02020603050405020304" pitchFamily="18" charset="0"/>
              </a:rPr>
              <a:t>в первой </a:t>
            </a:r>
            <a:r>
              <a:rPr lang="ru-RU" sz="2400" b="1" i="1" dirty="0">
                <a:solidFill>
                  <a:srgbClr val="181848"/>
                </a:solidFill>
                <a:latin typeface="Book Antiqua" panose="02040602050305030304" pitchFamily="18" charset="0"/>
                <a:ea typeface="Times New Roman" panose="02020603050405020304" pitchFamily="18" charset="0"/>
              </a:rPr>
              <a:t>половине дня в разных возрастных группах</a:t>
            </a: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72713" y="4547036"/>
            <a:ext cx="1820696" cy="2116559"/>
          </a:xfrm>
          <a:prstGeom prst="rect">
            <a:avLst/>
          </a:prstGeom>
        </p:spPr>
      </p:pic>
    </p:spTree>
    <p:extLst>
      <p:ext uri="{BB962C8B-B14F-4D97-AF65-F5344CB8AC3E}">
        <p14:creationId xmlns:p14="http://schemas.microsoft.com/office/powerpoint/2010/main" val="417447172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145761072"/>
              </p:ext>
            </p:extLst>
          </p:nvPr>
        </p:nvGraphicFramePr>
        <p:xfrm>
          <a:off x="886690" y="193971"/>
          <a:ext cx="11111344" cy="6511634"/>
        </p:xfrm>
        <a:graphic>
          <a:graphicData uri="http://schemas.openxmlformats.org/drawingml/2006/table">
            <a:tbl>
              <a:tblPr firstRow="1" bandRow="1">
                <a:tableStyleId>{5C22544A-7EE6-4342-B048-85BDC9FD1C3A}</a:tableStyleId>
              </a:tblPr>
              <a:tblGrid>
                <a:gridCol w="817419">
                  <a:extLst>
                    <a:ext uri="{9D8B030D-6E8A-4147-A177-3AD203B41FA5}">
                      <a16:colId xmlns:a16="http://schemas.microsoft.com/office/drawing/2014/main" val="1613867097"/>
                    </a:ext>
                  </a:extLst>
                </a:gridCol>
                <a:gridCol w="5899560">
                  <a:extLst>
                    <a:ext uri="{9D8B030D-6E8A-4147-A177-3AD203B41FA5}">
                      <a16:colId xmlns:a16="http://schemas.microsoft.com/office/drawing/2014/main" val="1889037106"/>
                    </a:ext>
                  </a:extLst>
                </a:gridCol>
                <a:gridCol w="1137892">
                  <a:extLst>
                    <a:ext uri="{9D8B030D-6E8A-4147-A177-3AD203B41FA5}">
                      <a16:colId xmlns:a16="http://schemas.microsoft.com/office/drawing/2014/main" val="3970993754"/>
                    </a:ext>
                  </a:extLst>
                </a:gridCol>
                <a:gridCol w="1151941">
                  <a:extLst>
                    <a:ext uri="{9D8B030D-6E8A-4147-A177-3AD203B41FA5}">
                      <a16:colId xmlns:a16="http://schemas.microsoft.com/office/drawing/2014/main" val="2875631590"/>
                    </a:ext>
                  </a:extLst>
                </a:gridCol>
                <a:gridCol w="1011460">
                  <a:extLst>
                    <a:ext uri="{9D8B030D-6E8A-4147-A177-3AD203B41FA5}">
                      <a16:colId xmlns:a16="http://schemas.microsoft.com/office/drawing/2014/main" val="3417934444"/>
                    </a:ext>
                  </a:extLst>
                </a:gridCol>
                <a:gridCol w="1093072">
                  <a:extLst>
                    <a:ext uri="{9D8B030D-6E8A-4147-A177-3AD203B41FA5}">
                      <a16:colId xmlns:a16="http://schemas.microsoft.com/office/drawing/2014/main" val="1338945039"/>
                    </a:ext>
                  </a:extLst>
                </a:gridCol>
              </a:tblGrid>
              <a:tr h="368904">
                <a:tc rowSpan="8">
                  <a:txBody>
                    <a:bodyPr/>
                    <a:lstStyle/>
                    <a:p>
                      <a:pPr algn="ctr"/>
                      <a:r>
                        <a:rPr lang="ru-RU" i="1" dirty="0" smtClean="0">
                          <a:solidFill>
                            <a:srgbClr val="181848"/>
                          </a:solidFill>
                          <a:latin typeface="Book Antiqua" panose="02040602050305030304" pitchFamily="18" charset="0"/>
                        </a:rPr>
                        <a:t>3. </a:t>
                      </a:r>
                      <a:endParaRPr lang="ru-RU" i="1" dirty="0">
                        <a:solidFill>
                          <a:srgbClr val="181848"/>
                        </a:solidFill>
                        <a:latin typeface="Book Antiqua" panose="02040602050305030304" pitchFamily="18" charset="0"/>
                      </a:endParaRPr>
                    </a:p>
                  </a:txBody>
                  <a:tcPr>
                    <a:solidFill>
                      <a:srgbClr val="EDF2F9"/>
                    </a:solidFill>
                  </a:tcPr>
                </a:tc>
                <a:tc gridSpan="5">
                  <a:txBody>
                    <a:bodyPr/>
                    <a:lstStyle/>
                    <a:p>
                      <a:r>
                        <a:rPr lang="ru-RU" sz="1600" b="1" i="1" dirty="0" smtClean="0">
                          <a:solidFill>
                            <a:srgbClr val="181848"/>
                          </a:solidFill>
                          <a:effectLst/>
                          <a:latin typeface="Book Antiqua" panose="02040602050305030304" pitchFamily="18" charset="0"/>
                          <a:ea typeface="Times New Roman" panose="02020603050405020304" pitchFamily="18" charset="0"/>
                        </a:rPr>
                        <a:t>Сервировка стола:</a:t>
                      </a:r>
                      <a:endParaRPr lang="ru-RU" sz="1600" i="1" dirty="0">
                        <a:solidFill>
                          <a:srgbClr val="181848"/>
                        </a:solidFill>
                        <a:latin typeface="Book Antiqua" panose="02040602050305030304" pitchFamily="18" charset="0"/>
                      </a:endParaRPr>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tc hMerge="1">
                  <a:txBody>
                    <a:bodyPr/>
                    <a:lstStyle/>
                    <a:p>
                      <a:endParaRPr lang="ru-RU" dirty="0"/>
                    </a:p>
                  </a:txBody>
                  <a:tcPr>
                    <a:solidFill>
                      <a:srgbClr val="EDF2F9"/>
                    </a:solidFill>
                  </a:tcPr>
                </a:tc>
                <a:extLst>
                  <a:ext uri="{0D108BD9-81ED-4DB2-BD59-A6C34878D82A}">
                    <a16:rowId xmlns:a16="http://schemas.microsoft.com/office/drawing/2014/main" val="2843691493"/>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-учёт возраста детей при сервировке стола</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826446345"/>
                  </a:ext>
                </a:extLst>
              </a:tr>
              <a:tr h="368904">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-эстетика оформления</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2355097042"/>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-бумажные салфетки на столах</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677267292"/>
                  </a:ext>
                </a:extLst>
              </a:tr>
              <a:tr h="368904">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-хлебницы</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34662377"/>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-отдельные тарелки для первого, второго блюда</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541761966"/>
                  </a:ext>
                </a:extLst>
              </a:tr>
              <a:tr h="368904">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-чашки объемом не менее 200 мл.</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617695147"/>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-оценка деятельности дежурных</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763721571"/>
                  </a:ext>
                </a:extLst>
              </a:tr>
              <a:tr h="581925">
                <a:tc rowSpan="8">
                  <a:txBody>
                    <a:bodyPr/>
                    <a:lstStyle/>
                    <a:p>
                      <a:pPr algn="ctr"/>
                      <a:r>
                        <a:rPr lang="ru-RU" b="1" i="1" dirty="0" smtClean="0">
                          <a:latin typeface="Book Antiqua" panose="02040602050305030304" pitchFamily="18" charset="0"/>
                        </a:rPr>
                        <a:t>4.</a:t>
                      </a:r>
                      <a:endParaRPr lang="ru-RU" b="1" i="1" dirty="0">
                        <a:latin typeface="Book Antiqua" panose="02040602050305030304" pitchFamily="18" charset="0"/>
                      </a:endParaRPr>
                    </a:p>
                  </a:txBody>
                  <a:tcPr>
                    <a:solidFill>
                      <a:schemeClr val="bg1"/>
                    </a:solidFill>
                  </a:tcPr>
                </a:tc>
                <a:tc>
                  <a:txBody>
                    <a:bodyPr/>
                    <a:lstStyle/>
                    <a:p>
                      <a:r>
                        <a:rPr lang="ru-RU" sz="1600" b="1" i="1" dirty="0" smtClean="0">
                          <a:solidFill>
                            <a:srgbClr val="181848"/>
                          </a:solidFill>
                          <a:effectLst/>
                          <a:latin typeface="Book Antiqua" panose="02040602050305030304" pitchFamily="18" charset="0"/>
                          <a:ea typeface="Times New Roman" panose="02020603050405020304" pitchFamily="18" charset="0"/>
                        </a:rPr>
                        <a:t>Согласованность взрослых при организации питания детей:</a:t>
                      </a:r>
                      <a:endParaRPr lang="ru-RU" sz="16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223263628"/>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-организация гигиенических процедур</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099766954"/>
                  </a:ext>
                </a:extLst>
              </a:tr>
              <a:tr h="368904">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-внешний вид детей, настроение</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739875817"/>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-обстановка в группе во время приёма пищи</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959929346"/>
                  </a:ext>
                </a:extLst>
              </a:tr>
              <a:tr h="765053">
                <a:tc vMerge="1">
                  <a:txBody>
                    <a:bodyPr/>
                    <a:lstStyle/>
                    <a:p>
                      <a:endParaRPr lang="ru-RU" dirty="0"/>
                    </a:p>
                  </a:txBody>
                  <a:tcPr>
                    <a:solidFill>
                      <a:srgbClr val="EDF2F9"/>
                    </a:solidFill>
                  </a:tcPr>
                </a:tc>
                <a:tc>
                  <a:txBody>
                    <a:bodyPr/>
                    <a:lstStyle/>
                    <a:p>
                      <a:pPr marL="21590">
                        <a:lnSpc>
                          <a:spcPct val="107000"/>
                        </a:lnSpc>
                        <a:spcAft>
                          <a:spcPts val="0"/>
                        </a:spcAft>
                      </a:pPr>
                      <a:r>
                        <a:rPr lang="ru-RU" sz="1400" i="1" dirty="0" smtClean="0">
                          <a:solidFill>
                            <a:srgbClr val="181848"/>
                          </a:solidFill>
                          <a:effectLst/>
                          <a:latin typeface="Times New Roman" panose="02020603050405020304" pitchFamily="18" charset="0"/>
                          <a:ea typeface="Times New Roman" panose="02020603050405020304" pitchFamily="18" charset="0"/>
                          <a:cs typeface="Times New Roman" panose="02020603050405020304" pitchFamily="18" charset="0"/>
                        </a:rPr>
                        <a:t>-навыки пользования столовыми приборами:</a:t>
                      </a:r>
                      <a:endParaRPr lang="ru-RU" sz="1400" i="1" dirty="0" smtClean="0">
                        <a:solidFill>
                          <a:srgbClr val="181848"/>
                        </a:solidFill>
                        <a:effectLst/>
                        <a:latin typeface="Calibri" panose="020F0502020204030204" pitchFamily="34" charset="0"/>
                        <a:ea typeface="Calibri" panose="020F0502020204030204" pitchFamily="34" charset="0"/>
                        <a:cs typeface="Times New Roman" panose="02020603050405020304" pitchFamily="18" charset="0"/>
                      </a:endParaRPr>
                    </a:p>
                    <a:p>
                      <a:pPr marL="21590">
                        <a:lnSpc>
                          <a:spcPct val="107000"/>
                        </a:lnSpc>
                        <a:spcAft>
                          <a:spcPts val="0"/>
                        </a:spcAft>
                      </a:pPr>
                      <a:r>
                        <a:rPr lang="ru-RU" sz="1400" i="1" dirty="0" smtClean="0">
                          <a:solidFill>
                            <a:srgbClr val="181848"/>
                          </a:solidFill>
                          <a:effectLst/>
                          <a:latin typeface="Times New Roman" panose="02020603050405020304" pitchFamily="18" charset="0"/>
                          <a:ea typeface="Times New Roman" panose="02020603050405020304" pitchFamily="18" charset="0"/>
                          <a:cs typeface="Times New Roman" panose="02020603050405020304" pitchFamily="18" charset="0"/>
                        </a:rPr>
                        <a:t>ложка</a:t>
                      </a:r>
                      <a:endParaRPr lang="ru-RU" sz="1400" i="1" dirty="0" smtClean="0">
                        <a:solidFill>
                          <a:srgbClr val="181848"/>
                        </a:solidFill>
                        <a:effectLst/>
                        <a:latin typeface="Calibri" panose="020F0502020204030204" pitchFamily="34" charset="0"/>
                        <a:ea typeface="Calibri" panose="020F0502020204030204" pitchFamily="34" charset="0"/>
                        <a:cs typeface="Times New Roman" panose="02020603050405020304" pitchFamily="18" charset="0"/>
                      </a:endParaRPr>
                    </a:p>
                    <a:p>
                      <a:r>
                        <a:rPr lang="ru-RU" sz="1400" i="1" dirty="0" smtClean="0">
                          <a:solidFill>
                            <a:srgbClr val="181848"/>
                          </a:solidFill>
                          <a:effectLst/>
                          <a:latin typeface="Times New Roman" panose="02020603050405020304" pitchFamily="18" charset="0"/>
                          <a:ea typeface="Times New Roman" panose="02020603050405020304" pitchFamily="18" charset="0"/>
                        </a:rPr>
                        <a:t>вилка</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215820429"/>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-культура поведения за столом</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454840329"/>
                  </a:ext>
                </a:extLst>
              </a:tr>
              <a:tr h="368904">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-полощут рот после еды</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4189184796"/>
                  </a:ext>
                </a:extLst>
              </a:tr>
              <a:tr h="368904">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-благодарят за еду</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498329674"/>
                  </a:ext>
                </a:extLst>
              </a:tr>
            </a:tbl>
          </a:graphicData>
        </a:graphic>
      </p:graphicFrame>
    </p:spTree>
    <p:extLst>
      <p:ext uri="{BB962C8B-B14F-4D97-AF65-F5344CB8AC3E}">
        <p14:creationId xmlns:p14="http://schemas.microsoft.com/office/powerpoint/2010/main" val="302054892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252491650"/>
              </p:ext>
            </p:extLst>
          </p:nvPr>
        </p:nvGraphicFramePr>
        <p:xfrm>
          <a:off x="969821" y="1122216"/>
          <a:ext cx="10875817" cy="3214256"/>
        </p:xfrm>
        <a:graphic>
          <a:graphicData uri="http://schemas.openxmlformats.org/drawingml/2006/table">
            <a:tbl>
              <a:tblPr firstRow="1" bandRow="1">
                <a:tableStyleId>{5C22544A-7EE6-4342-B048-85BDC9FD1C3A}</a:tableStyleId>
              </a:tblPr>
              <a:tblGrid>
                <a:gridCol w="901693">
                  <a:extLst>
                    <a:ext uri="{9D8B030D-6E8A-4147-A177-3AD203B41FA5}">
                      <a16:colId xmlns:a16="http://schemas.microsoft.com/office/drawing/2014/main" val="3663294499"/>
                    </a:ext>
                  </a:extLst>
                </a:gridCol>
                <a:gridCol w="5701480">
                  <a:extLst>
                    <a:ext uri="{9D8B030D-6E8A-4147-A177-3AD203B41FA5}">
                      <a16:colId xmlns:a16="http://schemas.microsoft.com/office/drawing/2014/main" val="875971423"/>
                    </a:ext>
                  </a:extLst>
                </a:gridCol>
                <a:gridCol w="929438">
                  <a:extLst>
                    <a:ext uri="{9D8B030D-6E8A-4147-A177-3AD203B41FA5}">
                      <a16:colId xmlns:a16="http://schemas.microsoft.com/office/drawing/2014/main" val="1592065849"/>
                    </a:ext>
                  </a:extLst>
                </a:gridCol>
                <a:gridCol w="1082034">
                  <a:extLst>
                    <a:ext uri="{9D8B030D-6E8A-4147-A177-3AD203B41FA5}">
                      <a16:colId xmlns:a16="http://schemas.microsoft.com/office/drawing/2014/main" val="3766502318"/>
                    </a:ext>
                  </a:extLst>
                </a:gridCol>
                <a:gridCol w="1179138">
                  <a:extLst>
                    <a:ext uri="{9D8B030D-6E8A-4147-A177-3AD203B41FA5}">
                      <a16:colId xmlns:a16="http://schemas.microsoft.com/office/drawing/2014/main" val="67645421"/>
                    </a:ext>
                  </a:extLst>
                </a:gridCol>
                <a:gridCol w="1082034">
                  <a:extLst>
                    <a:ext uri="{9D8B030D-6E8A-4147-A177-3AD203B41FA5}">
                      <a16:colId xmlns:a16="http://schemas.microsoft.com/office/drawing/2014/main" val="2275596418"/>
                    </a:ext>
                  </a:extLst>
                </a:gridCol>
              </a:tblGrid>
              <a:tr h="401782">
                <a:tc rowSpan="4">
                  <a:txBody>
                    <a:bodyPr/>
                    <a:lstStyle/>
                    <a:p>
                      <a:pPr algn="ctr"/>
                      <a:r>
                        <a:rPr lang="ru-RU" sz="1600" i="1" dirty="0" smtClean="0">
                          <a:solidFill>
                            <a:srgbClr val="181848"/>
                          </a:solidFill>
                          <a:latin typeface="Book Antiqua" panose="02040602050305030304" pitchFamily="18" charset="0"/>
                        </a:rPr>
                        <a:t>5. </a:t>
                      </a:r>
                      <a:endParaRPr lang="ru-RU" sz="1600" i="1" dirty="0">
                        <a:solidFill>
                          <a:srgbClr val="181848"/>
                        </a:solidFill>
                        <a:latin typeface="Book Antiqua" panose="02040602050305030304" pitchFamily="18" charset="0"/>
                      </a:endParaRPr>
                    </a:p>
                  </a:txBody>
                  <a:tcPr>
                    <a:solidFill>
                      <a:srgbClr val="EDF2F9"/>
                    </a:solidFill>
                  </a:tcPr>
                </a:tc>
                <a:tc gridSpan="5">
                  <a:txBody>
                    <a:bodyPr/>
                    <a:lstStyle/>
                    <a:p>
                      <a:r>
                        <a:rPr lang="ru-RU" sz="1600" b="1" i="1" dirty="0" smtClean="0">
                          <a:solidFill>
                            <a:srgbClr val="181848"/>
                          </a:solidFill>
                          <a:effectLst/>
                          <a:latin typeface="Book Antiqua" panose="02040602050305030304" pitchFamily="18" charset="0"/>
                          <a:ea typeface="Times New Roman" panose="02020603050405020304" pitchFamily="18" charset="0"/>
                        </a:rPr>
                        <a:t>Общение воспитателя и младшего воспитателя с детьми во время приёма пищи:</a:t>
                      </a:r>
                      <a:endParaRPr lang="ru-RU" sz="1600" i="1" dirty="0">
                        <a:solidFill>
                          <a:srgbClr val="181848"/>
                        </a:solidFill>
                        <a:latin typeface="Book Antiqua" panose="02040602050305030304" pitchFamily="18" charset="0"/>
                      </a:endParaRPr>
                    </a:p>
                  </a:txBody>
                  <a:tcPr>
                    <a:solidFill>
                      <a:schemeClr val="bg1"/>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936646071"/>
                  </a:ext>
                </a:extLst>
              </a:tr>
              <a:tr h="401782">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-умение преподнести блюдо (нелюбимое, новое)</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208798710"/>
                  </a:ext>
                </a:extLst>
              </a:tr>
              <a:tr h="401782">
                <a:tc vMerge="1">
                  <a:txBody>
                    <a:bodyPr/>
                    <a:lstStyle/>
                    <a:p>
                      <a:endParaRPr lang="ru-RU" dirty="0"/>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-обращение внимания на вкусно приготовленную пищу, её внешний вид</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053101662"/>
                  </a:ext>
                </a:extLst>
              </a:tr>
              <a:tr h="401782">
                <a:tc vMerge="1">
                  <a:txBody>
                    <a:bodyPr/>
                    <a:lstStyle/>
                    <a:p>
                      <a:endParaRPr lang="ru-RU" dirty="0"/>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-обучение правилам поведения за столом</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43186302"/>
                  </a:ext>
                </a:extLst>
              </a:tr>
              <a:tr h="401782">
                <a:tc rowSpan="4">
                  <a:txBody>
                    <a:bodyPr/>
                    <a:lstStyle/>
                    <a:p>
                      <a:pPr algn="ctr"/>
                      <a:r>
                        <a:rPr lang="ru-RU" b="1" i="1" dirty="0" smtClean="0">
                          <a:solidFill>
                            <a:srgbClr val="181848"/>
                          </a:solidFill>
                          <a:latin typeface="Book Antiqua" panose="02040602050305030304" pitchFamily="18" charset="0"/>
                        </a:rPr>
                        <a:t>6.</a:t>
                      </a:r>
                      <a:endParaRPr lang="ru-RU" b="1" i="1" dirty="0">
                        <a:solidFill>
                          <a:srgbClr val="181848"/>
                        </a:solidFill>
                        <a:latin typeface="Book Antiqua" panose="02040602050305030304" pitchFamily="18" charset="0"/>
                      </a:endParaRPr>
                    </a:p>
                  </a:txBody>
                  <a:tcPr>
                    <a:solidFill>
                      <a:schemeClr val="bg1"/>
                    </a:solidFill>
                  </a:tcPr>
                </a:tc>
                <a:tc gridSpan="5">
                  <a:txBody>
                    <a:bodyPr/>
                    <a:lstStyle/>
                    <a:p>
                      <a:r>
                        <a:rPr lang="ru-RU" sz="1600" b="1" i="1" dirty="0" smtClean="0">
                          <a:solidFill>
                            <a:srgbClr val="181848"/>
                          </a:solidFill>
                          <a:effectLst/>
                          <a:latin typeface="Book Antiqua" panose="02040602050305030304" pitchFamily="18" charset="0"/>
                          <a:ea typeface="Times New Roman" panose="02020603050405020304" pitchFamily="18" charset="0"/>
                        </a:rPr>
                        <a:t>Наличие информационного стенда по питанию и соответствие его требованиям к оформлению</a:t>
                      </a:r>
                      <a:endParaRPr lang="ru-RU" sz="1600" i="1" dirty="0">
                        <a:solidFill>
                          <a:srgbClr val="181848"/>
                        </a:solidFill>
                        <a:latin typeface="Book Antiqua" panose="02040602050305030304" pitchFamily="18" charset="0"/>
                      </a:endParaRPr>
                    </a:p>
                  </a:txBody>
                  <a:tcPr>
                    <a:solidFill>
                      <a:schemeClr val="bg1"/>
                    </a:solidFill>
                  </a:tcPr>
                </a:tc>
                <a:tc hMerge="1">
                  <a:txBody>
                    <a:bodyPr/>
                    <a:lstStyle/>
                    <a:p>
                      <a:endParaRPr lang="ru-RU" dirty="0"/>
                    </a:p>
                  </a:txBody>
                  <a:tcPr>
                    <a:solidFill>
                      <a:schemeClr val="bg1"/>
                    </a:solidFill>
                  </a:tcPr>
                </a:tc>
                <a:tc hMerge="1">
                  <a:txBody>
                    <a:bodyPr/>
                    <a:lstStyle/>
                    <a:p>
                      <a:endParaRPr lang="ru-RU" dirty="0"/>
                    </a:p>
                  </a:txBody>
                  <a:tcPr>
                    <a:solidFill>
                      <a:schemeClr val="bg1"/>
                    </a:solidFill>
                  </a:tcPr>
                </a:tc>
                <a:tc hMerge="1">
                  <a:txBody>
                    <a:bodyPr/>
                    <a:lstStyle/>
                    <a:p>
                      <a:endParaRPr lang="ru-RU" dirty="0"/>
                    </a:p>
                  </a:txBody>
                  <a:tcPr>
                    <a:solidFill>
                      <a:schemeClr val="bg1"/>
                    </a:solidFill>
                  </a:tcPr>
                </a:tc>
                <a:tc hMerge="1">
                  <a:txBody>
                    <a:bodyPr/>
                    <a:lstStyle/>
                    <a:p>
                      <a:endParaRPr lang="ru-RU" dirty="0"/>
                    </a:p>
                  </a:txBody>
                  <a:tcPr>
                    <a:solidFill>
                      <a:schemeClr val="bg1"/>
                    </a:solidFill>
                  </a:tcPr>
                </a:tc>
                <a:extLst>
                  <a:ext uri="{0D108BD9-81ED-4DB2-BD59-A6C34878D82A}">
                    <a16:rowId xmlns:a16="http://schemas.microsoft.com/office/drawing/2014/main" val="2964139182"/>
                  </a:ext>
                </a:extLst>
              </a:tr>
              <a:tr h="401782">
                <a:tc vMerge="1">
                  <a:txBody>
                    <a:bodyPr/>
                    <a:lstStyle/>
                    <a:p>
                      <a:endParaRPr lang="ru-RU" dirty="0"/>
                    </a:p>
                  </a:txBody>
                  <a:tcPr>
                    <a:solidFill>
                      <a:srgbClr val="EDF2F9"/>
                    </a:solidFill>
                  </a:tcPr>
                </a:tc>
                <a:tc>
                  <a:txBody>
                    <a:bodyPr/>
                    <a:lstStyle/>
                    <a:p>
                      <a:pPr algn="just"/>
                      <a:r>
                        <a:rPr lang="ru-RU" sz="1400" i="1" dirty="0" smtClean="0">
                          <a:solidFill>
                            <a:srgbClr val="181848"/>
                          </a:solidFill>
                          <a:effectLst/>
                          <a:latin typeface="Times New Roman" panose="02020603050405020304" pitchFamily="18" charset="0"/>
                          <a:ea typeface="Times New Roman" panose="02020603050405020304" pitchFamily="18" charset="0"/>
                        </a:rPr>
                        <a:t>-соответствие меню дате</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4002101727"/>
                  </a:ext>
                </a:extLst>
              </a:tr>
              <a:tr h="401782">
                <a:tc vMerge="1">
                  <a:txBody>
                    <a:bodyPr/>
                    <a:lstStyle/>
                    <a:p>
                      <a:endParaRPr lang="ru-RU" dirty="0"/>
                    </a:p>
                  </a:txBody>
                  <a:tcPr>
                    <a:solidFill>
                      <a:schemeClr val="bg1"/>
                    </a:solidFill>
                  </a:tcPr>
                </a:tc>
                <a:tc>
                  <a:txBody>
                    <a:bodyPr/>
                    <a:lstStyle/>
                    <a:p>
                      <a:pPr algn="just"/>
                      <a:r>
                        <a:rPr lang="ru-RU" sz="1400" i="1" dirty="0" smtClean="0">
                          <a:solidFill>
                            <a:srgbClr val="181848"/>
                          </a:solidFill>
                          <a:effectLst/>
                          <a:latin typeface="Times New Roman" panose="02020603050405020304" pitchFamily="18" charset="0"/>
                          <a:ea typeface="Times New Roman" panose="02020603050405020304" pitchFamily="18" charset="0"/>
                        </a:rPr>
                        <a:t>-утверждено заведующим ДОО</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714633513"/>
                  </a:ext>
                </a:extLst>
              </a:tr>
              <a:tr h="401782">
                <a:tc vMerge="1">
                  <a:txBody>
                    <a:bodyPr/>
                    <a:lstStyle/>
                    <a:p>
                      <a:endParaRPr lang="ru-RU" dirty="0"/>
                    </a:p>
                  </a:txBody>
                  <a:tcPr>
                    <a:solidFill>
                      <a:srgbClr val="EDF2F9"/>
                    </a:solidFill>
                  </a:tcPr>
                </a:tc>
                <a:tc>
                  <a:txBody>
                    <a:bodyPr/>
                    <a:lstStyle/>
                    <a:p>
                      <a:pPr algn="just"/>
                      <a:r>
                        <a:rPr lang="ru-RU" sz="1400" i="1" dirty="0" smtClean="0">
                          <a:solidFill>
                            <a:srgbClr val="181848"/>
                          </a:solidFill>
                          <a:effectLst/>
                          <a:latin typeface="Times New Roman" panose="02020603050405020304" pitchFamily="18" charset="0"/>
                          <a:ea typeface="Times New Roman" panose="02020603050405020304" pitchFamily="18" charset="0"/>
                        </a:rPr>
                        <a:t>-выход в граммах.</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729972805"/>
                  </a:ext>
                </a:extLst>
              </a:tr>
            </a:tbl>
          </a:graphicData>
        </a:graphic>
      </p:graphicFrame>
      <p:sp>
        <p:nvSpPr>
          <p:cNvPr id="3" name="TextBox 2"/>
          <p:cNvSpPr txBox="1"/>
          <p:nvPr/>
        </p:nvSpPr>
        <p:spPr>
          <a:xfrm>
            <a:off x="7772399" y="138545"/>
            <a:ext cx="4281055" cy="584775"/>
          </a:xfrm>
          <a:prstGeom prst="rect">
            <a:avLst/>
          </a:prstGeom>
          <a:noFill/>
        </p:spPr>
        <p:txBody>
          <a:bodyPr wrap="square" rtlCol="0">
            <a:spAutoFit/>
          </a:bodyPr>
          <a:lstStyle/>
          <a:p>
            <a:pPr algn="r"/>
            <a:r>
              <a:rPr lang="ru-RU" sz="10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Окончание </a:t>
            </a:r>
            <a:r>
              <a:rPr lang="ru-RU" sz="10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таблицы №2. </a:t>
            </a:r>
            <a:r>
              <a:rPr lang="ru-RU" sz="10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a:t>
            </a:r>
            <a:r>
              <a:rPr lang="ru-RU" sz="10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анализа организации питания в возрастных группах детского </a:t>
            </a:r>
            <a:r>
              <a:rPr lang="ru-RU" sz="10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сада.</a:t>
            </a:r>
            <a:endParaRPr lang="ru-RU" sz="10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endParaRPr>
          </a:p>
          <a:p>
            <a:r>
              <a:rPr lang="ru-RU" sz="12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endParaRPr lang="ru-RU" dirty="0"/>
          </a:p>
        </p:txBody>
      </p:sp>
      <p:sp>
        <p:nvSpPr>
          <p:cNvPr id="5" name="TextBox 4"/>
          <p:cNvSpPr txBox="1"/>
          <p:nvPr/>
        </p:nvSpPr>
        <p:spPr>
          <a:xfrm>
            <a:off x="1191492" y="4673813"/>
            <a:ext cx="3200400" cy="1323439"/>
          </a:xfrm>
          <a:prstGeom prst="rect">
            <a:avLst/>
          </a:prstGeom>
          <a:noFill/>
        </p:spPr>
        <p:txBody>
          <a:bodyPr wrap="square" rtlCol="0">
            <a:spAutoFit/>
          </a:bodyPr>
          <a:lstStyle/>
          <a:p>
            <a:pPr>
              <a:spcAft>
                <a:spcPts val="0"/>
              </a:spcAft>
            </a:pPr>
            <a:r>
              <a:rPr lang="ru-RU" sz="1600" b="1" i="1" dirty="0">
                <a:solidFill>
                  <a:srgbClr val="181848"/>
                </a:solidFill>
                <a:latin typeface="Book Antiqua" panose="02040602050305030304" pitchFamily="18" charset="0"/>
                <a:ea typeface="Times New Roman" panose="02020603050405020304" pitchFamily="18" charset="0"/>
              </a:rPr>
              <a:t>Условные обозначения</a:t>
            </a:r>
            <a:r>
              <a:rPr lang="ru-RU" sz="1600" b="1" i="1" dirty="0" smtClean="0">
                <a:solidFill>
                  <a:srgbClr val="181848"/>
                </a:solidFill>
                <a:latin typeface="Book Antiqua" panose="02040602050305030304" pitchFamily="18" charset="0"/>
                <a:ea typeface="Times New Roman" panose="02020603050405020304" pitchFamily="18" charset="0"/>
              </a:rPr>
              <a:t>:</a:t>
            </a:r>
          </a:p>
          <a:p>
            <a:pPr>
              <a:spcAft>
                <a:spcPts val="0"/>
              </a:spcAft>
            </a:pPr>
            <a:r>
              <a:rPr lang="ru-RU" sz="1600" b="1" i="1" dirty="0">
                <a:solidFill>
                  <a:srgbClr val="181848"/>
                </a:solidFill>
                <a:latin typeface="Book Antiqua" panose="02040602050305030304" pitchFamily="18" charset="0"/>
                <a:ea typeface="Times New Roman" panose="02020603050405020304" pitchFamily="18" charset="0"/>
              </a:rPr>
              <a:t>В - </a:t>
            </a:r>
            <a:r>
              <a:rPr lang="ru-RU" sz="1600" i="1" dirty="0">
                <a:solidFill>
                  <a:srgbClr val="181848"/>
                </a:solidFill>
                <a:latin typeface="Book Antiqua" panose="02040602050305030304" pitchFamily="18" charset="0"/>
                <a:ea typeface="Times New Roman" panose="02020603050405020304" pitchFamily="18" charset="0"/>
              </a:rPr>
              <a:t>высокий уровень, </a:t>
            </a:r>
          </a:p>
          <a:p>
            <a:pPr>
              <a:spcAft>
                <a:spcPts val="0"/>
              </a:spcAft>
            </a:pPr>
            <a:r>
              <a:rPr lang="ru-RU" sz="1600" b="1" i="1" dirty="0">
                <a:solidFill>
                  <a:srgbClr val="181848"/>
                </a:solidFill>
                <a:latin typeface="Book Antiqua" panose="02040602050305030304" pitchFamily="18" charset="0"/>
                <a:ea typeface="Times New Roman" panose="02020603050405020304" pitchFamily="18" charset="0"/>
              </a:rPr>
              <a:t>Д - </a:t>
            </a:r>
            <a:r>
              <a:rPr lang="ru-RU" sz="1600" i="1" dirty="0">
                <a:solidFill>
                  <a:srgbClr val="181848"/>
                </a:solidFill>
                <a:latin typeface="Book Antiqua" panose="02040602050305030304" pitchFamily="18" charset="0"/>
                <a:ea typeface="Times New Roman" panose="02020603050405020304" pitchFamily="18" charset="0"/>
              </a:rPr>
              <a:t>допустимый, </a:t>
            </a:r>
          </a:p>
          <a:p>
            <a:pPr>
              <a:spcAft>
                <a:spcPts val="0"/>
              </a:spcAft>
            </a:pPr>
            <a:r>
              <a:rPr lang="ru-RU" sz="1600" b="1" i="1" dirty="0">
                <a:solidFill>
                  <a:srgbClr val="181848"/>
                </a:solidFill>
                <a:latin typeface="Book Antiqua" panose="02040602050305030304" pitchFamily="18" charset="0"/>
                <a:ea typeface="Times New Roman" panose="02020603050405020304" pitchFamily="18" charset="0"/>
              </a:rPr>
              <a:t>К - </a:t>
            </a:r>
            <a:r>
              <a:rPr lang="ru-RU" sz="1600" i="1" dirty="0">
                <a:solidFill>
                  <a:srgbClr val="181848"/>
                </a:solidFill>
                <a:latin typeface="Book Antiqua" panose="02040602050305030304" pitchFamily="18" charset="0"/>
                <a:ea typeface="Times New Roman" panose="02020603050405020304" pitchFamily="18" charset="0"/>
              </a:rPr>
              <a:t>критический уровень.</a:t>
            </a:r>
          </a:p>
          <a:p>
            <a:pPr>
              <a:spcAft>
                <a:spcPts val="0"/>
              </a:spcAft>
            </a:pPr>
            <a:r>
              <a:rPr lang="ru-RU" sz="1600" b="1" i="1" dirty="0" smtClean="0">
                <a:solidFill>
                  <a:srgbClr val="181848"/>
                </a:solidFill>
                <a:latin typeface="Book Antiqua" panose="02040602050305030304" pitchFamily="18" charset="0"/>
                <a:ea typeface="Times New Roman" panose="02020603050405020304" pitchFamily="18" charset="0"/>
              </a:rPr>
              <a:t> </a:t>
            </a:r>
            <a:endParaRPr lang="ru-RU" sz="1600" i="1" dirty="0">
              <a:solidFill>
                <a:srgbClr val="181848"/>
              </a:solidFill>
              <a:latin typeface="Book Antiqua" panose="02040602050305030304" pitchFamily="18" charset="0"/>
              <a:ea typeface="Times New Roman" panose="02020603050405020304" pitchFamily="18" charset="0"/>
            </a:endParaRPr>
          </a:p>
        </p:txBody>
      </p:sp>
      <p:pic>
        <p:nvPicPr>
          <p:cNvPr id="7" name="Рисунок 6"/>
          <p:cNvPicPr>
            <a:picLocks noChangeAspect="1"/>
          </p:cNvPicPr>
          <p:nvPr/>
        </p:nvPicPr>
        <p:blipFill>
          <a:blip r:embed="rId2">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8839200" y="4174368"/>
            <a:ext cx="2848492" cy="2299312"/>
          </a:xfrm>
          <a:prstGeom prst="rect">
            <a:avLst/>
          </a:prstGeom>
        </p:spPr>
      </p:pic>
    </p:spTree>
    <p:extLst>
      <p:ext uri="{BB962C8B-B14F-4D97-AF65-F5344CB8AC3E}">
        <p14:creationId xmlns:p14="http://schemas.microsoft.com/office/powerpoint/2010/main" val="135431446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691" y="110836"/>
            <a:ext cx="11970326" cy="6636328"/>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290945" y="221673"/>
            <a:ext cx="11651673" cy="400110"/>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a:t>
            </a:r>
            <a:r>
              <a:rPr lang="ru-RU" sz="2000" b="1" i="1" dirty="0" smtClean="0">
                <a:solidFill>
                  <a:prstClr val="white"/>
                </a:solidFill>
                <a:latin typeface="Book Antiqua" panose="02040602050305030304" pitchFamily="18" charset="0"/>
                <a:ea typeface="Times New Roman" panose="02020603050405020304" pitchFamily="18" charset="0"/>
              </a:rPr>
              <a:t>анализ организации </a:t>
            </a:r>
            <a:r>
              <a:rPr lang="ru-RU" sz="2000" b="1" i="1" dirty="0">
                <a:solidFill>
                  <a:prstClr val="white"/>
                </a:solidFill>
                <a:latin typeface="Book Antiqua" panose="02040602050305030304" pitchFamily="18" charset="0"/>
                <a:ea typeface="Times New Roman" panose="02020603050405020304" pitchFamily="18" charset="0"/>
              </a:rPr>
              <a:t>питания в </a:t>
            </a:r>
            <a:r>
              <a:rPr lang="ru-RU" sz="2000" b="1" i="1" dirty="0" smtClean="0">
                <a:solidFill>
                  <a:prstClr val="white"/>
                </a:solidFill>
                <a:latin typeface="Book Antiqua" panose="02040602050305030304" pitchFamily="18" charset="0"/>
                <a:ea typeface="Times New Roman" panose="02020603050405020304" pitchFamily="18" charset="0"/>
              </a:rPr>
              <a:t>дошкольной образовательной организации (ДОО) </a:t>
            </a:r>
            <a:endParaRPr lang="ru-RU" dirty="0"/>
          </a:p>
        </p:txBody>
      </p:sp>
      <p:sp>
        <p:nvSpPr>
          <p:cNvPr id="3" name="TextBox 2"/>
          <p:cNvSpPr txBox="1"/>
          <p:nvPr/>
        </p:nvSpPr>
        <p:spPr>
          <a:xfrm>
            <a:off x="290945" y="760328"/>
            <a:ext cx="11651673" cy="6321731"/>
          </a:xfrm>
          <a:prstGeom prst="rect">
            <a:avLst/>
          </a:prstGeom>
          <a:noFill/>
        </p:spPr>
        <p:txBody>
          <a:bodyPr wrap="square" rtlCol="0">
            <a:spAutoFit/>
          </a:bodyPr>
          <a:lstStyle/>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Режим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питания в группах соответствует возрастным и гигиеническим требованиям. Дети обеспечены соответствующей посудой, имеют маркировку в соответствии с СанПиНом. Выдача пищи производится, согласно графика (возраста детей). Пища подается ребёнку умеренно горячей, имеет привлекательный вид и хорошие вкусовые качества</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Дети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садятся за стол, по мере окончания умывания, за накрытые и сервированные столы. Внешний вид детей опрятный. Обстановка в группе во время приема пищи: дети ведут себя шумно,  воспитатель осуществляет руководство питанием детей (следит за осанкой, поведением за столом, настроением детей, откликается на просьбы детей о какой-либо помощи, также очень доступно объясняет детям, какое сегодня блюдо, из каких продуктов приготовлено, как оно аппетитно выглядит, использует художественное слово / игровые приёмы; обращает внимание детей как нужно пользоваться столовыми приборами; говорит детям «Приятного аппетита»). Очередное блюдо подается сразу, как съедено предыдущее, в других тарелках. После окончания еды дети пользуются бумажными салфетками – тщательно вытирают рот и руки, а также благодарят воспитателя и пом. воспитателя (по напоминанию). Дети встают из-за стола вместе, они спокойно переходят к следующему режимному моменту</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Дежурство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по столовой организовано в соответствии с возрастом детей: начиная со второй младшей группы и средней группы, дети в специальной форме помогают пом. воспитателя накрывать на стол и после прибирать, а также зафиксировано, что в средней группе, в обязанности дежурных входит рассказать ребятам, что их сегодня ожидает во время обеда и т.д. В каждой группе имеется уголок дежурного, там закреплена специальная одежда для дежурных, и отмечается, кто сегодня дежурит</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a:t>
            </a:r>
          </a:p>
          <a:p>
            <a:pPr algn="just">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654370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691" y="110836"/>
            <a:ext cx="11956472" cy="6650182"/>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401782" y="484909"/>
            <a:ext cx="11457709" cy="5509200"/>
          </a:xfrm>
          <a:prstGeom prst="rect">
            <a:avLst/>
          </a:prstGeom>
          <a:noFill/>
        </p:spPr>
        <p:txBody>
          <a:bodyPr wrap="square" rtlCol="0">
            <a:spAutoFit/>
          </a:bodyPr>
          <a:lstStyle/>
          <a:p>
            <a:pPr lvl="0"/>
            <a:r>
              <a:rPr lang="ru-RU" sz="1600" b="1" i="1" dirty="0" smtClean="0">
                <a:solidFill>
                  <a:prstClr val="white"/>
                </a:solidFill>
                <a:latin typeface="Book Antiqua" panose="02040602050305030304" pitchFamily="18" charset="0"/>
                <a:ea typeface="Times New Roman" panose="02020603050405020304" pitchFamily="18" charset="0"/>
                <a:cs typeface="Arial" panose="020B0604020202020204" pitchFamily="34" charset="0"/>
              </a:rPr>
              <a:t>       У </a:t>
            </a:r>
            <a:r>
              <a:rPr lang="ru-RU" sz="1600" b="1" i="1" dirty="0">
                <a:solidFill>
                  <a:prstClr val="white"/>
                </a:solidFill>
                <a:latin typeface="Book Antiqua" panose="02040602050305030304" pitchFamily="18" charset="0"/>
                <a:ea typeface="Times New Roman" panose="02020603050405020304" pitchFamily="18" charset="0"/>
                <a:cs typeface="Arial" panose="020B0604020202020204" pitchFamily="34" charset="0"/>
              </a:rPr>
              <a:t>детей раннего возраста не ярко выражены культурно-гигиенические навыки, но воспитатели постоянно работают по вопросу воспитания: правильно вкладывают ложку в руку ребенка, стараются заинтересовать малышей едой, докармливают</a:t>
            </a:r>
            <a:r>
              <a:rPr lang="ru-RU" sz="1600" b="1" i="1" dirty="0" smtClean="0">
                <a:solidFill>
                  <a:prstClr val="white"/>
                </a:solidFill>
                <a:latin typeface="Book Antiqua" panose="02040602050305030304" pitchFamily="18" charset="0"/>
                <a:ea typeface="Times New Roman" panose="02020603050405020304" pitchFamily="18" charset="0"/>
                <a:cs typeface="Arial" panose="020B0604020202020204" pitchFamily="34" charset="0"/>
              </a:rPr>
              <a:t>.</a:t>
            </a:r>
          </a:p>
          <a:p>
            <a:pPr lvl="0"/>
            <a:endParaRPr lang="ru-RU" sz="1600" b="1" i="1" dirty="0" smtClean="0">
              <a:solidFill>
                <a:prstClr val="white"/>
              </a:solidFill>
              <a:latin typeface="Book Antiqua" panose="02040602050305030304" pitchFamily="18" charset="0"/>
              <a:ea typeface="Times New Roman" panose="02020603050405020304" pitchFamily="18" charset="0"/>
              <a:cs typeface="Arial" panose="020B0604020202020204" pitchFamily="34" charset="0"/>
            </a:endParaRPr>
          </a:p>
          <a:p>
            <a:pPr lvl="0"/>
            <a:r>
              <a:rPr lang="ru-RU" sz="1600" b="1" i="1" dirty="0" smtClean="0">
                <a:solidFill>
                  <a:prstClr val="white"/>
                </a:solidFill>
                <a:latin typeface="Book Antiqua" panose="02040602050305030304" pitchFamily="18" charset="0"/>
              </a:rPr>
              <a:t>       Продукты </a:t>
            </a:r>
            <a:r>
              <a:rPr lang="ru-RU" sz="1600" b="1" i="1" dirty="0">
                <a:solidFill>
                  <a:prstClr val="white"/>
                </a:solidFill>
                <a:latin typeface="Book Antiqua" panose="02040602050305030304" pitchFamily="18" charset="0"/>
              </a:rPr>
              <a:t>для приготовления пищи детям поставляются в </a:t>
            </a:r>
            <a:r>
              <a:rPr lang="ru-RU" sz="1600" b="1" i="1" dirty="0" smtClean="0">
                <a:solidFill>
                  <a:prstClr val="white"/>
                </a:solidFill>
                <a:latin typeface="Book Antiqua" panose="02040602050305030304" pitchFamily="18" charset="0"/>
              </a:rPr>
              <a:t>ДОО </a:t>
            </a:r>
            <a:r>
              <a:rPr lang="ru-RU" sz="1600" b="1" i="1" dirty="0">
                <a:solidFill>
                  <a:prstClr val="white"/>
                </a:solidFill>
                <a:latin typeface="Book Antiqua" panose="02040602050305030304" pitchFamily="18" charset="0"/>
              </a:rPr>
              <a:t>поставщиком по мере необходимости. Сроки реализации продуктов </a:t>
            </a:r>
            <a:r>
              <a:rPr lang="ru-RU" sz="1600" b="1" i="1" dirty="0" smtClean="0">
                <a:solidFill>
                  <a:prstClr val="white"/>
                </a:solidFill>
                <a:latin typeface="Book Antiqua" panose="02040602050305030304" pitchFamily="18" charset="0"/>
              </a:rPr>
              <a:t>выполняются. Натуральные </a:t>
            </a:r>
            <a:r>
              <a:rPr lang="ru-RU" sz="1600" b="1" i="1" dirty="0">
                <a:solidFill>
                  <a:prstClr val="white"/>
                </a:solidFill>
                <a:latin typeface="Book Antiqua" panose="02040602050305030304" pitchFamily="18" charset="0"/>
              </a:rPr>
              <a:t>нормы, со слов медсестры, выполняются</a:t>
            </a:r>
            <a:r>
              <a:rPr lang="ru-RU" sz="1600" b="1" i="1" dirty="0" smtClean="0">
                <a:solidFill>
                  <a:prstClr val="white"/>
                </a:solidFill>
                <a:latin typeface="Book Antiqua" panose="02040602050305030304" pitchFamily="18" charset="0"/>
              </a:rPr>
              <a:t>.</a:t>
            </a:r>
          </a:p>
          <a:p>
            <a:pPr lvl="0"/>
            <a:endParaRPr lang="ru-RU" sz="1600" b="1" i="1" dirty="0">
              <a:solidFill>
                <a:prstClr val="white"/>
              </a:solidFill>
              <a:latin typeface="Book Antiqua" panose="02040602050305030304" pitchFamily="18" charset="0"/>
            </a:endParaRPr>
          </a:p>
          <a:p>
            <a:pPr lvl="0"/>
            <a:r>
              <a:rPr lang="ru-RU" sz="1600" b="1" i="1" dirty="0" smtClean="0">
                <a:solidFill>
                  <a:prstClr val="white"/>
                </a:solidFill>
                <a:latin typeface="Book Antiqua" panose="02040602050305030304" pitchFamily="18" charset="0"/>
              </a:rPr>
              <a:t>       В ДОО </a:t>
            </a:r>
            <a:r>
              <a:rPr lang="ru-RU" sz="1600" b="1" i="1" dirty="0">
                <a:solidFill>
                  <a:prstClr val="white"/>
                </a:solidFill>
                <a:latin typeface="Book Antiqua" panose="02040602050305030304" pitchFamily="18" charset="0"/>
              </a:rPr>
              <a:t>организовано четырехразовое питание на основе примерного десятидневного меню, ежедневно, на следующий день составляется меню-требование. Для детей в возрасте от до 3 лет, от3 до 7 лет меню – требование составляется отдельно. </a:t>
            </a:r>
            <a:endParaRPr lang="ru-RU" sz="1600" b="1" i="1" dirty="0" smtClean="0">
              <a:solidFill>
                <a:prstClr val="white"/>
              </a:solidFill>
              <a:latin typeface="Book Antiqua" panose="02040602050305030304" pitchFamily="18" charset="0"/>
            </a:endParaRPr>
          </a:p>
          <a:p>
            <a:pPr lvl="0"/>
            <a:r>
              <a:rPr lang="ru-RU" sz="1600" b="1" i="1" dirty="0" smtClean="0">
                <a:solidFill>
                  <a:prstClr val="white"/>
                </a:solidFill>
                <a:latin typeface="Book Antiqua" panose="02040602050305030304" pitchFamily="18" charset="0"/>
              </a:rPr>
              <a:t>При </a:t>
            </a:r>
            <a:r>
              <a:rPr lang="ru-RU" sz="1600" b="1" i="1" dirty="0">
                <a:solidFill>
                  <a:prstClr val="white"/>
                </a:solidFill>
                <a:latin typeface="Book Antiqua" panose="02040602050305030304" pitchFamily="18" charset="0"/>
              </a:rPr>
              <a:t>этом учитываются:</a:t>
            </a:r>
          </a:p>
          <a:p>
            <a:pPr lvl="0"/>
            <a:r>
              <a:rPr lang="ru-RU" sz="1600" b="1" i="1" dirty="0">
                <a:solidFill>
                  <a:prstClr val="white"/>
                </a:solidFill>
                <a:latin typeface="Book Antiqua" panose="02040602050305030304" pitchFamily="18" charset="0"/>
              </a:rPr>
              <a:t>- среднесуточный набор продуктов для каждой возрастной группы;</a:t>
            </a:r>
          </a:p>
          <a:p>
            <a:pPr lvl="0"/>
            <a:r>
              <a:rPr lang="ru-RU" sz="1600" b="1" i="1" dirty="0">
                <a:solidFill>
                  <a:prstClr val="white"/>
                </a:solidFill>
                <a:latin typeface="Book Antiqua" panose="02040602050305030304" pitchFamily="18" charset="0"/>
              </a:rPr>
              <a:t>- объем блюд для этих групп;</a:t>
            </a:r>
          </a:p>
          <a:p>
            <a:pPr lvl="0"/>
            <a:r>
              <a:rPr lang="ru-RU" sz="1600" b="1" i="1" dirty="0">
                <a:solidFill>
                  <a:prstClr val="white"/>
                </a:solidFill>
                <a:latin typeface="Book Antiqua" panose="02040602050305030304" pitchFamily="18" charset="0"/>
              </a:rPr>
              <a:t>- нормы физиологических потребностей;</a:t>
            </a:r>
          </a:p>
          <a:p>
            <a:pPr lvl="0"/>
            <a:r>
              <a:rPr lang="ru-RU" sz="1600" b="1" i="1" dirty="0">
                <a:solidFill>
                  <a:prstClr val="white"/>
                </a:solidFill>
                <a:latin typeface="Book Antiqua" panose="02040602050305030304" pitchFamily="18" charset="0"/>
              </a:rPr>
              <a:t>- нормы потерь при холодной и тепловой обработки продуктов;</a:t>
            </a:r>
          </a:p>
          <a:p>
            <a:pPr lvl="0"/>
            <a:r>
              <a:rPr lang="ru-RU" sz="1600" b="1" i="1" dirty="0">
                <a:solidFill>
                  <a:prstClr val="white"/>
                </a:solidFill>
                <a:latin typeface="Book Antiqua" panose="02040602050305030304" pitchFamily="18" charset="0"/>
              </a:rPr>
              <a:t>- выход готовых блюд;</a:t>
            </a:r>
          </a:p>
          <a:p>
            <a:pPr lvl="0"/>
            <a:r>
              <a:rPr lang="ru-RU" sz="1600" b="1" i="1" dirty="0">
                <a:solidFill>
                  <a:prstClr val="white"/>
                </a:solidFill>
                <a:latin typeface="Book Antiqua" panose="02040602050305030304" pitchFamily="18" charset="0"/>
              </a:rPr>
              <a:t>- нормы взаимозаменяемости продуктов при приготовлении блюд;</a:t>
            </a:r>
          </a:p>
          <a:p>
            <a:pPr lvl="0"/>
            <a:r>
              <a:rPr lang="ru-RU" sz="1600" b="1" i="1" dirty="0">
                <a:solidFill>
                  <a:prstClr val="white"/>
                </a:solidFill>
                <a:latin typeface="Book Antiqua" panose="02040602050305030304" pitchFamily="18" charset="0"/>
              </a:rPr>
              <a:t>- данные о химическом составе блюд;</a:t>
            </a:r>
          </a:p>
          <a:p>
            <a:pPr lvl="0"/>
            <a:r>
              <a:rPr lang="ru-RU" sz="1600" b="1" i="1" dirty="0">
                <a:solidFill>
                  <a:prstClr val="white"/>
                </a:solidFill>
                <a:latin typeface="Book Antiqua" panose="02040602050305030304" pitchFamily="18" charset="0"/>
              </a:rPr>
              <a:t>- требования Роспотребнадзора в отношении запрещенных продуктов и блюд, использование которых может стать причиной возникновения желудочно-кишечного заболевания, отравления.</a:t>
            </a:r>
          </a:p>
          <a:p>
            <a:pPr lvl="0"/>
            <a:r>
              <a:rPr lang="ru-RU" sz="1600" b="1" i="1" dirty="0">
                <a:solidFill>
                  <a:prstClr val="white"/>
                </a:solidFill>
                <a:latin typeface="Book Antiqua" panose="02040602050305030304" pitchFamily="18" charset="0"/>
              </a:rPr>
              <a:t>- сведениями о стоимости и наличии продуктов.</a:t>
            </a:r>
          </a:p>
          <a:p>
            <a:pPr lvl="0"/>
            <a:endParaRPr lang="ru-RU" sz="1600" b="1" i="1" dirty="0">
              <a:solidFill>
                <a:prstClr val="white"/>
              </a:solidFill>
              <a:latin typeface="Book Antiqua" panose="02040602050305030304" pitchFamily="18" charset="0"/>
            </a:endParaRPr>
          </a:p>
        </p:txBody>
      </p:sp>
    </p:spTree>
    <p:extLst>
      <p:ext uri="{BB962C8B-B14F-4D97-AF65-F5344CB8AC3E}">
        <p14:creationId xmlns:p14="http://schemas.microsoft.com/office/powerpoint/2010/main" val="182545264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4691" y="138544"/>
            <a:ext cx="11928764" cy="662247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332508" y="318655"/>
            <a:ext cx="11568547" cy="6073970"/>
          </a:xfrm>
          <a:prstGeom prst="rect">
            <a:avLst/>
          </a:prstGeom>
          <a:noFill/>
        </p:spPr>
        <p:txBody>
          <a:bodyPr wrap="square" rtlCol="0">
            <a:spAutoFit/>
          </a:bodyPr>
          <a:lstStyle/>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В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питании детей проводится обязательная витаминизация третьего блюда. При распределении общей калорийности суточного питания детей, используется следующий норматив: завтрак - 25%; обед - 35%; полдник, ужин – 20-25%, но в суточном рационе допускается отклонения суточной калорийности и содержание основных пищевых веществ (белков, жиров, углеводов) 10%.</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a:t>
            </a: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Ежедневно</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 медсестрой ведется учет присутствующих детей с занесением данных в Журнал учета посещения детей.</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a:t>
            </a: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Медсестра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контролирует основную за­кладку и проверяет выход блюд. Объем приготовленной пиши должен соответствовать ко­личеству детей и объему разовых порций. Выдают готовую пищу детям только с раз­решения медсестры, после снятия ею пробы и записи в бракеражном журнале результатов оценки готовых блюд.  </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Работники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пищеблока имеют несколько комплектов </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спецодежды,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знают санитарные правила обработки продуктов и технологию приготовления пищи. У всех сотрудников своевременно пройден медицинский осмотр.</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a:t>
            </a: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  С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целью преемственности питания, родителей информируют об ассортименте питания ребенка, на раздаче вывешено меню, также ряд документов:</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норма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продуктов на одного ребенка;</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время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выдачи пищи;</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консультация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«Организация питания в детском саду»;</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норма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выдачи пищи;</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SzPts val="1000"/>
              <a:buFont typeface="Symbol" panose="05050102010706020507" pitchFamily="18" charset="2"/>
              <a:buChar char=""/>
              <a:tabLst>
                <a:tab pos="457200" algn="l"/>
              </a:tabLst>
            </a:pP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в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приемных </a:t>
            </a:r>
            <a:r>
              <a:rPr lang="ru-RU" sz="1600" b="1" i="1" dirty="0" smtClean="0">
                <a:solidFill>
                  <a:schemeClr val="bg1"/>
                </a:solidFill>
                <a:latin typeface="Book Antiqua" panose="02040602050305030304" pitchFamily="18" charset="0"/>
                <a:ea typeface="Times New Roman" panose="02020603050405020304" pitchFamily="18" charset="0"/>
                <a:cs typeface="Arial" panose="020B0604020202020204" pitchFamily="34" charset="0"/>
              </a:rPr>
              <a:t>группах, можно наблюдать </a:t>
            </a:r>
            <a:r>
              <a:rPr lang="ru-RU" sz="1600" b="1" i="1" dirty="0">
                <a:solidFill>
                  <a:schemeClr val="bg1"/>
                </a:solidFill>
                <a:latin typeface="Book Antiqua" panose="02040602050305030304" pitchFamily="18" charset="0"/>
                <a:ea typeface="Times New Roman" panose="02020603050405020304" pitchFamily="18" charset="0"/>
                <a:cs typeface="Arial" panose="020B0604020202020204" pitchFamily="34" charset="0"/>
              </a:rPr>
              <a:t>меню, с указанием блюд.</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063735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23563" y="4774969"/>
            <a:ext cx="3532908" cy="1943099"/>
          </a:xfrm>
          <a:prstGeom prst="rect">
            <a:avLst/>
          </a:prstGeom>
          <a:ln>
            <a:noFill/>
          </a:ln>
          <a:effectLst>
            <a:softEdge rad="112500"/>
          </a:effectLst>
        </p:spPr>
      </p:pic>
      <p:sp>
        <p:nvSpPr>
          <p:cNvPr id="3" name="Пятиугольник 2"/>
          <p:cNvSpPr/>
          <p:nvPr/>
        </p:nvSpPr>
        <p:spPr>
          <a:xfrm>
            <a:off x="871536" y="1151413"/>
            <a:ext cx="8943977" cy="591662"/>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endPar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Вопросы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для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анализа </a:t>
            </a:r>
            <a:r>
              <a:rPr lang="ru-RU" sz="20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организации сна детей дошкольного возраста </a:t>
            </a:r>
            <a:endPar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endParaRPr lang="ru-RU" dirty="0"/>
          </a:p>
        </p:txBody>
      </p:sp>
      <p:sp>
        <p:nvSpPr>
          <p:cNvPr id="5" name="TextBox 4"/>
          <p:cNvSpPr txBox="1"/>
          <p:nvPr/>
        </p:nvSpPr>
        <p:spPr>
          <a:xfrm>
            <a:off x="871536" y="1904882"/>
            <a:ext cx="11084935" cy="3390672"/>
          </a:xfrm>
          <a:prstGeom prst="rect">
            <a:avLst/>
          </a:prstGeom>
          <a:noFill/>
        </p:spPr>
        <p:txBody>
          <a:bodyPr wrap="square" rtlCol="0">
            <a:spAutoFit/>
          </a:bodyPr>
          <a:lstStyle/>
          <a:p>
            <a:pPr lvl="0">
              <a:lnSpc>
                <a:spcPct val="115000"/>
              </a:lnSpc>
              <a:spcAft>
                <a:spcPts val="80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1. Гигиеническая подготовка спальни ко сну</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80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2. Как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организован переход от бодрствования ко сну? </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80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3.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Как дети складывают вещи? Прививает ли воспитатель аккуратность, бережное отношение к одежде при подготовке детей ко сну</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80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4</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В чём заключалась работа воспитателя по привитию культуры общения между детьми, между воспитателем и детьми?</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800"/>
              </a:spcAft>
            </a:pP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5</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Методы и приёмы, используемые при подготовке ко сну</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80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6</a:t>
            </a:r>
            <a:r>
              <a:rPr lang="ru-RU" sz="1400" i="1" dirty="0" smtClean="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rPr>
              <a:t>. Соблюдение принципа постепенности.</a:t>
            </a:r>
          </a:p>
          <a:p>
            <a:pPr>
              <a:lnSpc>
                <a:spcPct val="115000"/>
              </a:lnSpc>
              <a:spcAft>
                <a:spcPts val="800"/>
              </a:spcAft>
            </a:pP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7. Оцените эмоциональный фон в группе при проведении режимного процесса (речь воспитателя</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Как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воспитатель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укладывала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детей?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(в чём проявлялась чуткость, </a:t>
            </a:r>
            <a:r>
              <a:rPr lang="ru-RU" sz="14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на что </a:t>
            </a:r>
            <a:r>
              <a:rPr lang="ru-RU" sz="14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обращала внимание). </a:t>
            </a:r>
          </a:p>
          <a:p>
            <a:pPr>
              <a:lnSpc>
                <a:spcPct val="115000"/>
              </a:lnSpc>
              <a:spcAft>
                <a:spcPts val="800"/>
              </a:spcAft>
            </a:pP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8. Где находился воспитатель во время сна детей,  в чём заключалось выполнение его обязанностей?</a:t>
            </a:r>
          </a:p>
          <a:p>
            <a:pPr>
              <a:lnSpc>
                <a:spcPct val="115000"/>
              </a:lnSpc>
              <a:spcAft>
                <a:spcPts val="800"/>
              </a:spcAft>
            </a:pP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9</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В чём заключалось взаимодействие воспитателя и помощника воспитателя при укладывании детей на сон?</a:t>
            </a:r>
            <a:endParaRPr lang="ru-RU" sz="1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1800225" y="242888"/>
            <a:ext cx="8701088" cy="830997"/>
          </a:xfrm>
          <a:prstGeom prst="rect">
            <a:avLst/>
          </a:prstGeom>
          <a:noFill/>
        </p:spPr>
        <p:txBody>
          <a:bodyPr wrap="square" rtlCol="0">
            <a:spAutoFit/>
          </a:bodyPr>
          <a:lstStyle/>
          <a:p>
            <a:pPr lvl="0" algn="ctr"/>
            <a:r>
              <a:rPr lang="ru-RU" sz="2400" b="1" i="1" dirty="0" smtClean="0">
                <a:solidFill>
                  <a:srgbClr val="181848"/>
                </a:solidFill>
                <a:latin typeface="Book Antiqua" panose="02040602050305030304" pitchFamily="18" charset="0"/>
                <a:ea typeface="Times New Roman" panose="02020603050405020304" pitchFamily="18" charset="0"/>
              </a:rPr>
              <a:t>Наблюдение и </a:t>
            </a:r>
            <a:r>
              <a:rPr lang="ru-RU" sz="2400" b="1" i="1" dirty="0">
                <a:solidFill>
                  <a:srgbClr val="181848"/>
                </a:solidFill>
                <a:latin typeface="Book Antiqua" panose="02040602050305030304" pitchFamily="18" charset="0"/>
                <a:ea typeface="Times New Roman" panose="02020603050405020304" pitchFamily="18" charset="0"/>
              </a:rPr>
              <a:t>анализ организации </a:t>
            </a:r>
            <a:r>
              <a:rPr lang="ru-RU" sz="2400" b="1" i="1" dirty="0" smtClean="0">
                <a:solidFill>
                  <a:srgbClr val="181848"/>
                </a:solidFill>
                <a:latin typeface="Book Antiqua" panose="02040602050305030304" pitchFamily="18" charset="0"/>
                <a:ea typeface="Times New Roman" panose="02020603050405020304" pitchFamily="18" charset="0"/>
              </a:rPr>
              <a:t>сна детей в </a:t>
            </a:r>
            <a:r>
              <a:rPr lang="ru-RU" sz="2400" b="1" i="1" dirty="0">
                <a:solidFill>
                  <a:srgbClr val="181848"/>
                </a:solidFill>
                <a:latin typeface="Book Antiqua" panose="02040602050305030304" pitchFamily="18" charset="0"/>
                <a:ea typeface="Times New Roman" panose="02020603050405020304" pitchFamily="18" charset="0"/>
              </a:rPr>
              <a:t>разных возрастных </a:t>
            </a:r>
            <a:r>
              <a:rPr lang="ru-RU" sz="2400" b="1" i="1" dirty="0" smtClean="0">
                <a:solidFill>
                  <a:srgbClr val="181848"/>
                </a:solidFill>
                <a:latin typeface="Book Antiqua" panose="02040602050305030304" pitchFamily="18" charset="0"/>
                <a:ea typeface="Times New Roman" panose="02020603050405020304" pitchFamily="18" charset="0"/>
              </a:rPr>
              <a:t>группах ДОО</a:t>
            </a:r>
            <a:endParaRPr lang="ru-RU" sz="2400" b="1"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18773925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Пятиугольник 1"/>
          <p:cNvSpPr/>
          <p:nvPr/>
        </p:nvSpPr>
        <p:spPr>
          <a:xfrm>
            <a:off x="957262" y="1002447"/>
            <a:ext cx="9960119" cy="528729"/>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Вопросы для анализа содержания работы</a:t>
            </a:r>
            <a:r>
              <a:rPr lang="ru-RU" sz="20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 II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половине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дня</a:t>
            </a:r>
            <a:endParaRPr lang="ru-RU" sz="2000" i="1" dirty="0">
              <a:solidFill>
                <a:srgbClr val="181848"/>
              </a:solidFill>
              <a:latin typeface="Book Antiqua" panose="0204060205030503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165" y="4862945"/>
            <a:ext cx="2647963" cy="1873770"/>
          </a:xfrm>
          <a:prstGeom prst="rect">
            <a:avLst/>
          </a:prstGeom>
          <a:ln>
            <a:noFill/>
          </a:ln>
          <a:effectLst>
            <a:softEdge rad="112500"/>
          </a:effectLst>
        </p:spPr>
      </p:pic>
      <p:sp>
        <p:nvSpPr>
          <p:cNvPr id="5" name="TextBox 4"/>
          <p:cNvSpPr txBox="1"/>
          <p:nvPr/>
        </p:nvSpPr>
        <p:spPr>
          <a:xfrm>
            <a:off x="789709" y="1652460"/>
            <a:ext cx="11208327" cy="3808735"/>
          </a:xfrm>
          <a:prstGeom prst="rect">
            <a:avLst/>
          </a:prstGeom>
          <a:noFill/>
        </p:spPr>
        <p:txBody>
          <a:bodyPr wrap="square" rtlCol="0">
            <a:spAutoFit/>
          </a:bodyPr>
          <a:lstStyle/>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1. В котором часу поднимает воспитатель детей после дневного сна? Соответствует ли это установленному режиму?</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2. Какие условия созданы для одевания детей (свободно или тесно, есть ли возможность одеваться сидя, следит ли воспитатель за тем, чтобы дети не стояли босиком на полу)? Готовность и желание детей включиться  в данный момент (эмоциональный настрой, комфортность, активность )</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3. Какую воспитательно-образовательную работу проводит воспитатель во время одевания? Проводит ли работу по воспитанию самостоятельности во время одевания, по воспитанию вежливости, аккуратности, взаимопомощи, по приучению детей к правилам дисциплинированного поведения? Использует ли воспитатель этот режимный момент для расширения кругозора детей? В чём это выражается?</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4. Какие приёмы использует воспитатель в работе с детьми во время одевания </a:t>
            </a:r>
            <a:r>
              <a:rPr lang="ru-RU" sz="1400" i="1" dirty="0" smtClean="0">
                <a:solidFill>
                  <a:srgbClr val="181848"/>
                </a:solidFill>
                <a:latin typeface="Book Antiqua" panose="02040602050305030304" pitchFamily="18" charset="0"/>
                <a:ea typeface="Times New Roman" panose="02020603050405020304" pitchFamily="18" charset="0"/>
              </a:rPr>
              <a:t>(показ</a:t>
            </a: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напоминание</a:t>
            </a:r>
            <a:r>
              <a:rPr lang="ru-RU" sz="1400" i="1" dirty="0">
                <a:solidFill>
                  <a:srgbClr val="181848"/>
                </a:solidFill>
                <a:latin typeface="Book Antiqua" panose="02040602050305030304" pitchFamily="18" charset="0"/>
                <a:ea typeface="Times New Roman" panose="02020603050405020304" pitchFamily="18" charset="0"/>
              </a:rPr>
              <a:t>, контроль, игровые приёмы и т</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Понравились ли вам эти приёмы? Какие приёмы использовали бы вы</a:t>
            </a:r>
            <a:r>
              <a:rPr lang="ru-RU" sz="1400" i="1" dirty="0" smtClean="0">
                <a:solidFill>
                  <a:srgbClr val="181848"/>
                </a:solidFill>
                <a:latin typeface="Book Antiqua" panose="02040602050305030304" pitchFamily="18" charset="0"/>
                <a:ea typeface="Times New Roman" panose="02020603050405020304" pitchFamily="18" charset="0"/>
              </a:rPr>
              <a:t>?</a:t>
            </a:r>
          </a:p>
          <a:p>
            <a:pPr>
              <a:lnSpc>
                <a:spcPct val="115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5. Навыки </a:t>
            </a:r>
            <a:r>
              <a:rPr lang="ru-RU" sz="1400" i="1" dirty="0">
                <a:solidFill>
                  <a:srgbClr val="181848"/>
                </a:solidFill>
                <a:latin typeface="Book Antiqua" panose="02040602050305030304" pitchFamily="18" charset="0"/>
                <a:ea typeface="Times New Roman" panose="02020603050405020304" pitchFamily="18" charset="0"/>
              </a:rPr>
              <a:t>детей в одевании (самостоятельно одеваются или ждут помощи от взрослого; помогают друг другу; 	замечают недостатки в одежде, устраняют их; 	бережно ли относятся к вещам, умеют их сворачивать; опрятен ли внешний вид детей. )</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 </a:t>
            </a:r>
          </a:p>
          <a:p>
            <a:pPr>
              <a:lnSpc>
                <a:spcPct val="115000"/>
              </a:lnSpc>
              <a:spcAft>
                <a:spcPts val="0"/>
              </a:spcAft>
            </a:pPr>
            <a:endParaRPr lang="ru-RU" sz="1400" i="1" dirty="0" smtClean="0">
              <a:solidFill>
                <a:srgbClr val="181848"/>
              </a:solidFill>
              <a:latin typeface="Book Antiqua" panose="02040602050305030304" pitchFamily="18" charset="0"/>
              <a:ea typeface="Times New Roman" panose="02020603050405020304" pitchFamily="18" charset="0"/>
            </a:endParaRPr>
          </a:p>
          <a:p>
            <a:pPr>
              <a:lnSpc>
                <a:spcPct val="115000"/>
              </a:lnSpc>
              <a:spcAft>
                <a:spcPts val="0"/>
              </a:spcAft>
            </a:pPr>
            <a:endParaRPr lang="ru-RU" sz="1400" i="1" dirty="0">
              <a:solidFill>
                <a:srgbClr val="181848"/>
              </a:solidFill>
              <a:latin typeface="Book Antiqua" panose="02040602050305030304" pitchFamily="18" charset="0"/>
              <a:ea typeface="Times New Roman" panose="02020603050405020304" pitchFamily="18" charset="0"/>
            </a:endParaRPr>
          </a:p>
        </p:txBody>
      </p:sp>
      <p:sp>
        <p:nvSpPr>
          <p:cNvPr id="7" name="TextBox 6"/>
          <p:cNvSpPr txBox="1"/>
          <p:nvPr/>
        </p:nvSpPr>
        <p:spPr>
          <a:xfrm>
            <a:off x="3131127" y="4668982"/>
            <a:ext cx="9060873" cy="2074414"/>
          </a:xfrm>
          <a:prstGeom prst="rect">
            <a:avLst/>
          </a:prstGeom>
          <a:noFill/>
        </p:spPr>
        <p:txBody>
          <a:bodyPr wrap="square" rtlCol="0">
            <a:spAutoFit/>
          </a:bodyPr>
          <a:lstStyle/>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6</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Как организована уборка постели? Какое участие в этом принимали дети? Руководит ли воспитатель детьми и как?</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7</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Сколько времени длилось одевание? В каком часу дети приступили к играм? Достаточно ли было времени для игр?</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8</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Какая деятельность была организована воспитателем после одевания? Играли ли дети? В какие игры? Какие слова, действия использовал воспитатель, чтобы организовать игры детей? Играл ли с детьми воспитатель? Самостоятельно ли дети выбирали себе занятие или это было организовано воспитателем? Добился ли воспитатель, чтобы каждый ребенок был занят интересной игрой? Как?</a:t>
            </a:r>
          </a:p>
        </p:txBody>
      </p:sp>
      <p:sp>
        <p:nvSpPr>
          <p:cNvPr id="8" name="TextBox 7"/>
          <p:cNvSpPr txBox="1"/>
          <p:nvPr/>
        </p:nvSpPr>
        <p:spPr>
          <a:xfrm>
            <a:off x="1143001" y="171450"/>
            <a:ext cx="10501312" cy="830997"/>
          </a:xfrm>
          <a:prstGeom prst="rect">
            <a:avLst/>
          </a:prstGeom>
          <a:noFill/>
        </p:spPr>
        <p:txBody>
          <a:bodyPr wrap="square" rtlCol="0">
            <a:spAutoFit/>
          </a:bodyPr>
          <a:lstStyle/>
          <a:p>
            <a:pPr lvl="0" algn="ctr"/>
            <a:r>
              <a:rPr lang="ru-RU" sz="2400" b="1" i="1" dirty="0" smtClean="0">
                <a:solidFill>
                  <a:srgbClr val="181848"/>
                </a:solidFill>
                <a:latin typeface="Book Antiqua" panose="02040602050305030304" pitchFamily="18" charset="0"/>
                <a:ea typeface="Times New Roman" panose="02020603050405020304" pitchFamily="18" charset="0"/>
              </a:rPr>
              <a:t>Особенности организации </a:t>
            </a:r>
            <a:r>
              <a:rPr lang="ru-RU" sz="2400" b="1" i="1" dirty="0">
                <a:solidFill>
                  <a:srgbClr val="181848"/>
                </a:solidFill>
                <a:latin typeface="Book Antiqua" panose="02040602050305030304" pitchFamily="18" charset="0"/>
                <a:ea typeface="Times New Roman" panose="02020603050405020304" pitchFamily="18" charset="0"/>
              </a:rPr>
              <a:t>и проведения режимных моментов во2 половине </a:t>
            </a:r>
            <a:r>
              <a:rPr lang="ru-RU" sz="2400" b="1" i="1" dirty="0" smtClean="0">
                <a:solidFill>
                  <a:srgbClr val="181848"/>
                </a:solidFill>
                <a:latin typeface="Book Antiqua" panose="02040602050305030304" pitchFamily="18" charset="0"/>
                <a:ea typeface="Times New Roman" panose="02020603050405020304" pitchFamily="18" charset="0"/>
              </a:rPr>
              <a:t>дня в </a:t>
            </a:r>
            <a:r>
              <a:rPr lang="ru-RU" sz="2400" b="1" i="1" dirty="0">
                <a:solidFill>
                  <a:srgbClr val="181848"/>
                </a:solidFill>
                <a:latin typeface="Book Antiqua" panose="02040602050305030304" pitchFamily="18" charset="0"/>
                <a:ea typeface="Times New Roman" panose="02020603050405020304" pitchFamily="18" charset="0"/>
              </a:rPr>
              <a:t>разных возрастных </a:t>
            </a:r>
            <a:r>
              <a:rPr lang="ru-RU" sz="2400" b="1" i="1" dirty="0" smtClean="0">
                <a:solidFill>
                  <a:srgbClr val="181848"/>
                </a:solidFill>
                <a:latin typeface="Book Antiqua" panose="02040602050305030304" pitchFamily="18" charset="0"/>
                <a:ea typeface="Times New Roman" panose="02020603050405020304" pitchFamily="18" charset="0"/>
              </a:rPr>
              <a:t>группах ДОО</a:t>
            </a:r>
            <a:endParaRPr lang="ru-RU" sz="2400" b="1"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00566250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914399" y="166255"/>
            <a:ext cx="11166765" cy="2893100"/>
          </a:xfrm>
          <a:prstGeom prst="rect">
            <a:avLst/>
          </a:prstGeom>
          <a:noFill/>
        </p:spPr>
        <p:txBody>
          <a:bodyPr wrap="square" rtlCol="0">
            <a:spAutoFit/>
          </a:bodyPr>
          <a:lstStyle/>
          <a:p>
            <a:r>
              <a:rPr lang="ru-RU" sz="1400" i="1" dirty="0">
                <a:solidFill>
                  <a:srgbClr val="181848"/>
                </a:solidFill>
                <a:latin typeface="Book Antiqua" panose="02040602050305030304" pitchFamily="18" charset="0"/>
              </a:rPr>
              <a:t>9</a:t>
            </a:r>
            <a:r>
              <a:rPr lang="ru-RU" sz="1400" i="1" dirty="0" smtClean="0">
                <a:solidFill>
                  <a:srgbClr val="181848"/>
                </a:solidFill>
                <a:latin typeface="Book Antiqua" panose="02040602050305030304" pitchFamily="18" charset="0"/>
              </a:rPr>
              <a:t>. </a:t>
            </a:r>
            <a:r>
              <a:rPr lang="ru-RU" sz="1400" i="1" dirty="0">
                <a:solidFill>
                  <a:srgbClr val="181848"/>
                </a:solidFill>
                <a:latin typeface="Book Antiqua" panose="02040602050305030304" pitchFamily="18" charset="0"/>
              </a:rPr>
              <a:t>В котором часу началась подготовка к полднику? С чего она началась (сервировка стола с участием детей, указания к окончанию игр, постепенный переход от игры к умыванию, уборка игрушек на место)? Соответствует ли время начала подготовки к полднику установленному режиму? Какие ошибки допустила воспитатель в организации режима? В чём вы хотели бы ей подражать?</a:t>
            </a:r>
          </a:p>
          <a:p>
            <a:r>
              <a:rPr lang="ru-RU" sz="1400" i="1" dirty="0" smtClean="0">
                <a:solidFill>
                  <a:srgbClr val="181848"/>
                </a:solidFill>
                <a:latin typeface="Book Antiqua" panose="02040602050305030304" pitchFamily="18" charset="0"/>
              </a:rPr>
              <a:t>10. </a:t>
            </a:r>
            <a:r>
              <a:rPr lang="ru-RU" sz="1400" i="1" dirty="0">
                <a:solidFill>
                  <a:srgbClr val="181848"/>
                </a:solidFill>
                <a:latin typeface="Book Antiqua" panose="02040602050305030304" pitchFamily="18" charset="0"/>
              </a:rPr>
              <a:t>Наблюдался ли постепенный переход детей от игр к умыванию, или все дети сразу, по команде воспитателя, пошли умываться? Как правильно</a:t>
            </a:r>
            <a:r>
              <a:rPr lang="ru-RU" sz="1400" i="1" dirty="0" smtClean="0">
                <a:solidFill>
                  <a:srgbClr val="181848"/>
                </a:solidFill>
                <a:latin typeface="Book Antiqua" panose="02040602050305030304" pitchFamily="18" charset="0"/>
              </a:rPr>
              <a:t>?</a:t>
            </a:r>
          </a:p>
          <a:p>
            <a:r>
              <a:rPr lang="ru-RU" sz="1400" i="1" dirty="0" smtClean="0">
                <a:solidFill>
                  <a:srgbClr val="181848"/>
                </a:solidFill>
                <a:latin typeface="Book Antiqua" panose="02040602050305030304" pitchFamily="18" charset="0"/>
              </a:rPr>
              <a:t>11. </a:t>
            </a:r>
            <a:r>
              <a:rPr lang="ru-RU" sz="1400" i="1" dirty="0">
                <a:solidFill>
                  <a:srgbClr val="181848"/>
                </a:solidFill>
                <a:latin typeface="Book Antiqua" panose="02040602050305030304" pitchFamily="18" charset="0"/>
              </a:rPr>
              <a:t>Умывание детей перед полдником анализируется так же, как умывание перед завтраком, обедом.</a:t>
            </a:r>
          </a:p>
          <a:p>
            <a:r>
              <a:rPr lang="ru-RU" sz="1400" i="1" dirty="0" smtClean="0">
                <a:solidFill>
                  <a:srgbClr val="181848"/>
                </a:solidFill>
                <a:latin typeface="Book Antiqua" panose="02040602050305030304" pitchFamily="18" charset="0"/>
              </a:rPr>
              <a:t>12 </a:t>
            </a:r>
            <a:r>
              <a:rPr lang="ru-RU" sz="1400" i="1" dirty="0">
                <a:solidFill>
                  <a:srgbClr val="181848"/>
                </a:solidFill>
                <a:latin typeface="Book Antiqua" panose="02040602050305030304" pitchFamily="18" charset="0"/>
              </a:rPr>
              <a:t>.Полдник анализируется так же, как завтрак, обед.</a:t>
            </a:r>
          </a:p>
          <a:p>
            <a:r>
              <a:rPr lang="ru-RU" sz="1400" i="1" dirty="0" smtClean="0">
                <a:solidFill>
                  <a:srgbClr val="181848"/>
                </a:solidFill>
                <a:latin typeface="Book Antiqua" panose="02040602050305030304" pitchFamily="18" charset="0"/>
              </a:rPr>
              <a:t>13. </a:t>
            </a:r>
            <a:r>
              <a:rPr lang="ru-RU" sz="1400" i="1" dirty="0">
                <a:solidFill>
                  <a:srgbClr val="181848"/>
                </a:solidFill>
                <a:latin typeface="Book Antiqua" panose="02040602050305030304" pitchFamily="18" charset="0"/>
              </a:rPr>
              <a:t>Что делают дети после полдника? Успевает ли воспитатель распределять своё внимание между детьми, заканчивающими полдник, и детьми, которые уже вышли из-за стола?</a:t>
            </a:r>
          </a:p>
          <a:p>
            <a:r>
              <a:rPr lang="ru-RU" sz="1400" i="1" dirty="0" smtClean="0">
                <a:solidFill>
                  <a:srgbClr val="181848"/>
                </a:solidFill>
                <a:latin typeface="Book Antiqua" panose="02040602050305030304" pitchFamily="18" charset="0"/>
              </a:rPr>
              <a:t>14. </a:t>
            </a:r>
            <a:r>
              <a:rPr lang="ru-RU" sz="1400" i="1" dirty="0">
                <a:solidFill>
                  <a:srgbClr val="181848"/>
                </a:solidFill>
                <a:latin typeface="Book Antiqua" panose="02040602050305030304" pitchFamily="18" charset="0"/>
              </a:rPr>
              <a:t>В котором часу дети выходят одеваться на вечернюю прогулку? Соответствует ли это время установленному режиму?</a:t>
            </a:r>
          </a:p>
          <a:p>
            <a:r>
              <a:rPr lang="ru-RU" sz="1400" i="1" dirty="0" smtClean="0">
                <a:solidFill>
                  <a:srgbClr val="181848"/>
                </a:solidFill>
                <a:latin typeface="Book Antiqua" panose="02040602050305030304" pitchFamily="18" charset="0"/>
              </a:rPr>
              <a:t>15. </a:t>
            </a:r>
            <a:r>
              <a:rPr lang="ru-RU" sz="1400" i="1" dirty="0">
                <a:solidFill>
                  <a:srgbClr val="181848"/>
                </a:solidFill>
                <a:latin typeface="Book Antiqua" panose="02040602050305030304" pitchFamily="18" charset="0"/>
              </a:rPr>
              <a:t>Одевание детей на прогулку анализируется так же, как утром.</a:t>
            </a:r>
          </a:p>
          <a:p>
            <a:r>
              <a:rPr lang="ru-RU" sz="1400" i="1" dirty="0" smtClean="0">
                <a:solidFill>
                  <a:srgbClr val="181848"/>
                </a:solidFill>
                <a:latin typeface="Book Antiqua" panose="02040602050305030304" pitchFamily="18" charset="0"/>
              </a:rPr>
              <a:t>16. </a:t>
            </a:r>
            <a:r>
              <a:rPr lang="ru-RU" sz="1400" i="1" dirty="0">
                <a:solidFill>
                  <a:srgbClr val="181848"/>
                </a:solidFill>
                <a:latin typeface="Book Antiqua" panose="02040602050305030304" pitchFamily="18" charset="0"/>
              </a:rPr>
              <a:t>Чем отличается работа воспитателя по проведению вечерней прогулки от работы по организации утренней? Интересно ли была организованна вечерняя прогулка? Почему? Какие виды деятельности детей вы наблюдали? Как вы организовали вечернюю прогулку?</a:t>
            </a:r>
          </a:p>
        </p:txBody>
      </p:sp>
      <p:sp>
        <p:nvSpPr>
          <p:cNvPr id="3" name="Пятиугольник 2"/>
          <p:cNvSpPr/>
          <p:nvPr/>
        </p:nvSpPr>
        <p:spPr>
          <a:xfrm>
            <a:off x="914398" y="3352800"/>
            <a:ext cx="9739747" cy="554182"/>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Вопросы для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анализа целесообразности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использования физкультминуток  </a:t>
            </a:r>
            <a:endParaRPr lang="ru-RU" dirty="0"/>
          </a:p>
        </p:txBody>
      </p:sp>
      <p:sp>
        <p:nvSpPr>
          <p:cNvPr id="5" name="TextBox 4"/>
          <p:cNvSpPr txBox="1"/>
          <p:nvPr/>
        </p:nvSpPr>
        <p:spPr>
          <a:xfrm>
            <a:off x="914399" y="4184073"/>
            <a:ext cx="11014366" cy="2462213"/>
          </a:xfrm>
          <a:prstGeom prst="rect">
            <a:avLst/>
          </a:prstGeom>
          <a:noFill/>
        </p:spPr>
        <p:txBody>
          <a:bodyPr wrap="square" rtlCol="0">
            <a:spAutoFit/>
          </a:bodyPr>
          <a:lstStyle/>
          <a:p>
            <a:pPr marL="342900" indent="-342900">
              <a:spcAft>
                <a:spcPts val="0"/>
              </a:spcAft>
              <a:buAutoNum type="arabicPeriod"/>
            </a:pPr>
            <a:r>
              <a:rPr lang="ru-RU" sz="1400" i="1" dirty="0" smtClean="0">
                <a:solidFill>
                  <a:srgbClr val="181848"/>
                </a:solidFill>
                <a:latin typeface="Book Antiqua" panose="02040602050305030304" pitchFamily="18" charset="0"/>
                <a:ea typeface="Times New Roman" panose="02020603050405020304" pitchFamily="18" charset="0"/>
              </a:rPr>
              <a:t>С </a:t>
            </a:r>
            <a:r>
              <a:rPr lang="ru-RU" sz="1400" i="1" dirty="0">
                <a:solidFill>
                  <a:srgbClr val="181848"/>
                </a:solidFill>
                <a:latin typeface="Book Antiqua" panose="02040602050305030304" pitchFamily="18" charset="0"/>
                <a:ea typeface="Times New Roman" panose="02020603050405020304" pitchFamily="18" charset="0"/>
              </a:rPr>
              <a:t>какой целью проводится </a:t>
            </a:r>
            <a:r>
              <a:rPr lang="ru-RU" sz="1400" i="1" dirty="0" smtClean="0">
                <a:solidFill>
                  <a:srgbClr val="181848"/>
                </a:solidFill>
                <a:latin typeface="Book Antiqua" panose="02040602050305030304" pitchFamily="18" charset="0"/>
                <a:ea typeface="Times New Roman" panose="02020603050405020304" pitchFamily="18" charset="0"/>
              </a:rPr>
              <a:t>физкультминутка: предупреждение</a:t>
            </a:r>
            <a:r>
              <a:rPr lang="ru-RU" sz="1400" i="1" dirty="0">
                <a:solidFill>
                  <a:srgbClr val="181848"/>
                </a:solidFill>
                <a:latin typeface="Book Antiqua" panose="02040602050305030304" pitchFamily="18" charset="0"/>
                <a:ea typeface="Times New Roman" panose="02020603050405020304" pitchFamily="18" charset="0"/>
              </a:rPr>
              <a:t>, снятие </a:t>
            </a:r>
            <a:r>
              <a:rPr lang="ru-RU" sz="1400" i="1" dirty="0" smtClean="0">
                <a:solidFill>
                  <a:srgbClr val="181848"/>
                </a:solidFill>
                <a:latin typeface="Book Antiqua" panose="02040602050305030304" pitchFamily="18" charset="0"/>
                <a:ea typeface="Times New Roman" panose="02020603050405020304" pitchFamily="18" charset="0"/>
              </a:rPr>
              <a:t>усталости; активизация </a:t>
            </a:r>
            <a:r>
              <a:rPr lang="ru-RU" sz="1400" i="1" dirty="0">
                <a:solidFill>
                  <a:srgbClr val="181848"/>
                </a:solidFill>
                <a:latin typeface="Book Antiqua" panose="02040602050305030304" pitchFamily="18" charset="0"/>
                <a:ea typeface="Times New Roman" panose="02020603050405020304" pitchFamily="18" charset="0"/>
              </a:rPr>
              <a:t>умственной </a:t>
            </a:r>
            <a:r>
              <a:rPr lang="ru-RU" sz="1400" i="1" dirty="0" smtClean="0">
                <a:solidFill>
                  <a:srgbClr val="181848"/>
                </a:solidFill>
                <a:latin typeface="Book Antiqua" panose="02040602050305030304" pitchFamily="18" charset="0"/>
                <a:ea typeface="Times New Roman" panose="02020603050405020304" pitchFamily="18" charset="0"/>
              </a:rPr>
              <a:t>деятельности?</a:t>
            </a:r>
          </a:p>
          <a:p>
            <a:pPr marL="342900" indent="-342900">
              <a:spcAft>
                <a:spcPts val="0"/>
              </a:spcAft>
              <a:buAutoNum type="arabicPeriod"/>
            </a:pPr>
            <a:r>
              <a:rPr lang="ru-RU" sz="1400" i="1" dirty="0">
                <a:solidFill>
                  <a:srgbClr val="181848"/>
                </a:solidFill>
                <a:latin typeface="Book Antiqua" panose="02040602050305030304" pitchFamily="18" charset="0"/>
              </a:rPr>
              <a:t>Хорошо ли знакомы дети с упражнениями физкультминутки</a:t>
            </a:r>
            <a:r>
              <a:rPr lang="ru-RU" sz="1400" i="1" dirty="0" smtClean="0">
                <a:solidFill>
                  <a:srgbClr val="181848"/>
                </a:solidFill>
                <a:latin typeface="Book Antiqua" panose="02040602050305030304" pitchFamily="18" charset="0"/>
              </a:rPr>
              <a:t>? </a:t>
            </a:r>
          </a:p>
          <a:p>
            <a:pPr marL="342900" indent="-342900">
              <a:spcAft>
                <a:spcPts val="0"/>
              </a:spcAft>
              <a:buAutoNum type="arabicPeriod"/>
            </a:pPr>
            <a:r>
              <a:rPr lang="ru-RU" sz="1400" i="1" dirty="0">
                <a:solidFill>
                  <a:srgbClr val="181848"/>
                </a:solidFill>
                <a:latin typeface="Book Antiqua" panose="02040602050305030304" pitchFamily="18" charset="0"/>
              </a:rPr>
              <a:t>Достаточно ли времени для ребенка проводимая физкультминутка</a:t>
            </a:r>
            <a:r>
              <a:rPr lang="ru-RU" sz="1400" i="1" dirty="0" smtClean="0">
                <a:solidFill>
                  <a:srgbClr val="181848"/>
                </a:solidFill>
                <a:latin typeface="Book Antiqua" panose="02040602050305030304" pitchFamily="18" charset="0"/>
              </a:rPr>
              <a:t>?</a:t>
            </a:r>
          </a:p>
          <a:p>
            <a:pPr marL="342900" indent="-342900">
              <a:spcAft>
                <a:spcPts val="0"/>
              </a:spcAft>
              <a:buAutoNum type="arabicPeriod"/>
            </a:pPr>
            <a:r>
              <a:rPr lang="ru-RU" sz="1400" i="1" dirty="0">
                <a:solidFill>
                  <a:srgbClr val="181848"/>
                </a:solidFill>
                <a:latin typeface="Book Antiqua" panose="02040602050305030304" pitchFamily="18" charset="0"/>
              </a:rPr>
              <a:t>Эмоционален ли ребенок во время проведения физкультминутки</a:t>
            </a:r>
            <a:r>
              <a:rPr lang="ru-RU" sz="1400" i="1" dirty="0" smtClean="0">
                <a:solidFill>
                  <a:srgbClr val="181848"/>
                </a:solidFill>
                <a:latin typeface="Book Antiqua" panose="02040602050305030304" pitchFamily="18" charset="0"/>
              </a:rPr>
              <a:t>?</a:t>
            </a:r>
          </a:p>
          <a:p>
            <a:pPr marL="342900" indent="-342900">
              <a:spcAft>
                <a:spcPts val="0"/>
              </a:spcAft>
              <a:buAutoNum type="arabicPeriod"/>
            </a:pPr>
            <a:r>
              <a:rPr lang="ru-RU" sz="1400" i="1" dirty="0">
                <a:solidFill>
                  <a:srgbClr val="181848"/>
                </a:solidFill>
                <a:latin typeface="Book Antiqua" panose="02040602050305030304" pitchFamily="18" charset="0"/>
              </a:rPr>
              <a:t>Снижает ли </a:t>
            </a:r>
            <a:r>
              <a:rPr lang="ru-RU" sz="1400" i="1" dirty="0" smtClean="0">
                <a:solidFill>
                  <a:srgbClr val="181848"/>
                </a:solidFill>
                <a:latin typeface="Book Antiqua" panose="02040602050305030304" pitchFamily="18" charset="0"/>
              </a:rPr>
              <a:t>физкультминутка: усталость,</a:t>
            </a: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мышечное напряжение?</a:t>
            </a:r>
          </a:p>
          <a:p>
            <a:pPr marL="342900" indent="-342900">
              <a:spcAft>
                <a:spcPts val="0"/>
              </a:spcAft>
              <a:buAutoNum type="arabicPeriod" startAt="6"/>
            </a:pPr>
            <a:r>
              <a:rPr lang="ru-RU" sz="1400" i="1" dirty="0" smtClean="0">
                <a:solidFill>
                  <a:srgbClr val="181848"/>
                </a:solidFill>
                <a:latin typeface="Book Antiqua" panose="02040602050305030304" pitchFamily="18" charset="0"/>
              </a:rPr>
              <a:t>Место физкультминуток в режиме дня? С какими видами деятельности интегрируется</a:t>
            </a:r>
          </a:p>
          <a:p>
            <a:pPr>
              <a:spcAft>
                <a:spcPts val="0"/>
              </a:spcAft>
            </a:pPr>
            <a:r>
              <a:rPr lang="ru-RU" sz="1400" i="1" dirty="0" smtClean="0">
                <a:solidFill>
                  <a:srgbClr val="181848"/>
                </a:solidFill>
                <a:latin typeface="Book Antiqua" panose="02040602050305030304" pitchFamily="18" charset="0"/>
              </a:rPr>
              <a:t> использование физкультминуток?</a:t>
            </a:r>
          </a:p>
          <a:p>
            <a:pPr>
              <a:spcAft>
                <a:spcPts val="0"/>
              </a:spcAft>
            </a:pPr>
            <a:r>
              <a:rPr lang="ru-RU" sz="1400" i="1" dirty="0" smtClean="0">
                <a:solidFill>
                  <a:srgbClr val="181848"/>
                </a:solidFill>
                <a:latin typeface="Book Antiqua" panose="02040602050305030304" pitchFamily="18" charset="0"/>
              </a:rPr>
              <a:t>7. Что </a:t>
            </a:r>
            <a:r>
              <a:rPr lang="ru-RU" sz="1400" i="1" dirty="0">
                <a:solidFill>
                  <a:srgbClr val="181848"/>
                </a:solidFill>
                <a:latin typeface="Book Antiqua" panose="02040602050305030304" pitchFamily="18" charset="0"/>
              </a:rPr>
              <a:t>конкретно из увиденного вы решили перенять;  ваши предложения к исправлению недостатков, </a:t>
            </a:r>
            <a:endParaRPr lang="ru-RU" sz="1400" i="1" dirty="0" smtClean="0">
              <a:solidFill>
                <a:srgbClr val="181848"/>
              </a:solidFill>
              <a:latin typeface="Book Antiqua" panose="02040602050305030304" pitchFamily="18" charset="0"/>
            </a:endParaRPr>
          </a:p>
          <a:p>
            <a:pPr>
              <a:spcAft>
                <a:spcPts val="0"/>
              </a:spcAft>
            </a:pPr>
            <a:r>
              <a:rPr lang="ru-RU" sz="1400" i="1" dirty="0" smtClean="0">
                <a:solidFill>
                  <a:srgbClr val="181848"/>
                </a:solidFill>
                <a:latin typeface="Book Antiqua" panose="02040602050305030304" pitchFamily="18" charset="0"/>
              </a:rPr>
              <a:t> усовершенствование </a:t>
            </a:r>
            <a:r>
              <a:rPr lang="ru-RU" sz="1400" i="1" dirty="0">
                <a:solidFill>
                  <a:srgbClr val="181848"/>
                </a:solidFill>
                <a:latin typeface="Book Antiqua" panose="02040602050305030304" pitchFamily="18" charset="0"/>
              </a:rPr>
              <a:t>методики проведения, рекомендации.</a:t>
            </a:r>
          </a:p>
          <a:p>
            <a:pPr marL="342900" indent="-342900">
              <a:spcAft>
                <a:spcPts val="0"/>
              </a:spcAft>
              <a:buAutoNum type="arabicPeriod" startAt="6"/>
            </a:pPr>
            <a:endParaRPr lang="ru-RU" sz="1400" i="1" dirty="0">
              <a:solidFill>
                <a:srgbClr val="181848"/>
              </a:solidFill>
              <a:latin typeface="Book Antiqua" panose="02040602050305030304" pitchFamily="18" charset="0"/>
            </a:endParaRPr>
          </a:p>
          <a:p>
            <a:pPr>
              <a:spcAft>
                <a:spcPts val="0"/>
              </a:spcAft>
            </a:pPr>
            <a:endParaRPr lang="ru-RU" sz="1400" i="1" dirty="0">
              <a:solidFill>
                <a:srgbClr val="181848"/>
              </a:solidFill>
              <a:latin typeface="Book Antiqua" panose="02040602050305030304"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51350" y="5115470"/>
            <a:ext cx="1477415" cy="1530816"/>
          </a:xfrm>
          <a:prstGeom prst="rect">
            <a:avLst/>
          </a:prstGeom>
        </p:spPr>
      </p:pic>
    </p:spTree>
    <p:extLst>
      <p:ext uri="{BB962C8B-B14F-4D97-AF65-F5344CB8AC3E}">
        <p14:creationId xmlns:p14="http://schemas.microsoft.com/office/powerpoint/2010/main" val="61756129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Пятиугольник 2"/>
          <p:cNvSpPr/>
          <p:nvPr/>
        </p:nvSpPr>
        <p:spPr>
          <a:xfrm>
            <a:off x="871537" y="1066799"/>
            <a:ext cx="9325408" cy="665019"/>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endPar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800"/>
              </a:spcAft>
            </a:pP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Вопросы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для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анализа </a:t>
            </a:r>
            <a:r>
              <a:rPr lang="ru-RU" sz="20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организации закаливающих процедур  детей </a:t>
            </a:r>
            <a:r>
              <a:rPr lang="ru-RU" sz="20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дошкольного возраста </a:t>
            </a:r>
            <a:endPar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endParaRPr lang="ru-RU" dirty="0"/>
          </a:p>
        </p:txBody>
      </p:sp>
      <p:sp>
        <p:nvSpPr>
          <p:cNvPr id="5" name="TextBox 4"/>
          <p:cNvSpPr txBox="1"/>
          <p:nvPr/>
        </p:nvSpPr>
        <p:spPr>
          <a:xfrm>
            <a:off x="871537" y="1939635"/>
            <a:ext cx="10974099" cy="4476546"/>
          </a:xfrm>
          <a:prstGeom prst="rect">
            <a:avLst/>
          </a:prstGeom>
          <a:noFill/>
        </p:spPr>
        <p:txBody>
          <a:bodyPr wrap="square" rtlCol="0">
            <a:spAutoFit/>
          </a:bodyPr>
          <a:lstStyle/>
          <a:p>
            <a:pPr marL="1270" marR="36195"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1. Санитарно-гигиенические </a:t>
            </a:r>
            <a:r>
              <a:rPr lang="ru-RU" sz="1400" i="1" dirty="0">
                <a:solidFill>
                  <a:srgbClr val="181848"/>
                </a:solidFill>
                <a:latin typeface="Book Antiqua" panose="02040602050305030304" pitchFamily="18" charset="0"/>
                <a:ea typeface="Times New Roman" panose="02020603050405020304" pitchFamily="18" charset="0"/>
                <a:cs typeface="Calibri" panose="020F0502020204030204" pitchFamily="34" charset="0"/>
              </a:rPr>
              <a:t>требования выполняются (не выполняются, выполняются частично</a:t>
            </a: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 Закаливание (воздушное, водное, босохождение в помещении, босохождение по земле) </a:t>
            </a:r>
            <a:r>
              <a:rPr lang="ru-RU" sz="1400" i="1" dirty="0">
                <a:solidFill>
                  <a:srgbClr val="181848"/>
                </a:solidFill>
                <a:latin typeface="Book Antiqua" panose="02040602050305030304" pitchFamily="18" charset="0"/>
                <a:ea typeface="Times New Roman" panose="02020603050405020304" pitchFamily="18" charset="0"/>
                <a:cs typeface="Calibri" panose="020F0502020204030204" pitchFamily="34" charset="0"/>
              </a:rPr>
              <a:t>соответствует возрастным особенностям детей (не соответствует</a:t>
            </a: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 </a:t>
            </a:r>
            <a:endParaRPr lang="ru-RU" sz="1400" i="1" dirty="0">
              <a:solidFill>
                <a:srgbClr val="181848"/>
              </a:solidFill>
              <a:latin typeface="Book Antiqua" panose="02040602050305030304" pitchFamily="18" charset="0"/>
              <a:ea typeface="Calibri" panose="020F0502020204030204" pitchFamily="34" charset="0"/>
              <a:cs typeface="Calibri" panose="020F0502020204030204" pitchFamily="34" charset="0"/>
            </a:endParaRPr>
          </a:p>
          <a:p>
            <a:pPr marL="1270" marR="34925"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2. Используется </a:t>
            </a:r>
            <a:r>
              <a:rPr lang="ru-RU" sz="1400" i="1" dirty="0">
                <a:solidFill>
                  <a:srgbClr val="181848"/>
                </a:solidFill>
                <a:latin typeface="Book Antiqua" panose="02040602050305030304" pitchFamily="18" charset="0"/>
                <a:ea typeface="Times New Roman" panose="02020603050405020304" pitchFamily="18" charset="0"/>
                <a:cs typeface="Calibri" panose="020F0502020204030204" pitchFamily="34" charset="0"/>
              </a:rPr>
              <a:t>оборудование (перечислить, указать самодельное или фабричное) (не используется) Используемое оборудование безопасно для детей; (не безопасно), оборудование эстетично (не эстетично). Оборудование чистое (требует </a:t>
            </a: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гигиенической </a:t>
            </a:r>
            <a:r>
              <a:rPr lang="ru-RU" sz="1400" i="1" dirty="0">
                <a:solidFill>
                  <a:srgbClr val="181848"/>
                </a:solidFill>
                <a:latin typeface="Book Antiqua" panose="02040602050305030304" pitchFamily="18" charset="0"/>
                <a:ea typeface="Times New Roman" panose="02020603050405020304" pitchFamily="18" charset="0"/>
                <a:cs typeface="Calibri" panose="020F0502020204030204" pitchFamily="34" charset="0"/>
              </a:rPr>
              <a:t>обработки) </a:t>
            </a:r>
            <a:endParaRPr lang="ru-RU" sz="1400" i="1" dirty="0">
              <a:solidFill>
                <a:srgbClr val="181848"/>
              </a:solidFill>
              <a:latin typeface="Book Antiqua" panose="02040602050305030304" pitchFamily="18" charset="0"/>
              <a:ea typeface="Calibri" panose="020F0502020204030204" pitchFamily="34" charset="0"/>
              <a:cs typeface="Calibri" panose="020F0502020204030204" pitchFamily="34" charset="0"/>
            </a:endParaRPr>
          </a:p>
          <a:p>
            <a:pPr marL="1270" algn="just">
              <a:lnSpc>
                <a:spcPct val="107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3. Длительность </a:t>
            </a:r>
            <a:r>
              <a:rPr lang="ru-RU" sz="1400" i="1" dirty="0">
                <a:solidFill>
                  <a:srgbClr val="181848"/>
                </a:solidFill>
                <a:latin typeface="Book Antiqua" panose="02040602050305030304" pitchFamily="18" charset="0"/>
                <a:ea typeface="Times New Roman" panose="02020603050405020304" pitchFamily="18" charset="0"/>
                <a:cs typeface="Calibri" panose="020F0502020204030204" pitchFamily="34" charset="0"/>
              </a:rPr>
              <a:t>соблюдается (достаточная) (не соблюдается (не достаточная; </a:t>
            </a:r>
            <a:r>
              <a:rPr lang="ru-RU" sz="1400" i="1" dirty="0" smtClean="0">
                <a:solidFill>
                  <a:srgbClr val="181848"/>
                </a:solidFill>
                <a:latin typeface="Book Antiqua" panose="02040602050305030304" pitchFamily="18" charset="0"/>
                <a:ea typeface="Times New Roman" panose="02020603050405020304" pitchFamily="18" charset="0"/>
                <a:cs typeface="Calibri" panose="020F0502020204030204" pitchFamily="34" charset="0"/>
              </a:rPr>
              <a:t>превышена). </a:t>
            </a:r>
            <a:endParaRPr lang="ru-RU" sz="1400" i="1" dirty="0">
              <a:solidFill>
                <a:srgbClr val="181848"/>
              </a:solidFill>
              <a:latin typeface="Book Antiqua" panose="02040602050305030304" pitchFamily="18" charset="0"/>
              <a:ea typeface="Calibri" panose="020F0502020204030204" pitchFamily="34" charset="0"/>
              <a:cs typeface="Calibri" panose="020F0502020204030204" pitchFamily="34" charset="0"/>
            </a:endParaRPr>
          </a:p>
          <a:p>
            <a:r>
              <a:rPr lang="ru-RU" sz="1400" i="1" dirty="0" smtClean="0">
                <a:solidFill>
                  <a:srgbClr val="181848"/>
                </a:solidFill>
                <a:latin typeface="Book Antiqua" panose="02040602050305030304" pitchFamily="18" charset="0"/>
                <a:ea typeface="Times New Roman" panose="02020603050405020304" pitchFamily="18" charset="0"/>
              </a:rPr>
              <a:t>4. Согласие </a:t>
            </a:r>
            <a:r>
              <a:rPr lang="ru-RU" sz="1400" i="1" dirty="0">
                <a:solidFill>
                  <a:srgbClr val="181848"/>
                </a:solidFill>
                <a:latin typeface="Book Antiqua" panose="02040602050305030304" pitchFamily="18" charset="0"/>
                <a:ea typeface="Times New Roman" panose="02020603050405020304" pitchFamily="18" charset="0"/>
              </a:rPr>
              <a:t>родителей имеется (не имеется</a:t>
            </a:r>
            <a:r>
              <a:rPr lang="ru-RU" sz="1400" i="1" dirty="0" smtClean="0">
                <a:solidFill>
                  <a:srgbClr val="181848"/>
                </a:solidFill>
                <a:latin typeface="Book Antiqua" panose="02040602050305030304" pitchFamily="18" charset="0"/>
                <a:ea typeface="Times New Roman" panose="02020603050405020304" pitchFamily="18" charset="0"/>
              </a:rPr>
              <a:t>). </a:t>
            </a:r>
          </a:p>
          <a:p>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5. Методика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проведения соблюдается (не соблюдается, частично соблюдается</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6. Используется художественное слово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(не используется), присутствуют другие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приёмы. </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7. Способ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организации детей выбран удачно (не удачно</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контроль со стороны взрослого за качеством проведения процедуры детьми проводится (не проводится</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действия воспитателя и младшего воспитателя согласованы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не согласованы)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взаимодополняют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друг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друга.</a:t>
            </a:r>
          </a:p>
          <a:p>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8. Оценка деятельности детей – положительная,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отрицательная, удовлетворительная</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p>
          <a:p>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9. Дети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владеют навыками выполнения процедуры (не владеют) начальный этап. Дети хорошо организованы ( не организованы</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10. Дети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проявляют интерес; не проявляют интерес. Эмоциональный фон присутствует, (отсутствует) (отрицательный, положительный</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a:t>
            </a:r>
          </a:p>
          <a:p>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11. Воспитатель в речи использует, закрепляет слова из лексического минимума данной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группы.</a:t>
            </a:r>
          </a:p>
          <a:p>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12. Что конкретно из увиденного вы решили перенять;  ваши предложения к исправлению недостатков,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усовершенствование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методики проведения, рекомендации.</a:t>
            </a:r>
          </a:p>
          <a:p>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endParaRPr lang="ru-RU" sz="1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1800225" y="166255"/>
            <a:ext cx="8784648" cy="830997"/>
          </a:xfrm>
          <a:prstGeom prst="rect">
            <a:avLst/>
          </a:prstGeom>
          <a:noFill/>
        </p:spPr>
        <p:txBody>
          <a:bodyPr wrap="square" rtlCol="0">
            <a:spAutoFit/>
          </a:bodyPr>
          <a:lstStyle/>
          <a:p>
            <a:pPr lvl="0" algn="ctr"/>
            <a:r>
              <a:rPr lang="ru-RU" sz="2400" b="1" i="1" dirty="0" smtClean="0">
                <a:solidFill>
                  <a:srgbClr val="181848"/>
                </a:solidFill>
                <a:latin typeface="Book Antiqua" panose="02040602050305030304" pitchFamily="18" charset="0"/>
                <a:ea typeface="Times New Roman" panose="02020603050405020304" pitchFamily="18" charset="0"/>
              </a:rPr>
              <a:t>Наблюдение и </a:t>
            </a:r>
            <a:r>
              <a:rPr lang="ru-RU" sz="2400" b="1" i="1" dirty="0">
                <a:solidFill>
                  <a:srgbClr val="181848"/>
                </a:solidFill>
                <a:latin typeface="Book Antiqua" panose="02040602050305030304" pitchFamily="18" charset="0"/>
                <a:ea typeface="Times New Roman" panose="02020603050405020304" pitchFamily="18" charset="0"/>
              </a:rPr>
              <a:t>анализ организации закаливающих процедур детей </a:t>
            </a:r>
            <a:r>
              <a:rPr lang="ru-RU" sz="2400" b="1" i="1" dirty="0" smtClean="0">
                <a:solidFill>
                  <a:srgbClr val="181848"/>
                </a:solidFill>
                <a:latin typeface="Book Antiqua" panose="02040602050305030304" pitchFamily="18" charset="0"/>
                <a:ea typeface="Times New Roman" panose="02020603050405020304" pitchFamily="18" charset="0"/>
              </a:rPr>
              <a:t>в </a:t>
            </a:r>
            <a:r>
              <a:rPr lang="ru-RU" sz="2400" b="1" i="1" dirty="0">
                <a:solidFill>
                  <a:srgbClr val="181848"/>
                </a:solidFill>
                <a:latin typeface="Book Antiqua" panose="02040602050305030304" pitchFamily="18" charset="0"/>
                <a:ea typeface="Times New Roman" panose="02020603050405020304" pitchFamily="18" charset="0"/>
              </a:rPr>
              <a:t>разных возрастных </a:t>
            </a:r>
            <a:r>
              <a:rPr lang="ru-RU" sz="2400" b="1" i="1" dirty="0" smtClean="0">
                <a:solidFill>
                  <a:srgbClr val="181848"/>
                </a:solidFill>
                <a:latin typeface="Book Antiqua" panose="02040602050305030304" pitchFamily="18" charset="0"/>
                <a:ea typeface="Times New Roman" panose="02020603050405020304" pitchFamily="18" charset="0"/>
              </a:rPr>
              <a:t>группах ДОО</a:t>
            </a:r>
            <a:endParaRPr lang="ru-RU" sz="2400" b="1" i="1" dirty="0">
              <a:solidFill>
                <a:srgbClr val="181848"/>
              </a:solidFill>
              <a:latin typeface="Book Antiqua" panose="02040602050305030304" pitchFamily="18" charset="0"/>
              <a:ea typeface="Times New Roman" panose="02020603050405020304" pitchFamily="18" charset="0"/>
            </a:endParaRPr>
          </a:p>
        </p:txBody>
      </p:sp>
      <p:pic>
        <p:nvPicPr>
          <p:cNvPr id="8" name="Рисунок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25516" y="5576379"/>
            <a:ext cx="3542857" cy="1047619"/>
          </a:xfrm>
          <a:prstGeom prst="rect">
            <a:avLst/>
          </a:prstGeom>
        </p:spPr>
      </p:pic>
    </p:spTree>
    <p:extLst>
      <p:ext uri="{BB962C8B-B14F-4D97-AF65-F5344CB8AC3E}">
        <p14:creationId xmlns:p14="http://schemas.microsoft.com/office/powerpoint/2010/main" val="168202605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4300"/>
            <a:ext cx="11930061" cy="661511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7" name="TextBox 6"/>
          <p:cNvSpPr txBox="1"/>
          <p:nvPr/>
        </p:nvSpPr>
        <p:spPr>
          <a:xfrm>
            <a:off x="271463" y="214313"/>
            <a:ext cx="11558587" cy="6524863"/>
          </a:xfrm>
          <a:prstGeom prst="rect">
            <a:avLst/>
          </a:prstGeom>
          <a:noFill/>
        </p:spPr>
        <p:txBody>
          <a:bodyPr wrap="square" rtlCol="0">
            <a:spAutoFit/>
          </a:bodyPr>
          <a:lstStyle/>
          <a:p>
            <a:pPr lvl="0" algn="ctr"/>
            <a:r>
              <a:rPr lang="ru-RU" sz="2000" b="1" i="1" dirty="0" smtClean="0">
                <a:solidFill>
                  <a:prstClr val="white"/>
                </a:solidFill>
                <a:latin typeface="Book Antiqua" panose="02040602050305030304" pitchFamily="18" charset="0"/>
                <a:ea typeface="Times New Roman" panose="02020603050405020304" pitchFamily="18" charset="0"/>
              </a:rPr>
              <a:t>Примерный </a:t>
            </a:r>
            <a:r>
              <a:rPr lang="ru-RU" sz="2000" b="1" i="1" dirty="0">
                <a:solidFill>
                  <a:prstClr val="white"/>
                </a:solidFill>
                <a:latin typeface="Book Antiqua" panose="02040602050305030304" pitchFamily="18" charset="0"/>
                <a:ea typeface="Times New Roman" panose="02020603050405020304" pitchFamily="18" charset="0"/>
              </a:rPr>
              <a:t>анализ организации </a:t>
            </a:r>
            <a:r>
              <a:rPr lang="ru-RU" sz="2000" b="1" i="1" dirty="0" smtClean="0">
                <a:solidFill>
                  <a:prstClr val="white"/>
                </a:solidFill>
                <a:latin typeface="Book Antiqua" panose="02040602050305030304" pitchFamily="18" charset="0"/>
                <a:ea typeface="Times New Roman" panose="02020603050405020304" pitchFamily="18" charset="0"/>
              </a:rPr>
              <a:t>гимнастики </a:t>
            </a:r>
            <a:r>
              <a:rPr lang="ru-RU" sz="2000" b="1" i="1" dirty="0">
                <a:solidFill>
                  <a:prstClr val="white"/>
                </a:solidFill>
                <a:latin typeface="Book Antiqua" panose="02040602050305030304" pitchFamily="18" charset="0"/>
                <a:ea typeface="Times New Roman" panose="02020603050405020304" pitchFamily="18" charset="0"/>
              </a:rPr>
              <a:t>после сна и </a:t>
            </a:r>
            <a:r>
              <a:rPr lang="ru-RU" sz="2000" b="1" i="1" dirty="0" smtClean="0">
                <a:solidFill>
                  <a:prstClr val="white"/>
                </a:solidFill>
                <a:latin typeface="Book Antiqua" panose="02040602050305030304" pitchFamily="18" charset="0"/>
                <a:ea typeface="Times New Roman" panose="02020603050405020304" pitchFamily="18" charset="0"/>
              </a:rPr>
              <a:t>метода закаливания в сред. группе</a:t>
            </a:r>
          </a:p>
          <a:p>
            <a:pPr lvl="0" algn="just"/>
            <a:endParaRPr lang="ru-RU" sz="1600" b="1" i="1" dirty="0" smtClean="0">
              <a:solidFill>
                <a:prstClr val="white"/>
              </a:solidFill>
              <a:latin typeface="Book Antiqua" panose="02040602050305030304" pitchFamily="18" charset="0"/>
              <a:ea typeface="Times New Roman" panose="02020603050405020304" pitchFamily="18" charset="0"/>
            </a:endParaRPr>
          </a:p>
          <a:p>
            <a:pPr lvl="0" algn="just"/>
            <a:r>
              <a:rPr lang="ru-RU" sz="1600" b="1" i="1" dirty="0" smtClean="0">
                <a:solidFill>
                  <a:schemeClr val="bg1"/>
                </a:solidFill>
                <a:latin typeface="Book Antiqua" panose="02040602050305030304" pitchFamily="18" charset="0"/>
              </a:rPr>
              <a:t>       Подъем </a:t>
            </a:r>
            <a:r>
              <a:rPr lang="ru-RU" sz="1600" b="1" i="1" dirty="0">
                <a:solidFill>
                  <a:schemeClr val="bg1"/>
                </a:solidFill>
                <a:latin typeface="Book Antiqua" panose="02040602050305030304" pitchFamily="18" charset="0"/>
              </a:rPr>
              <a:t>детей осуществлялся в </a:t>
            </a:r>
            <a:r>
              <a:rPr lang="ru-RU" sz="1600" b="1" i="1" dirty="0" smtClean="0">
                <a:solidFill>
                  <a:schemeClr val="bg1"/>
                </a:solidFill>
                <a:latin typeface="Book Antiqua" panose="02040602050305030304" pitchFamily="18" charset="0"/>
              </a:rPr>
              <a:t>15ч 04мин</a:t>
            </a:r>
            <a:r>
              <a:rPr lang="ru-RU" sz="1600" b="1" i="1" dirty="0">
                <a:solidFill>
                  <a:schemeClr val="bg1"/>
                </a:solidFill>
                <a:latin typeface="Book Antiqua" panose="02040602050305030304" pitchFamily="18" charset="0"/>
              </a:rPr>
              <a:t>. В группе было тихо, часть детей спала, остальные </a:t>
            </a:r>
            <a:r>
              <a:rPr lang="ru-RU" sz="1600" b="1" i="1" dirty="0" smtClean="0">
                <a:solidFill>
                  <a:schemeClr val="bg1"/>
                </a:solidFill>
                <a:latin typeface="Book Antiqua" panose="02040602050305030304" pitchFamily="18" charset="0"/>
              </a:rPr>
              <a:t>спокойно </a:t>
            </a:r>
            <a:r>
              <a:rPr lang="ru-RU" sz="1600" b="1" i="1" dirty="0">
                <a:solidFill>
                  <a:schemeClr val="bg1"/>
                </a:solidFill>
                <a:latin typeface="Book Antiqua" panose="02040602050305030304" pitchFamily="18" charset="0"/>
              </a:rPr>
              <a:t>ждали подъема.</a:t>
            </a:r>
          </a:p>
          <a:p>
            <a:pPr lvl="0" algn="just"/>
            <a:r>
              <a:rPr lang="ru-RU" sz="1600" b="1" i="1" dirty="0" smtClean="0">
                <a:solidFill>
                  <a:schemeClr val="bg1"/>
                </a:solidFill>
                <a:latin typeface="Book Antiqua" panose="02040602050305030304" pitchFamily="18" charset="0"/>
              </a:rPr>
              <a:t>       Педагог </a:t>
            </a:r>
            <a:r>
              <a:rPr lang="ru-RU" sz="1600" b="1" i="1" dirty="0">
                <a:solidFill>
                  <a:schemeClr val="bg1"/>
                </a:solidFill>
                <a:latin typeface="Book Antiqua" panose="02040602050305030304" pitchFamily="18" charset="0"/>
              </a:rPr>
              <a:t>для пробуждения детей использовала спокойную расслабляющую музыку</a:t>
            </a:r>
            <a:r>
              <a:rPr lang="ru-RU" sz="1600" b="1" i="1" dirty="0" smtClean="0">
                <a:solidFill>
                  <a:schemeClr val="bg1"/>
                </a:solidFill>
                <a:latin typeface="Book Antiqua" panose="02040602050305030304" pitchFamily="18" charset="0"/>
              </a:rPr>
              <a:t>. При </a:t>
            </a:r>
            <a:r>
              <a:rPr lang="ru-RU" sz="1600" b="1" i="1" dirty="0">
                <a:solidFill>
                  <a:schemeClr val="bg1"/>
                </a:solidFill>
                <a:latin typeface="Book Antiqua" panose="02040602050305030304" pitchFamily="18" charset="0"/>
              </a:rPr>
              <a:t>этом </a:t>
            </a:r>
            <a:r>
              <a:rPr lang="ru-RU" sz="1600" b="1" i="1" dirty="0" smtClean="0">
                <a:solidFill>
                  <a:schemeClr val="bg1"/>
                </a:solidFill>
                <a:latin typeface="Book Antiqua" panose="02040602050305030304" pitchFamily="18" charset="0"/>
              </a:rPr>
              <a:t>учитывала </a:t>
            </a:r>
            <a:r>
              <a:rPr lang="ru-RU" sz="1600" b="1" i="1" dirty="0">
                <a:solidFill>
                  <a:schemeClr val="bg1"/>
                </a:solidFill>
                <a:latin typeface="Book Antiqua" panose="02040602050305030304" pitchFamily="18" charset="0"/>
              </a:rPr>
              <a:t>индивидуальные особенности некоторых детей: плохое настроение после пробуждения, желание сходить в туалет. После пробуждения всех детей, следовала гимнастика в постели (</a:t>
            </a:r>
            <a:r>
              <a:rPr lang="ru-RU" sz="1600" b="1" i="1" dirty="0" smtClean="0">
                <a:solidFill>
                  <a:schemeClr val="bg1"/>
                </a:solidFill>
                <a:latin typeface="Book Antiqua" panose="02040602050305030304" pitchFamily="18" charset="0"/>
              </a:rPr>
              <a:t>потягивание</a:t>
            </a:r>
            <a:r>
              <a:rPr lang="ru-RU" sz="1600" b="1" i="1" dirty="0">
                <a:solidFill>
                  <a:schemeClr val="bg1"/>
                </a:solidFill>
                <a:latin typeface="Book Antiqua" panose="02040602050305030304" pitchFamily="18" charset="0"/>
              </a:rPr>
              <a:t>, растягивание мышц разных групп) – 2 мин</a:t>
            </a:r>
          </a:p>
          <a:p>
            <a:pPr lvl="0" algn="just"/>
            <a:r>
              <a:rPr lang="ru-RU" sz="1600" b="1" i="1" dirty="0" smtClean="0">
                <a:solidFill>
                  <a:schemeClr val="bg1"/>
                </a:solidFill>
                <a:latin typeface="Book Antiqua" panose="02040602050305030304" pitchFamily="18" charset="0"/>
              </a:rPr>
              <a:t>       Далее</a:t>
            </a:r>
            <a:r>
              <a:rPr lang="ru-RU" sz="1600" b="1" i="1" dirty="0">
                <a:solidFill>
                  <a:schemeClr val="bg1"/>
                </a:solidFill>
                <a:latin typeface="Book Antiqua" panose="02040602050305030304" pitchFamily="18" charset="0"/>
              </a:rPr>
              <a:t>, педагог предложила детям гимнастику на полу с элементами игры («Попрыгаем как </a:t>
            </a:r>
            <a:r>
              <a:rPr lang="ru-RU" sz="1600" b="1" i="1" dirty="0" smtClean="0">
                <a:solidFill>
                  <a:schemeClr val="bg1"/>
                </a:solidFill>
                <a:latin typeface="Book Antiqua" panose="02040602050305030304" pitchFamily="18" charset="0"/>
              </a:rPr>
              <a:t>зайчики</a:t>
            </a:r>
            <a:r>
              <a:rPr lang="ru-RU" sz="1600" b="1" i="1" dirty="0">
                <a:solidFill>
                  <a:schemeClr val="bg1"/>
                </a:solidFill>
                <a:latin typeface="Book Antiqua" panose="02040602050305030304" pitchFamily="18" charset="0"/>
              </a:rPr>
              <a:t>», дыхательную гимнастику, ОРУ (для мышц плечевого пояса, приседы </a:t>
            </a:r>
            <a:r>
              <a:rPr lang="ru-RU" sz="1600" b="1" i="1" dirty="0" smtClean="0">
                <a:solidFill>
                  <a:schemeClr val="bg1"/>
                </a:solidFill>
                <a:latin typeface="Book Antiqua" panose="02040602050305030304" pitchFamily="18" charset="0"/>
              </a:rPr>
              <a:t>т.д.) </a:t>
            </a:r>
            <a:r>
              <a:rPr lang="ru-RU" sz="1600" b="1" i="1" dirty="0">
                <a:solidFill>
                  <a:schemeClr val="bg1"/>
                </a:solidFill>
                <a:latin typeface="Book Antiqua" panose="02040602050305030304" pitchFamily="18" charset="0"/>
              </a:rPr>
              <a:t>– 6 мин.</a:t>
            </a:r>
          </a:p>
          <a:p>
            <a:pPr lvl="0" algn="just"/>
            <a:r>
              <a:rPr lang="ru-RU" sz="1600" b="1" i="1" dirty="0">
                <a:solidFill>
                  <a:schemeClr val="bg1"/>
                </a:solidFill>
                <a:latin typeface="Book Antiqua" panose="02040602050305030304" pitchFamily="18" charset="0"/>
              </a:rPr>
              <a:t>Умывание детей проходило с показом педагога алгоритма умывания после сна («Ручки моем до локтя, не забываем про лицо и глазки») – 10 мин.</a:t>
            </a:r>
          </a:p>
          <a:p>
            <a:pPr lvl="0" algn="just"/>
            <a:r>
              <a:rPr lang="ru-RU" sz="1600" b="1" i="1" dirty="0" smtClean="0">
                <a:solidFill>
                  <a:schemeClr val="bg1"/>
                </a:solidFill>
                <a:latin typeface="Book Antiqua" panose="02040602050305030304" pitchFamily="18" charset="0"/>
              </a:rPr>
              <a:t>       Весь </a:t>
            </a:r>
            <a:r>
              <a:rPr lang="ru-RU" sz="1600" b="1" i="1" dirty="0">
                <a:solidFill>
                  <a:schemeClr val="bg1"/>
                </a:solidFill>
                <a:latin typeface="Book Antiqua" panose="02040602050305030304" pitchFamily="18" charset="0"/>
              </a:rPr>
              <a:t>режимный момент от пробуждения до одевания детей занял 20 минут</a:t>
            </a:r>
            <a:r>
              <a:rPr lang="ru-RU" sz="1600" b="1" i="1" dirty="0" smtClean="0">
                <a:solidFill>
                  <a:schemeClr val="bg1"/>
                </a:solidFill>
                <a:latin typeface="Book Antiqua" panose="02040602050305030304" pitchFamily="18" charset="0"/>
              </a:rPr>
              <a:t>.</a:t>
            </a:r>
          </a:p>
          <a:p>
            <a:pPr lvl="0" algn="just"/>
            <a:endParaRPr lang="ru-RU" sz="1600" b="1" i="1" dirty="0">
              <a:solidFill>
                <a:schemeClr val="bg1"/>
              </a:solidFill>
              <a:latin typeface="Book Antiqua" panose="02040602050305030304" pitchFamily="18" charset="0"/>
            </a:endParaRPr>
          </a:p>
          <a:p>
            <a:pPr lvl="0" algn="just"/>
            <a:r>
              <a:rPr lang="ru-RU" sz="1600" b="1" i="1" dirty="0" smtClean="0">
                <a:solidFill>
                  <a:schemeClr val="bg1"/>
                </a:solidFill>
                <a:latin typeface="Book Antiqua" panose="02040602050305030304" pitchFamily="18" charset="0"/>
              </a:rPr>
              <a:t>       Закаливающим </a:t>
            </a:r>
            <a:r>
              <a:rPr lang="ru-RU" sz="1600" b="1" i="1" dirty="0">
                <a:solidFill>
                  <a:schemeClr val="bg1"/>
                </a:solidFill>
                <a:latin typeface="Book Antiqua" panose="02040602050305030304" pitchFamily="18" charset="0"/>
              </a:rPr>
              <a:t>мероприятием стала дыхательная гимнастика с элементами игры. Спокойная музыка использовалась в качестве фона на протяжении всего режимного момента, выполняя </a:t>
            </a:r>
            <a:r>
              <a:rPr lang="ru-RU" sz="1600" b="1" i="1" dirty="0" smtClean="0">
                <a:solidFill>
                  <a:schemeClr val="bg1"/>
                </a:solidFill>
                <a:latin typeface="Book Antiqua" panose="02040602050305030304" pitchFamily="18" charset="0"/>
              </a:rPr>
              <a:t>релаксационную </a:t>
            </a:r>
            <a:r>
              <a:rPr lang="ru-RU" sz="1600" b="1" i="1" dirty="0">
                <a:solidFill>
                  <a:schemeClr val="bg1"/>
                </a:solidFill>
                <a:latin typeface="Book Antiqua" panose="02040602050305030304" pitchFamily="18" charset="0"/>
              </a:rPr>
              <a:t>функцию.</a:t>
            </a:r>
          </a:p>
          <a:p>
            <a:pPr lvl="0" algn="just"/>
            <a:r>
              <a:rPr lang="ru-RU" sz="1600" b="1" i="1" dirty="0" smtClean="0">
                <a:solidFill>
                  <a:schemeClr val="bg1"/>
                </a:solidFill>
                <a:latin typeface="Book Antiqua" panose="02040602050305030304" pitchFamily="18" charset="0"/>
              </a:rPr>
              <a:t>Комплекс </a:t>
            </a:r>
            <a:r>
              <a:rPr lang="ru-RU" sz="1600" b="1" i="1" dirty="0">
                <a:solidFill>
                  <a:schemeClr val="bg1"/>
                </a:solidFill>
                <a:latin typeface="Book Antiqua" panose="02040602050305030304" pitchFamily="18" charset="0"/>
              </a:rPr>
              <a:t>гимнастики после сна и метод закаливания отражается в папке «Оздоровительная работа в средней группе».</a:t>
            </a:r>
          </a:p>
          <a:p>
            <a:pPr lvl="0" algn="just"/>
            <a:endParaRPr lang="ru-RU" sz="1600" b="1" i="1" dirty="0" smtClean="0">
              <a:solidFill>
                <a:schemeClr val="bg1"/>
              </a:solidFill>
              <a:latin typeface="Book Antiqua" panose="02040602050305030304" pitchFamily="18" charset="0"/>
            </a:endParaRPr>
          </a:p>
          <a:p>
            <a:pPr lvl="0" algn="just"/>
            <a:r>
              <a:rPr lang="ru-RU" sz="1600" b="1" i="1" dirty="0" smtClean="0">
                <a:solidFill>
                  <a:schemeClr val="bg1"/>
                </a:solidFill>
                <a:latin typeface="Book Antiqua" panose="02040602050305030304" pitchFamily="18" charset="0"/>
              </a:rPr>
              <a:t>       Вывод</a:t>
            </a:r>
            <a:r>
              <a:rPr lang="ru-RU" sz="1600" b="1" i="1" dirty="0">
                <a:solidFill>
                  <a:schemeClr val="bg1"/>
                </a:solidFill>
                <a:latin typeface="Book Antiqua" panose="02040602050305030304" pitchFamily="18" charset="0"/>
              </a:rPr>
              <a:t>: порядковый номер комплекса гимнастики после сна соответствует дате проведения. Что позволяет сделать вывод, о планомерной работе в данном направлении. Эффективность работы считаю высокой.</a:t>
            </a:r>
          </a:p>
          <a:p>
            <a:pPr lvl="0" algn="just"/>
            <a:endParaRPr lang="ru-RU" sz="1600" b="1" i="1" dirty="0" smtClean="0">
              <a:solidFill>
                <a:schemeClr val="bg1"/>
              </a:solidFill>
              <a:latin typeface="Book Antiqua" panose="02040602050305030304" pitchFamily="18" charset="0"/>
            </a:endParaRPr>
          </a:p>
          <a:p>
            <a:pPr lvl="0" algn="just"/>
            <a:r>
              <a:rPr lang="ru-RU" sz="1600" b="1" i="1" dirty="0" smtClean="0">
                <a:solidFill>
                  <a:schemeClr val="bg1"/>
                </a:solidFill>
                <a:latin typeface="Book Antiqua" panose="02040602050305030304" pitchFamily="18" charset="0"/>
              </a:rPr>
              <a:t>       </a:t>
            </a:r>
            <a:r>
              <a:rPr lang="ru-RU" sz="1400" b="1" i="1" dirty="0" smtClean="0">
                <a:solidFill>
                  <a:schemeClr val="bg1"/>
                </a:solidFill>
                <a:latin typeface="Book Antiqua" panose="02040602050305030304" pitchFamily="18" charset="0"/>
              </a:rPr>
              <a:t>Замечания</a:t>
            </a:r>
            <a:r>
              <a:rPr lang="ru-RU" sz="1400" b="1" i="1" dirty="0">
                <a:solidFill>
                  <a:schemeClr val="bg1"/>
                </a:solidFill>
                <a:latin typeface="Book Antiqua" panose="02040602050305030304" pitchFamily="18" charset="0"/>
              </a:rPr>
              <a:t>: на наш взгляд, педагогу следовало на момент начала выполнения гимнастики по полу включить более энергичную музыку для активизации детей и более активного выполнения упражнений ими.</a:t>
            </a:r>
          </a:p>
          <a:p>
            <a:pPr lvl="0" algn="just"/>
            <a:r>
              <a:rPr lang="ru-RU" sz="1400" b="1" i="1" dirty="0" smtClean="0">
                <a:solidFill>
                  <a:schemeClr val="bg1"/>
                </a:solidFill>
                <a:latin typeface="Book Antiqua" panose="02040602050305030304" pitchFamily="18" charset="0"/>
              </a:rPr>
              <a:t>       Рекомендации</a:t>
            </a:r>
            <a:r>
              <a:rPr lang="ru-RU" sz="1400" b="1" i="1" dirty="0">
                <a:solidFill>
                  <a:schemeClr val="bg1"/>
                </a:solidFill>
                <a:latin typeface="Book Antiqua" panose="02040602050305030304" pitchFamily="18" charset="0"/>
              </a:rPr>
              <a:t>: мы рекомендуем педагогу продолжать работу в данном направлении, </a:t>
            </a:r>
            <a:r>
              <a:rPr lang="ru-RU" sz="1400" b="1" i="1" dirty="0" smtClean="0">
                <a:solidFill>
                  <a:schemeClr val="bg1"/>
                </a:solidFill>
                <a:latin typeface="Book Antiqua" panose="02040602050305030304" pitchFamily="18" charset="0"/>
              </a:rPr>
              <a:t>совершенствуя </a:t>
            </a:r>
            <a:r>
              <a:rPr lang="ru-RU" sz="1400" b="1" i="1" dirty="0">
                <a:solidFill>
                  <a:schemeClr val="bg1"/>
                </a:solidFill>
                <a:latin typeface="Book Antiqua" panose="02040602050305030304" pitchFamily="18" charset="0"/>
              </a:rPr>
              <a:t>свой педагогический опыт.</a:t>
            </a:r>
          </a:p>
          <a:p>
            <a:pPr lvl="0" algn="just"/>
            <a:endParaRPr lang="ru-RU" dirty="0">
              <a:solidFill>
                <a:prstClr val="black"/>
              </a:solidFill>
            </a:endParaRPr>
          </a:p>
        </p:txBody>
      </p:sp>
    </p:spTree>
    <p:extLst>
      <p:ext uri="{BB962C8B-B14F-4D97-AF65-F5344CB8AC3E}">
        <p14:creationId xmlns:p14="http://schemas.microsoft.com/office/powerpoint/2010/main" val="15115948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9" name="TextBox 8"/>
          <p:cNvSpPr txBox="1"/>
          <p:nvPr/>
        </p:nvSpPr>
        <p:spPr>
          <a:xfrm>
            <a:off x="845127" y="304800"/>
            <a:ext cx="11083637" cy="6817251"/>
          </a:xfrm>
          <a:prstGeom prst="rect">
            <a:avLst/>
          </a:prstGeom>
          <a:noFill/>
        </p:spPr>
        <p:txBody>
          <a:bodyPr wrap="square" rtlCol="0">
            <a:spAutoFit/>
          </a:bodyPr>
          <a:lstStyle/>
          <a:p>
            <a:pPr lvl="0">
              <a:lnSpc>
                <a:spcPct val="115000"/>
              </a:lnSpc>
            </a:pPr>
            <a:r>
              <a:rPr lang="ru-RU" sz="1600" b="1" i="1" dirty="0" smtClean="0">
                <a:solidFill>
                  <a:srgbClr val="181848"/>
                </a:solidFill>
                <a:latin typeface="Book Antiqua" panose="02040602050305030304" pitchFamily="18" charset="0"/>
                <a:ea typeface="Times New Roman" panose="02020603050405020304" pitchFamily="18" charset="0"/>
              </a:rPr>
              <a:t>Организация </a:t>
            </a:r>
            <a:r>
              <a:rPr lang="ru-RU" sz="1600" b="1" i="1" dirty="0">
                <a:solidFill>
                  <a:srgbClr val="181848"/>
                </a:solidFill>
                <a:latin typeface="Book Antiqua" panose="02040602050305030304" pitchFamily="18" charset="0"/>
                <a:ea typeface="Times New Roman" panose="02020603050405020304" pitchFamily="18" charset="0"/>
              </a:rPr>
              <a:t>умывания, кормления</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11. </a:t>
            </a:r>
            <a:r>
              <a:rPr lang="ru-RU" sz="1400" i="1" dirty="0">
                <a:solidFill>
                  <a:srgbClr val="181848"/>
                </a:solidFill>
                <a:latin typeface="Book Antiqua" panose="02040602050305030304" pitchFamily="18" charset="0"/>
                <a:ea typeface="Times New Roman" panose="02020603050405020304" pitchFamily="18" charset="0"/>
              </a:rPr>
              <a:t>Как организовать переход от гимнастики к умыванию? Есть ли пауза, готовит ли воспитатель детей к </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умыванию, чем это выражается</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12. </a:t>
            </a:r>
            <a:r>
              <a:rPr lang="ru-RU" sz="1400" i="1" dirty="0">
                <a:solidFill>
                  <a:srgbClr val="181848"/>
                </a:solidFill>
                <a:latin typeface="Book Antiqua" panose="02040602050305030304" pitchFamily="18" charset="0"/>
                <a:ea typeface="Times New Roman" panose="02020603050405020304" pitchFamily="18" charset="0"/>
              </a:rPr>
              <a:t>Успевает ли воспитатель одновременно готовить детей к умыванию и группу к завтраку (внимание к </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сервировке стола, к участию в этом детей</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13. </a:t>
            </a:r>
            <a:r>
              <a:rPr lang="ru-RU" sz="1400" i="1" dirty="0">
                <a:solidFill>
                  <a:srgbClr val="181848"/>
                </a:solidFill>
                <a:latin typeface="Book Antiqua" panose="02040602050305030304" pitchFamily="18" charset="0"/>
                <a:ea typeface="Times New Roman" panose="02020603050405020304" pitchFamily="18" charset="0"/>
              </a:rPr>
              <a:t>На что обращает внимание воспитатель во время умывания, использует ли при этом режимный </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момент для расширения кругозора детей? Какие приёмы использует, чтобы умывание прошло </a:t>
            </a:r>
            <a:r>
              <a:rPr lang="ru-RU" sz="1400" i="1" dirty="0" smtClean="0">
                <a:solidFill>
                  <a:srgbClr val="181848"/>
                </a:solidFill>
                <a:latin typeface="Book Antiqua" panose="02040602050305030304" pitchFamily="18" charset="0"/>
                <a:ea typeface="Times New Roman" panose="02020603050405020304" pitchFamily="18" charset="0"/>
              </a:rPr>
              <a:t>быстро, организованно </a:t>
            </a:r>
            <a:r>
              <a:rPr lang="ru-RU" sz="1400" i="1" dirty="0">
                <a:solidFill>
                  <a:srgbClr val="181848"/>
                </a:solidFill>
                <a:latin typeface="Book Antiqua" panose="02040602050305030304" pitchFamily="18" charset="0"/>
                <a:ea typeface="Times New Roman" panose="02020603050405020304" pitchFamily="18" charset="0"/>
              </a:rPr>
              <a:t>и правильно</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наличие меню в группе;</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эстетика помещения (наличие индивидуальных салфеток для столовых приборов или моющихся скатертей);</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создание эмоционально-положительной обстановки;</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качество проветривания</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выполнение гигиенических процедур перед приёмом пищи;</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выполнение графика получения пищи на пищеблоке;</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достаточность, качество, маркировка посуды для получения еды;</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количество, качество посуды для приёма пищи;</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наличие в достаточном количестве столовых приборов соответственно возрасту детей;</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наличие салфетниц, хлебниц;</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соответствие объёма порций при раздаче;</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 качество раздаваемой пищи (температурный режим);</a:t>
            </a:r>
          </a:p>
          <a:p>
            <a:pPr marL="285750" lvl="0" indent="-285750">
              <a:lnSpc>
                <a:spcPct val="115000"/>
              </a:lnSpc>
              <a:buFontTx/>
              <a:buChar char="-"/>
            </a:pPr>
            <a:r>
              <a:rPr lang="ru-RU" sz="1400" i="1" dirty="0" smtClean="0">
                <a:solidFill>
                  <a:srgbClr val="181848"/>
                </a:solidFill>
                <a:latin typeface="Book Antiqua" panose="02040602050305030304" pitchFamily="18" charset="0"/>
                <a:ea typeface="Times New Roman" panose="02020603050405020304" pitchFamily="18" charset="0"/>
              </a:rPr>
              <a:t>сервировка </a:t>
            </a:r>
            <a:r>
              <a:rPr lang="ru-RU" sz="1400" i="1" dirty="0">
                <a:solidFill>
                  <a:srgbClr val="181848"/>
                </a:solidFill>
                <a:latin typeface="Book Antiqua" panose="02040602050305030304" pitchFamily="18" charset="0"/>
                <a:ea typeface="Times New Roman" panose="02020603050405020304" pitchFamily="18" charset="0"/>
              </a:rPr>
              <a:t>столов дежурными</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rPr>
              <a:t>       14. </a:t>
            </a:r>
            <a:r>
              <a:rPr lang="ru-RU" sz="1400" i="1" dirty="0">
                <a:solidFill>
                  <a:srgbClr val="181848"/>
                </a:solidFill>
                <a:latin typeface="Book Antiqua" panose="02040602050305030304" pitchFamily="18" charset="0"/>
              </a:rPr>
              <a:t>Точно ли по режиму сели завтракать? </a:t>
            </a:r>
          </a:p>
          <a:p>
            <a:pPr lvl="0">
              <a:lnSpc>
                <a:spcPct val="115000"/>
              </a:lnSpc>
            </a:pPr>
            <a:r>
              <a:rPr lang="ru-RU" sz="1400" i="1" dirty="0">
                <a:solidFill>
                  <a:srgbClr val="181848"/>
                </a:solidFill>
                <a:latin typeface="Book Antiqua" panose="02040602050305030304" pitchFamily="18" charset="0"/>
              </a:rPr>
              <a:t>- уровень сформированности культурно-гигиенических навыков у детей при приёме пищи (правильно ли они </a:t>
            </a:r>
          </a:p>
          <a:p>
            <a:pPr lvl="0">
              <a:lnSpc>
                <a:spcPct val="115000"/>
              </a:lnSpc>
            </a:pPr>
            <a:r>
              <a:rPr lang="ru-RU" sz="1400" i="1" dirty="0">
                <a:solidFill>
                  <a:srgbClr val="181848"/>
                </a:solidFill>
                <a:latin typeface="Book Antiqua" panose="02040602050305030304" pitchFamily="18" charset="0"/>
              </a:rPr>
              <a:t>пользуются столовыми приборами; пользуются ли бумажными салфетками; аккуратно ли кушают</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15</a:t>
            </a:r>
            <a:r>
              <a:rPr lang="ru-RU" sz="1400" i="1" dirty="0">
                <a:solidFill>
                  <a:srgbClr val="181848"/>
                </a:solidFill>
                <a:latin typeface="Book Antiqua" panose="02040602050305030304" pitchFamily="18" charset="0"/>
              </a:rPr>
              <a:t>. На что обращает внимание воспитатель во время завтрака? Какие моменты упускает? Есть ли в работе </a:t>
            </a:r>
          </a:p>
          <a:p>
            <a:pPr lvl="0">
              <a:lnSpc>
                <a:spcPct val="115000"/>
              </a:lnSpc>
            </a:pPr>
            <a:r>
              <a:rPr lang="ru-RU" sz="1400" i="1" dirty="0">
                <a:solidFill>
                  <a:srgbClr val="181848"/>
                </a:solidFill>
                <a:latin typeface="Book Antiqua" panose="02040602050305030304" pitchFamily="18" charset="0"/>
              </a:rPr>
              <a:t>воспитателя интересные приёмы? Как сервирован стол? </a:t>
            </a:r>
          </a:p>
          <a:p>
            <a:pPr lvl="0">
              <a:lnSpc>
                <a:spcPct val="115000"/>
              </a:lnSpc>
            </a:pPr>
            <a:endParaRPr lang="ru-RU" sz="1400" i="1" dirty="0">
              <a:solidFill>
                <a:srgbClr val="181848"/>
              </a:solidFill>
              <a:latin typeface="Book Antiqua" panose="02040602050305030304" pitchFamily="18" charset="0"/>
            </a:endParaRPr>
          </a:p>
          <a:p>
            <a:pPr lvl="0">
              <a:lnSpc>
                <a:spcPct val="115000"/>
              </a:lnSpc>
            </a:pPr>
            <a:endParaRPr lang="ru-RU" sz="1400" i="1" dirty="0">
              <a:solidFill>
                <a:srgbClr val="181848"/>
              </a:solidFill>
              <a:latin typeface="Book Antiqua" panose="02040602050305030304" pitchFamily="18" charset="0"/>
              <a:ea typeface="Times New Roman" panose="0202060305040502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39468" y="4700587"/>
            <a:ext cx="2083258" cy="2049657"/>
          </a:xfrm>
          <a:prstGeom prst="rect">
            <a:avLst/>
          </a:prstGeom>
        </p:spPr>
      </p:pic>
    </p:spTree>
    <p:extLst>
      <p:ext uri="{BB962C8B-B14F-4D97-AF65-F5344CB8AC3E}">
        <p14:creationId xmlns:p14="http://schemas.microsoft.com/office/powerpoint/2010/main" val="5975486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4300"/>
            <a:ext cx="11930061" cy="6615113"/>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7" name="TextBox 6"/>
          <p:cNvSpPr txBox="1"/>
          <p:nvPr/>
        </p:nvSpPr>
        <p:spPr>
          <a:xfrm>
            <a:off x="271463" y="214313"/>
            <a:ext cx="11558587" cy="5755422"/>
          </a:xfrm>
          <a:prstGeom prst="rect">
            <a:avLst/>
          </a:prstGeom>
          <a:noFill/>
        </p:spPr>
        <p:txBody>
          <a:bodyPr wrap="square" rtlCol="0">
            <a:spAutoFit/>
          </a:bodyPr>
          <a:lstStyle/>
          <a:p>
            <a:pPr lvl="0" algn="ctr"/>
            <a:endParaRPr lang="ru-RU" sz="2000" b="1" i="1" dirty="0" smtClean="0">
              <a:solidFill>
                <a:prstClr val="white"/>
              </a:solidFill>
              <a:latin typeface="Book Antiqua" panose="02040602050305030304" pitchFamily="18" charset="0"/>
              <a:ea typeface="Times New Roman" panose="02020603050405020304" pitchFamily="18" charset="0"/>
            </a:endParaRPr>
          </a:p>
          <a:p>
            <a:pPr lvl="0" algn="ctr"/>
            <a:r>
              <a:rPr lang="ru-RU" sz="2000" b="1" i="1" dirty="0" smtClean="0">
                <a:solidFill>
                  <a:prstClr val="white"/>
                </a:solidFill>
                <a:latin typeface="Book Antiqua" panose="02040602050305030304" pitchFamily="18" charset="0"/>
                <a:ea typeface="Times New Roman" panose="02020603050405020304" pitchFamily="18" charset="0"/>
              </a:rPr>
              <a:t>Примерный </a:t>
            </a:r>
            <a:r>
              <a:rPr lang="ru-RU" sz="2000" b="1" i="1" dirty="0">
                <a:solidFill>
                  <a:prstClr val="white"/>
                </a:solidFill>
                <a:latin typeface="Book Antiqua" panose="02040602050305030304" pitchFamily="18" charset="0"/>
                <a:ea typeface="Times New Roman" panose="02020603050405020304" pitchFamily="18" charset="0"/>
              </a:rPr>
              <a:t>анализ организации гигиенические гимнастики после </a:t>
            </a:r>
            <a:r>
              <a:rPr lang="ru-RU" sz="2000" b="1" i="1" dirty="0" smtClean="0">
                <a:solidFill>
                  <a:prstClr val="white"/>
                </a:solidFill>
                <a:latin typeface="Book Antiqua" panose="02040602050305030304" pitchFamily="18" charset="0"/>
                <a:ea typeface="Times New Roman" panose="02020603050405020304" pitchFamily="18" charset="0"/>
              </a:rPr>
              <a:t>сна в группах ДОО</a:t>
            </a:r>
          </a:p>
          <a:p>
            <a:pPr lvl="0" algn="ctr"/>
            <a:endParaRPr lang="ru-RU" sz="2000" b="1" i="1" dirty="0" smtClean="0">
              <a:solidFill>
                <a:prstClr val="white"/>
              </a:solidFill>
              <a:latin typeface="Book Antiqua" panose="02040602050305030304" pitchFamily="18" charset="0"/>
              <a:ea typeface="Times New Roman" panose="02020603050405020304" pitchFamily="18" charset="0"/>
            </a:endParaRPr>
          </a:p>
          <a:p>
            <a:pPr lvl="0"/>
            <a:r>
              <a:rPr lang="ru-RU" sz="1600" b="1" i="1" dirty="0" smtClean="0">
                <a:solidFill>
                  <a:prstClr val="white"/>
                </a:solidFill>
                <a:latin typeface="Book Antiqua" panose="02040602050305030304" pitchFamily="18" charset="0"/>
                <a:ea typeface="Times New Roman" panose="02020603050405020304" pitchFamily="18" charset="0"/>
              </a:rPr>
              <a:t>       В </a:t>
            </a:r>
            <a:r>
              <a:rPr lang="ru-RU" sz="1600" b="1" i="1" dirty="0">
                <a:solidFill>
                  <a:prstClr val="white"/>
                </a:solidFill>
                <a:latin typeface="Book Antiqua" panose="02040602050305030304" pitchFamily="18" charset="0"/>
                <a:ea typeface="Times New Roman" panose="02020603050405020304" pitchFamily="18" charset="0"/>
              </a:rPr>
              <a:t>ходе посещения групп в ДОО было просмотрено как во всех возрастных группах </a:t>
            </a:r>
            <a:r>
              <a:rPr lang="ru-RU" sz="1600" b="1" i="1" dirty="0" smtClean="0">
                <a:solidFill>
                  <a:prstClr val="white"/>
                </a:solidFill>
                <a:latin typeface="Book Antiqua" panose="02040602050305030304" pitchFamily="18" charset="0"/>
                <a:ea typeface="Times New Roman" panose="02020603050405020304" pitchFamily="18" charset="0"/>
              </a:rPr>
              <a:t>проводятся </a:t>
            </a:r>
            <a:r>
              <a:rPr lang="ru-RU" sz="1600" b="1" i="1" dirty="0">
                <a:solidFill>
                  <a:prstClr val="white"/>
                </a:solidFill>
                <a:latin typeface="Book Antiqua" panose="02040602050305030304" pitchFamily="18" charset="0"/>
                <a:ea typeface="Times New Roman" panose="02020603050405020304" pitchFamily="18" charset="0"/>
              </a:rPr>
              <a:t>гигиенические гимнастики после сна. Выявлено, что проводится постепенное </a:t>
            </a:r>
            <a:r>
              <a:rPr lang="ru-RU" sz="1600" b="1" i="1" dirty="0" smtClean="0">
                <a:solidFill>
                  <a:prstClr val="white"/>
                </a:solidFill>
                <a:latin typeface="Book Antiqua" panose="02040602050305030304" pitchFamily="18" charset="0"/>
                <a:ea typeface="Times New Roman" panose="02020603050405020304" pitchFamily="18" charset="0"/>
              </a:rPr>
              <a:t>пробуждение </a:t>
            </a:r>
            <a:r>
              <a:rPr lang="ru-RU" sz="1600" b="1" i="1" dirty="0">
                <a:solidFill>
                  <a:prstClr val="white"/>
                </a:solidFill>
                <a:latin typeface="Book Antiqua" panose="02040602050305030304" pitchFamily="18" charset="0"/>
                <a:ea typeface="Times New Roman" panose="02020603050405020304" pitchFamily="18" charset="0"/>
              </a:rPr>
              <a:t>с рядом закаливающих процедур. Они заранее планируются в плане на месяц и включают в себя упражнения в постели и возле нее. Оздоровительный комплекс включает в себя: разминку в постели, гимнастику после сна, ходьба по массажным дорожкам и воздушные ванны. Дети </a:t>
            </a:r>
            <a:r>
              <a:rPr lang="ru-RU" sz="1600" b="1" i="1" dirty="0" smtClean="0">
                <a:solidFill>
                  <a:prstClr val="white"/>
                </a:solidFill>
                <a:latin typeface="Book Antiqua" panose="02040602050305030304" pitchFamily="18" charset="0"/>
                <a:ea typeface="Times New Roman" panose="02020603050405020304" pitchFamily="18" charset="0"/>
              </a:rPr>
              <a:t>занимаются </a:t>
            </a:r>
            <a:r>
              <a:rPr lang="ru-RU" sz="1600" b="1" i="1" dirty="0">
                <a:solidFill>
                  <a:prstClr val="white"/>
                </a:solidFill>
                <a:latin typeface="Book Antiqua" panose="02040602050305030304" pitchFamily="18" charset="0"/>
                <a:ea typeface="Times New Roman" panose="02020603050405020304" pitchFamily="18" charset="0"/>
              </a:rPr>
              <a:t>в трусиках и босиком, что способствует созданию контрастной воздушной обстановки для закаливания детей. В младших группах используется ходьба по корригирующим дорожкам для профилактики плоскостопия</a:t>
            </a:r>
            <a:r>
              <a:rPr lang="ru-RU" sz="1600" b="1" i="1" dirty="0" smtClean="0">
                <a:solidFill>
                  <a:prstClr val="white"/>
                </a:solidFill>
                <a:latin typeface="Book Antiqua" panose="02040602050305030304" pitchFamily="18" charset="0"/>
                <a:ea typeface="Times New Roman" panose="02020603050405020304" pitchFamily="18" charset="0"/>
              </a:rPr>
              <a:t>.</a:t>
            </a:r>
          </a:p>
          <a:p>
            <a:pPr lvl="0"/>
            <a:endParaRPr lang="ru-RU" sz="1600" b="1" i="1" dirty="0">
              <a:solidFill>
                <a:prstClr val="white"/>
              </a:solidFill>
              <a:latin typeface="Book Antiqua" panose="02040602050305030304" pitchFamily="18" charset="0"/>
              <a:ea typeface="Times New Roman" panose="02020603050405020304" pitchFamily="18" charset="0"/>
            </a:endParaRPr>
          </a:p>
          <a:p>
            <a:pPr lvl="0"/>
            <a:r>
              <a:rPr lang="ru-RU" sz="1600" b="1" i="1" dirty="0" smtClean="0">
                <a:solidFill>
                  <a:prstClr val="white"/>
                </a:solidFill>
                <a:latin typeface="Book Antiqua" panose="02040602050305030304" pitchFamily="18" charset="0"/>
                <a:ea typeface="Times New Roman" panose="02020603050405020304" pitchFamily="18" charset="0"/>
              </a:rPr>
              <a:t>       Длительность </a:t>
            </a:r>
            <a:r>
              <a:rPr lang="ru-RU" sz="1600" b="1" i="1" dirty="0">
                <a:solidFill>
                  <a:prstClr val="white"/>
                </a:solidFill>
                <a:latin typeface="Book Antiqua" panose="02040602050305030304" pitchFamily="18" charset="0"/>
                <a:ea typeface="Times New Roman" panose="02020603050405020304" pitchFamily="18" charset="0"/>
              </a:rPr>
              <a:t>гимнастики после сна в постели составляет не более 2-3 минут, во всех группах затем проводятся воздушные закаливающие процедуры, элементы массажа и </a:t>
            </a:r>
            <a:r>
              <a:rPr lang="ru-RU" sz="1600" b="1" i="1" dirty="0" smtClean="0">
                <a:solidFill>
                  <a:prstClr val="white"/>
                </a:solidFill>
                <a:latin typeface="Book Antiqua" panose="02040602050305030304" pitchFamily="18" charset="0"/>
                <a:ea typeface="Times New Roman" panose="02020603050405020304" pitchFamily="18" charset="0"/>
              </a:rPr>
              <a:t>самомассажа </a:t>
            </a:r>
            <a:r>
              <a:rPr lang="ru-RU" sz="1600" b="1" i="1" dirty="0">
                <a:solidFill>
                  <a:prstClr val="white"/>
                </a:solidFill>
                <a:latin typeface="Book Antiqua" panose="02040602050305030304" pitchFamily="18" charset="0"/>
                <a:ea typeface="Times New Roman" panose="02020603050405020304" pitchFamily="18" charset="0"/>
              </a:rPr>
              <a:t>в проветренном зале у старших дошкольников. Младшие дети в групповой комнате </a:t>
            </a:r>
            <a:r>
              <a:rPr lang="ru-RU" sz="1600" b="1" i="1" dirty="0" smtClean="0">
                <a:solidFill>
                  <a:prstClr val="white"/>
                </a:solidFill>
                <a:latin typeface="Book Antiqua" panose="02040602050305030304" pitchFamily="18" charset="0"/>
                <a:ea typeface="Times New Roman" panose="02020603050405020304" pitchFamily="18" charset="0"/>
              </a:rPr>
              <a:t>выполняют </a:t>
            </a:r>
            <a:r>
              <a:rPr lang="ru-RU" sz="1600" b="1" i="1" dirty="0">
                <a:solidFill>
                  <a:prstClr val="white"/>
                </a:solidFill>
                <a:latin typeface="Book Antiqua" panose="02040602050305030304" pitchFamily="18" charset="0"/>
                <a:ea typeface="Times New Roman" panose="02020603050405020304" pitchFamily="18" charset="0"/>
              </a:rPr>
              <a:t>разные виды ходьбы по корригирующим дорожкам. Длительность данного комплекса </a:t>
            </a:r>
            <a:r>
              <a:rPr lang="ru-RU" sz="1600" b="1" i="1" dirty="0" smtClean="0">
                <a:solidFill>
                  <a:prstClr val="white"/>
                </a:solidFill>
                <a:latin typeface="Book Antiqua" panose="02040602050305030304" pitchFamily="18" charset="0"/>
                <a:ea typeface="Times New Roman" panose="02020603050405020304" pitchFamily="18" charset="0"/>
              </a:rPr>
              <a:t>упражнений </a:t>
            </a:r>
            <a:r>
              <a:rPr lang="ru-RU" sz="1600" b="1" i="1" dirty="0">
                <a:solidFill>
                  <a:prstClr val="white"/>
                </a:solidFill>
                <a:latin typeface="Book Antiqua" panose="02040602050305030304" pitchFamily="18" charset="0"/>
                <a:ea typeface="Times New Roman" panose="02020603050405020304" pitchFamily="18" charset="0"/>
              </a:rPr>
              <a:t>также не превышает 2-3 минут. Упражнения на развитие дыхания являются </a:t>
            </a:r>
            <a:r>
              <a:rPr lang="ru-RU" sz="1600" b="1" i="1" dirty="0" smtClean="0">
                <a:solidFill>
                  <a:prstClr val="white"/>
                </a:solidFill>
                <a:latin typeface="Book Antiqua" panose="02040602050305030304" pitchFamily="18" charset="0"/>
                <a:ea typeface="Times New Roman" panose="02020603050405020304" pitchFamily="18" charset="0"/>
              </a:rPr>
              <a:t>заключительным </a:t>
            </a:r>
            <a:r>
              <a:rPr lang="ru-RU" sz="1600" b="1" i="1" dirty="0">
                <a:solidFill>
                  <a:prstClr val="white"/>
                </a:solidFill>
                <a:latin typeface="Book Antiqua" panose="02040602050305030304" pitchFamily="18" charset="0"/>
                <a:ea typeface="Times New Roman" panose="02020603050405020304" pitchFamily="18" charset="0"/>
              </a:rPr>
              <a:t>и важными составляющими такого режимного момента в </a:t>
            </a:r>
            <a:r>
              <a:rPr lang="ru-RU" sz="1600" b="1" i="1" dirty="0" smtClean="0">
                <a:solidFill>
                  <a:prstClr val="white"/>
                </a:solidFill>
                <a:latin typeface="Book Antiqua" panose="02040602050305030304" pitchFamily="18" charset="0"/>
                <a:ea typeface="Times New Roman" panose="02020603050405020304" pitchFamily="18" charset="0"/>
              </a:rPr>
              <a:t>ДОО </a:t>
            </a:r>
            <a:r>
              <a:rPr lang="ru-RU" sz="1600" b="1" i="1" dirty="0">
                <a:solidFill>
                  <a:prstClr val="white"/>
                </a:solidFill>
                <a:latin typeface="Book Antiqua" panose="02040602050305030304" pitchFamily="18" charset="0"/>
                <a:ea typeface="Times New Roman" panose="02020603050405020304" pitchFamily="18" charset="0"/>
              </a:rPr>
              <a:t>как гимнастика </a:t>
            </a:r>
            <a:r>
              <a:rPr lang="ru-RU" sz="1600" b="1" i="1" dirty="0" smtClean="0">
                <a:solidFill>
                  <a:prstClr val="white"/>
                </a:solidFill>
                <a:latin typeface="Book Antiqua" panose="02040602050305030304" pitchFamily="18" charset="0"/>
                <a:ea typeface="Times New Roman" panose="02020603050405020304" pitchFamily="18" charset="0"/>
              </a:rPr>
              <a:t>пробуждения</a:t>
            </a:r>
            <a:r>
              <a:rPr lang="ru-RU" sz="1600" b="1" i="1" dirty="0">
                <a:solidFill>
                  <a:prstClr val="white"/>
                </a:solidFill>
                <a:latin typeface="Book Antiqua" panose="02040602050305030304" pitchFamily="18" charset="0"/>
                <a:ea typeface="Times New Roman" panose="02020603050405020304" pitchFamily="18" charset="0"/>
              </a:rPr>
              <a:t>.   Комплексы упражнений активизируют организм ребенка, помогают скинуть остатки сна и настроиться на дальнейшую деятельность</a:t>
            </a:r>
            <a:r>
              <a:rPr lang="ru-RU" sz="1600" b="1" i="1" dirty="0" smtClean="0">
                <a:solidFill>
                  <a:prstClr val="white"/>
                </a:solidFill>
                <a:latin typeface="Book Antiqua" panose="02040602050305030304" pitchFamily="18" charset="0"/>
                <a:ea typeface="Times New Roman" panose="02020603050405020304" pitchFamily="18" charset="0"/>
              </a:rPr>
              <a:t>.</a:t>
            </a:r>
          </a:p>
          <a:p>
            <a:pPr lvl="0"/>
            <a:endParaRPr lang="ru-RU" sz="1600" b="1" i="1" dirty="0">
              <a:solidFill>
                <a:prstClr val="white"/>
              </a:solidFill>
              <a:latin typeface="Book Antiqua" panose="02040602050305030304" pitchFamily="18" charset="0"/>
              <a:ea typeface="Times New Roman" panose="02020603050405020304" pitchFamily="18" charset="0"/>
            </a:endParaRPr>
          </a:p>
          <a:p>
            <a:pPr lvl="0"/>
            <a:r>
              <a:rPr lang="ru-RU" sz="1600" b="1" i="1" dirty="0" smtClean="0">
                <a:solidFill>
                  <a:prstClr val="white"/>
                </a:solidFill>
                <a:latin typeface="Book Antiqua" panose="02040602050305030304" pitchFamily="18" charset="0"/>
                <a:ea typeface="Times New Roman" panose="02020603050405020304" pitchFamily="18" charset="0"/>
              </a:rPr>
              <a:t>       В </a:t>
            </a:r>
            <a:r>
              <a:rPr lang="ru-RU" sz="1600" b="1" i="1" dirty="0">
                <a:solidFill>
                  <a:prstClr val="white"/>
                </a:solidFill>
                <a:latin typeface="Book Antiqua" panose="02040602050305030304" pitchFamily="18" charset="0"/>
                <a:ea typeface="Times New Roman" panose="02020603050405020304" pitchFamily="18" charset="0"/>
              </a:rPr>
              <a:t>целом длительность гимнастики после сна колеблется от 9 до 15 минут в зависимости от возраста и уровня развития воспитанников. Во всех группах гимнастики проведены по структуре правильно.</a:t>
            </a:r>
          </a:p>
          <a:p>
            <a:pPr lvl="0" algn="just"/>
            <a:r>
              <a:rPr lang="ru-RU" sz="2000" b="1" i="1" dirty="0" smtClean="0">
                <a:solidFill>
                  <a:prstClr val="white"/>
                </a:solidFill>
                <a:latin typeface="Book Antiqua" panose="02040602050305030304" pitchFamily="18" charset="0"/>
                <a:ea typeface="Times New Roman" panose="02020603050405020304" pitchFamily="18" charset="0"/>
              </a:rPr>
              <a:t> </a:t>
            </a:r>
            <a:endParaRPr lang="ru-RU" dirty="0">
              <a:solidFill>
                <a:prstClr val="black"/>
              </a:solidFill>
            </a:endParaRPr>
          </a:p>
        </p:txBody>
      </p:sp>
    </p:spTree>
    <p:extLst>
      <p:ext uri="{BB962C8B-B14F-4D97-AF65-F5344CB8AC3E}">
        <p14:creationId xmlns:p14="http://schemas.microsoft.com/office/powerpoint/2010/main" val="249560956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Пятиугольник 2"/>
          <p:cNvSpPr/>
          <p:nvPr/>
        </p:nvSpPr>
        <p:spPr>
          <a:xfrm>
            <a:off x="828674" y="1205345"/>
            <a:ext cx="11139051" cy="872836"/>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2000" b="1" i="1" dirty="0" smtClean="0">
                <a:solidFill>
                  <a:srgbClr val="181848"/>
                </a:solidFill>
                <a:latin typeface="Book Antiqua" panose="02040602050305030304" pitchFamily="18" charset="0"/>
                <a:ea typeface="Times New Roman" panose="02020603050405020304" pitchFamily="18" charset="0"/>
              </a:rPr>
              <a:t>    </a:t>
            </a:r>
          </a:p>
          <a:p>
            <a:pPr lvl="0" algn="just"/>
            <a:r>
              <a:rPr lang="ru-RU" sz="2000" b="1" i="1" dirty="0">
                <a:solidFill>
                  <a:srgbClr val="181848"/>
                </a:solidFill>
                <a:latin typeface="Book Antiqua" panose="02040602050305030304" pitchFamily="18" charset="0"/>
                <a:ea typeface="Times New Roman" panose="02020603050405020304" pitchFamily="18" charset="0"/>
              </a:rPr>
              <a:t> </a:t>
            </a:r>
            <a:r>
              <a:rPr lang="ru-RU" sz="2000" b="1" i="1" dirty="0" smtClean="0">
                <a:solidFill>
                  <a:srgbClr val="181848"/>
                </a:solidFill>
                <a:latin typeface="Book Antiqua" panose="02040602050305030304" pitchFamily="18" charset="0"/>
                <a:ea typeface="Times New Roman" panose="02020603050405020304" pitchFamily="18" charset="0"/>
              </a:rPr>
              <a:t>      Вопросы </a:t>
            </a:r>
            <a:r>
              <a:rPr lang="ru-RU" sz="2000" b="1" i="1" dirty="0">
                <a:solidFill>
                  <a:srgbClr val="181848"/>
                </a:solidFill>
                <a:latin typeface="Book Antiqua" panose="02040602050305030304" pitchFamily="18" charset="0"/>
                <a:ea typeface="Times New Roman" panose="02020603050405020304" pitchFamily="18" charset="0"/>
              </a:rPr>
              <a:t>для </a:t>
            </a:r>
            <a:r>
              <a:rPr lang="ru-RU" sz="2000" b="1" i="1" dirty="0" smtClean="0">
                <a:solidFill>
                  <a:srgbClr val="181848"/>
                </a:solidFill>
                <a:latin typeface="Book Antiqua" panose="02040602050305030304" pitchFamily="18" charset="0"/>
                <a:ea typeface="Times New Roman" panose="02020603050405020304" pitchFamily="18" charset="0"/>
              </a:rPr>
              <a:t>анализа содержания воспитательно </a:t>
            </a:r>
            <a:r>
              <a:rPr lang="ru-RU" sz="2000" b="1" i="1" dirty="0">
                <a:solidFill>
                  <a:srgbClr val="181848"/>
                </a:solidFill>
                <a:latin typeface="Book Antiqua" panose="02040602050305030304" pitchFamily="18" charset="0"/>
                <a:ea typeface="Times New Roman" panose="02020603050405020304" pitchFamily="18" charset="0"/>
              </a:rPr>
              <a:t>– </a:t>
            </a:r>
            <a:r>
              <a:rPr lang="ru-RU" sz="2000" b="1" i="1" dirty="0" smtClean="0">
                <a:solidFill>
                  <a:srgbClr val="181848"/>
                </a:solidFill>
                <a:latin typeface="Book Antiqua" panose="02040602050305030304" pitchFamily="18" charset="0"/>
                <a:ea typeface="Times New Roman" panose="02020603050405020304" pitchFamily="18" charset="0"/>
              </a:rPr>
              <a:t>оздоровительной </a:t>
            </a:r>
            <a:r>
              <a:rPr lang="ru-RU" sz="2000" b="1" i="1" dirty="0">
                <a:solidFill>
                  <a:srgbClr val="181848"/>
                </a:solidFill>
                <a:latin typeface="Book Antiqua" panose="02040602050305030304" pitchFamily="18" charset="0"/>
                <a:ea typeface="Times New Roman" panose="02020603050405020304" pitchFamily="18" charset="0"/>
              </a:rPr>
              <a:t>работы </a:t>
            </a:r>
            <a:r>
              <a:rPr lang="ru-RU" sz="2000" b="1" i="1" dirty="0" smtClean="0">
                <a:solidFill>
                  <a:srgbClr val="181848"/>
                </a:solidFill>
                <a:latin typeface="Book Antiqua" panose="02040602050305030304" pitchFamily="18" charset="0"/>
                <a:ea typeface="Times New Roman" panose="02020603050405020304" pitchFamily="18" charset="0"/>
              </a:rPr>
              <a:t>по обеспечению </a:t>
            </a:r>
            <a:r>
              <a:rPr lang="ru-RU" sz="2000" b="1" i="1" dirty="0">
                <a:solidFill>
                  <a:srgbClr val="181848"/>
                </a:solidFill>
                <a:latin typeface="Book Antiqua" panose="02040602050305030304" pitchFamily="18" charset="0"/>
                <a:ea typeface="Times New Roman" panose="02020603050405020304" pitchFamily="18" charset="0"/>
              </a:rPr>
              <a:t>эмоционального </a:t>
            </a:r>
            <a:r>
              <a:rPr lang="ru-RU" sz="2000" b="1" i="1" dirty="0" smtClean="0">
                <a:solidFill>
                  <a:srgbClr val="181848"/>
                </a:solidFill>
                <a:latin typeface="Book Antiqua" panose="02040602050305030304" pitchFamily="18" charset="0"/>
                <a:ea typeface="Times New Roman" panose="02020603050405020304" pitchFamily="18" charset="0"/>
              </a:rPr>
              <a:t>благополучия и укреплению </a:t>
            </a:r>
            <a:r>
              <a:rPr lang="ru-RU" sz="2000" b="1" i="1" dirty="0">
                <a:solidFill>
                  <a:srgbClr val="181848"/>
                </a:solidFill>
                <a:latin typeface="Book Antiqua" panose="02040602050305030304" pitchFamily="18" charset="0"/>
                <a:ea typeface="Times New Roman" panose="02020603050405020304" pitchFamily="18" charset="0"/>
              </a:rPr>
              <a:t>здоровья детей в семье </a:t>
            </a:r>
            <a:r>
              <a:rPr lang="ru-RU" sz="2000" b="1" i="1" dirty="0" smtClean="0">
                <a:solidFill>
                  <a:srgbClr val="181848"/>
                </a:solidFill>
                <a:latin typeface="Book Antiqua" panose="02040602050305030304" pitchFamily="18" charset="0"/>
                <a:ea typeface="Times New Roman" panose="02020603050405020304" pitchFamily="18" charset="0"/>
              </a:rPr>
              <a:t>и ДОО </a:t>
            </a:r>
          </a:p>
          <a:p>
            <a:pPr lvl="0" algn="just"/>
            <a:endParaRPr lang="ru-RU" sz="2000" i="1" dirty="0">
              <a:solidFill>
                <a:srgbClr val="181848"/>
              </a:solidFill>
              <a:latin typeface="Book Antiqua" panose="02040602050305030304" pitchFamily="18" charset="0"/>
            </a:endParaRPr>
          </a:p>
        </p:txBody>
      </p:sp>
      <p:sp>
        <p:nvSpPr>
          <p:cNvPr id="5" name="TextBox 4"/>
          <p:cNvSpPr txBox="1"/>
          <p:nvPr/>
        </p:nvSpPr>
        <p:spPr>
          <a:xfrm>
            <a:off x="828674" y="2272145"/>
            <a:ext cx="11139051" cy="4472058"/>
          </a:xfrm>
          <a:prstGeom prst="rect">
            <a:avLst/>
          </a:prstGeom>
          <a:noFill/>
        </p:spPr>
        <p:txBody>
          <a:bodyPr wrap="square" rtlCol="0">
            <a:spAutoFit/>
          </a:bodyPr>
          <a:lstStyle/>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a:t>
            </a:r>
            <a:r>
              <a:rPr lang="ru-RU" sz="1400" b="1" i="1" dirty="0" smtClean="0">
                <a:solidFill>
                  <a:srgbClr val="181848"/>
                </a:solidFill>
                <a:latin typeface="Times New Roman" panose="02020603050405020304" pitchFamily="18" charset="0"/>
                <a:ea typeface="Times New Roman" panose="02020603050405020304" pitchFamily="18" charset="0"/>
              </a:rPr>
              <a:t>1</a:t>
            </a:r>
            <a:r>
              <a:rPr lang="ru-RU" sz="1400" b="1" i="1" dirty="0">
                <a:solidFill>
                  <a:srgbClr val="181848"/>
                </a:solidFill>
                <a:latin typeface="Times New Roman" panose="02020603050405020304" pitchFamily="18" charset="0"/>
                <a:ea typeface="Times New Roman" panose="02020603050405020304" pitchFamily="18" charset="0"/>
              </a:rPr>
              <a:t>. </a:t>
            </a:r>
            <a:r>
              <a:rPr lang="ru-RU" sz="1400" i="1" dirty="0">
                <a:solidFill>
                  <a:srgbClr val="181848"/>
                </a:solidFill>
                <a:latin typeface="Times New Roman" panose="02020603050405020304" pitchFamily="18" charset="0"/>
                <a:ea typeface="Times New Roman" panose="02020603050405020304" pitchFamily="18" charset="0"/>
              </a:rPr>
              <a:t>Стандартные профилактические мероприятия, </a:t>
            </a:r>
            <a:r>
              <a:rPr lang="ru-RU" sz="1400" i="1" dirty="0" smtClean="0">
                <a:solidFill>
                  <a:srgbClr val="181848"/>
                </a:solidFill>
                <a:latin typeface="Times New Roman" panose="02020603050405020304" pitchFamily="18" charset="0"/>
                <a:ea typeface="Times New Roman" panose="02020603050405020304" pitchFamily="18" charset="0"/>
              </a:rPr>
              <a:t>тема, возрастная группа детей: </a:t>
            </a:r>
          </a:p>
          <a:p>
            <a:pPr>
              <a:lnSpc>
                <a:spcPct val="107000"/>
              </a:lnSpc>
              <a:spcAft>
                <a:spcPts val="0"/>
              </a:spcAft>
            </a:pPr>
            <a:r>
              <a:rPr lang="ru-RU" sz="1400" b="1" i="1" dirty="0" smtClean="0">
                <a:solidFill>
                  <a:srgbClr val="181848"/>
                </a:solidFill>
                <a:latin typeface="Times New Roman" panose="02020603050405020304" pitchFamily="18" charset="0"/>
                <a:ea typeface="Times New Roman" panose="02020603050405020304" pitchFamily="18" charset="0"/>
              </a:rPr>
              <a:t>А</a:t>
            </a:r>
            <a:r>
              <a:rPr lang="ru-RU" sz="1400" b="1" i="1" dirty="0">
                <a:solidFill>
                  <a:srgbClr val="181848"/>
                </a:solidFill>
                <a:latin typeface="Times New Roman" panose="02020603050405020304" pitchFamily="18" charset="0"/>
                <a:ea typeface="Times New Roman" panose="02020603050405020304" pitchFamily="18" charset="0"/>
              </a:rPr>
              <a:t>) </a:t>
            </a:r>
            <a:r>
              <a:rPr lang="ru-RU" sz="1400" b="1" i="1" dirty="0" smtClean="0">
                <a:solidFill>
                  <a:srgbClr val="181848"/>
                </a:solidFill>
                <a:latin typeface="Times New Roman" panose="02020603050405020304" pitchFamily="18" charset="0"/>
                <a:ea typeface="Times New Roman" panose="02020603050405020304" pitchFamily="18" charset="0"/>
              </a:rPr>
              <a:t>укрепление </a:t>
            </a:r>
            <a:r>
              <a:rPr lang="ru-RU" sz="1400" b="1" i="1" dirty="0">
                <a:solidFill>
                  <a:srgbClr val="181848"/>
                </a:solidFill>
                <a:latin typeface="Times New Roman" panose="02020603050405020304" pitchFamily="18" charset="0"/>
                <a:ea typeface="Times New Roman" panose="02020603050405020304" pitchFamily="18" charset="0"/>
              </a:rPr>
              <a:t>психического здоровья детей через формирование позитивной социализации и достижение эмоционального </a:t>
            </a:r>
            <a:r>
              <a:rPr lang="ru-RU" sz="1400" b="1" i="1" dirty="0" smtClean="0">
                <a:solidFill>
                  <a:srgbClr val="181848"/>
                </a:solidFill>
                <a:latin typeface="Times New Roman" panose="02020603050405020304" pitchFamily="18" charset="0"/>
                <a:ea typeface="Times New Roman" panose="02020603050405020304" pitchFamily="18" charset="0"/>
              </a:rPr>
              <a:t>благополучия </a:t>
            </a:r>
            <a:r>
              <a:rPr lang="ru-RU" sz="1400" i="1" dirty="0" smtClean="0">
                <a:solidFill>
                  <a:srgbClr val="181848"/>
                </a:solidFill>
                <a:latin typeface="Times New Roman" panose="02020603050405020304" pitchFamily="18" charset="0"/>
                <a:ea typeface="Times New Roman" panose="02020603050405020304" pitchFamily="18" charset="0"/>
              </a:rPr>
              <a:t>(индивидуальная психологическая коррекция: сказкотерапия</a:t>
            </a: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пескотерапия, куклотерапия, данс – терапия, занятия с педагогом – психологом; чтение</a:t>
            </a:r>
            <a:r>
              <a:rPr lang="ru-RU" sz="1400" i="1" dirty="0">
                <a:solidFill>
                  <a:srgbClr val="181848"/>
                </a:solidFill>
                <a:latin typeface="Times New Roman" panose="02020603050405020304" pitchFamily="18" charset="0"/>
                <a:ea typeface="Times New Roman" panose="02020603050405020304" pitchFamily="18" charset="0"/>
              </a:rPr>
              <a:t>, рассматривание картины, просмотр диафильма, беседа; дид./игра или упражнение, этюды,  самостоятельная деятельность, кружковая работа, вечерний круг и </a:t>
            </a:r>
            <a:r>
              <a:rPr lang="ru-RU" sz="1400" i="1" dirty="0" smtClean="0">
                <a:solidFill>
                  <a:srgbClr val="181848"/>
                </a:solidFill>
                <a:latin typeface="Times New Roman" panose="02020603050405020304" pitchFamily="18" charset="0"/>
                <a:ea typeface="Times New Roman" panose="02020603050405020304" pitchFamily="18" charset="0"/>
              </a:rPr>
              <a:t>т.п.):</a:t>
            </a: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события</a:t>
            </a: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проекты</a:t>
            </a:r>
            <a:r>
              <a:rPr lang="ru-RU" sz="1400" i="1" dirty="0">
                <a:solidFill>
                  <a:srgbClr val="181848"/>
                </a:solidFill>
                <a:latin typeface="Times New Roman" panose="02020603050405020304" pitchFamily="18" charset="0"/>
                <a:ea typeface="Times New Roman" panose="02020603050405020304" pitchFamily="18" charset="0"/>
              </a:rPr>
              <a:t>, развивающие эмоционально-ценностную сферу ребенка (культуру переживаний, ценностные ориентации детей, духовно-нравственное воспитание, формирование биологической и социальной нормы поведения и других важнейших традиционных ценностей семьи и общества</a:t>
            </a:r>
            <a:r>
              <a:rPr lang="ru-RU" sz="1400" i="1" dirty="0" smtClean="0">
                <a:solidFill>
                  <a:srgbClr val="181848"/>
                </a:solidFill>
                <a:latin typeface="Times New Roman" panose="02020603050405020304" pitchFamily="18" charset="0"/>
                <a:ea typeface="Times New Roman" panose="02020603050405020304" pitchFamily="18" charset="0"/>
              </a:rPr>
              <a:t>);</a:t>
            </a:r>
            <a:endParaRPr lang="ru-RU" sz="1400" i="1" dirty="0">
              <a:solidFill>
                <a:srgbClr val="181848"/>
              </a:solidFill>
              <a:latin typeface="Times New Roman" panose="02020603050405020304" pitchFamily="18" charset="0"/>
              <a:ea typeface="Times New Roman" panose="02020603050405020304" pitchFamily="18" charset="0"/>
            </a:endParaRP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приобщение </a:t>
            </a:r>
            <a:r>
              <a:rPr lang="ru-RU" sz="1400" i="1" dirty="0">
                <a:solidFill>
                  <a:srgbClr val="181848"/>
                </a:solidFill>
                <a:latin typeface="Times New Roman" panose="02020603050405020304" pitchFamily="18" charset="0"/>
                <a:ea typeface="Times New Roman" panose="02020603050405020304" pitchFamily="18" charset="0"/>
              </a:rPr>
              <a:t>к истокам русской народной культуры, ручной труд в этнокультурных традициях</a:t>
            </a:r>
            <a:r>
              <a:rPr lang="ru-RU" sz="1400" i="1" dirty="0" smtClean="0">
                <a:solidFill>
                  <a:srgbClr val="181848"/>
                </a:solidFill>
                <a:latin typeface="Times New Roman" panose="02020603050405020304" pitchFamily="18" charset="0"/>
                <a:ea typeface="Times New Roman" panose="02020603050405020304" pitchFamily="18" charset="0"/>
              </a:rPr>
              <a:t>;</a:t>
            </a: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эмоциональное знакомство с родословной семьи, историей Отечества;</a:t>
            </a: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проживание позитивных событий соприкосновения природой (уход за животными, растениями, любование красотой природы и т.п.);</a:t>
            </a: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создание эмоционального комфорта и доброжелательной развивающей  среды, формирование любви к Родине, семье, природе и др. традиционным ценностям;</a:t>
            </a:r>
            <a:endParaRPr lang="ru-RU" sz="1400" i="1" dirty="0">
              <a:solidFill>
                <a:srgbClr val="181848"/>
              </a:solidFill>
              <a:latin typeface="Times New Roman" panose="02020603050405020304" pitchFamily="18" charset="0"/>
              <a:ea typeface="Times New Roman" panose="02020603050405020304" pitchFamily="18" charset="0"/>
            </a:endParaRP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обеспечение и освоение детьми основ безопасности в быту и социуме;</a:t>
            </a:r>
            <a:endParaRPr lang="ru-RU" sz="1400" i="1" dirty="0">
              <a:solidFill>
                <a:srgbClr val="181848"/>
              </a:solidFill>
              <a:latin typeface="Times New Roman" panose="02020603050405020304" pitchFamily="18" charset="0"/>
              <a:ea typeface="Times New Roman" panose="02020603050405020304" pitchFamily="18" charset="0"/>
            </a:endParaRPr>
          </a:p>
          <a:p>
            <a:pPr>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выбор и совместное эмоциональное проживание произведений для детей на основе наличия примеров  для подражания, развёрнутой речи (её нет в комиксах, клипах и т.п.), отсутствия инверсий эмоций (мультфильмы, фильмы, чтение, сказкотерапия, пескотерапия, куклотерапия и т.п.);</a:t>
            </a:r>
            <a:endParaRPr lang="ru-RU" sz="1400" i="1" dirty="0">
              <a:solidFill>
                <a:srgbClr val="181848"/>
              </a:solidFill>
              <a:latin typeface="Times New Roman" panose="02020603050405020304" pitchFamily="18" charset="0"/>
              <a:ea typeface="Times New Roman" panose="02020603050405020304" pitchFamily="18" charset="0"/>
            </a:endParaRPr>
          </a:p>
          <a:p>
            <a:pPr>
              <a:lnSpc>
                <a:spcPct val="107000"/>
              </a:lnSpc>
              <a:spcAft>
                <a:spcPts val="0"/>
              </a:spcAft>
            </a:pPr>
            <a:r>
              <a:rPr lang="ru-RU" sz="1400" b="1" i="1" dirty="0" smtClean="0">
                <a:solidFill>
                  <a:srgbClr val="181848"/>
                </a:solidFill>
                <a:latin typeface="Times New Roman" panose="02020603050405020304" pitchFamily="18" charset="0"/>
                <a:ea typeface="Times New Roman" panose="02020603050405020304" pitchFamily="18" charset="0"/>
              </a:rPr>
              <a:t>Б) физическое развитие </a:t>
            </a:r>
            <a:r>
              <a:rPr lang="ru-RU" sz="1400" i="1" dirty="0" smtClean="0">
                <a:solidFill>
                  <a:srgbClr val="181848"/>
                </a:solidFill>
                <a:latin typeface="Times New Roman" panose="02020603050405020304" pitchFamily="18" charset="0"/>
                <a:ea typeface="Times New Roman" panose="02020603050405020304" pitchFamily="18" charset="0"/>
              </a:rPr>
              <a:t>(тренирующие физкультурные занятия: баскетбол, плаванье, участие в спортивных соревнованиях; регулирующая гимнастика: адаптационная, другие оздоровительные регулирующие комплексы; целенаправленные гимнастические комплексы:</a:t>
            </a:r>
          </a:p>
        </p:txBody>
      </p:sp>
      <p:sp>
        <p:nvSpPr>
          <p:cNvPr id="6" name="TextBox 5"/>
          <p:cNvSpPr txBox="1"/>
          <p:nvPr/>
        </p:nvSpPr>
        <p:spPr>
          <a:xfrm>
            <a:off x="1122218" y="178810"/>
            <a:ext cx="10557164" cy="830997"/>
          </a:xfrm>
          <a:prstGeom prst="rect">
            <a:avLst/>
          </a:prstGeom>
          <a:noFill/>
        </p:spPr>
        <p:txBody>
          <a:bodyPr wrap="square" rtlCol="0">
            <a:spAutoFit/>
          </a:bodyPr>
          <a:lstStyle/>
          <a:p>
            <a:pPr algn="ctr"/>
            <a:r>
              <a:rPr lang="ru-RU" sz="2400" b="1" i="1" dirty="0">
                <a:solidFill>
                  <a:srgbClr val="181848"/>
                </a:solidFill>
                <a:latin typeface="Book Antiqua" panose="02040602050305030304" pitchFamily="18" charset="0"/>
                <a:ea typeface="Times New Roman" panose="02020603050405020304" pitchFamily="18" charset="0"/>
              </a:rPr>
              <a:t>Наблюдение и анализ </a:t>
            </a:r>
            <a:r>
              <a:rPr lang="ru-RU" sz="2400" b="1" i="1" dirty="0" smtClean="0">
                <a:solidFill>
                  <a:srgbClr val="181848"/>
                </a:solidFill>
                <a:latin typeface="Book Antiqua" panose="02040602050305030304" pitchFamily="18" charset="0"/>
                <a:ea typeface="Times New Roman" panose="02020603050405020304" pitchFamily="18" charset="0"/>
              </a:rPr>
              <a:t>организации воспитательно – оздоровительной работы во</a:t>
            </a:r>
            <a:r>
              <a:rPr lang="en-US" sz="2400" b="1" i="1" dirty="0" smtClean="0">
                <a:solidFill>
                  <a:srgbClr val="181848"/>
                </a:solidFill>
                <a:latin typeface="Book Antiqua" panose="02040602050305030304" pitchFamily="18" charset="0"/>
                <a:ea typeface="Times New Roman" panose="02020603050405020304" pitchFamily="18" charset="0"/>
              </a:rPr>
              <a:t> II</a:t>
            </a:r>
            <a:r>
              <a:rPr lang="ru-RU" sz="2400" b="1" i="1" dirty="0" smtClean="0">
                <a:solidFill>
                  <a:srgbClr val="181848"/>
                </a:solidFill>
                <a:latin typeface="Book Antiqua" panose="02040602050305030304" pitchFamily="18" charset="0"/>
                <a:ea typeface="Times New Roman" panose="02020603050405020304" pitchFamily="18" charset="0"/>
              </a:rPr>
              <a:t> половину дня. Вечер</a:t>
            </a:r>
            <a:endParaRPr lang="ru-RU" sz="2400" b="1" i="1" dirty="0">
              <a:solidFill>
                <a:srgbClr val="181848"/>
              </a:solidFill>
              <a:latin typeface="Book Antiqua" panose="02040602050305030304" pitchFamily="18" charset="0"/>
            </a:endParaRPr>
          </a:p>
        </p:txBody>
      </p:sp>
    </p:spTree>
    <p:extLst>
      <p:ext uri="{BB962C8B-B14F-4D97-AF65-F5344CB8AC3E}">
        <p14:creationId xmlns:p14="http://schemas.microsoft.com/office/powerpoint/2010/main" val="27987516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45600" y="4874956"/>
            <a:ext cx="2849125" cy="1861124"/>
          </a:xfrm>
          <a:prstGeom prst="rect">
            <a:avLst/>
          </a:prstGeom>
        </p:spPr>
      </p:pic>
      <p:sp>
        <p:nvSpPr>
          <p:cNvPr id="7" name="TextBox 6"/>
          <p:cNvSpPr txBox="1"/>
          <p:nvPr/>
        </p:nvSpPr>
        <p:spPr>
          <a:xfrm>
            <a:off x="914399" y="101600"/>
            <a:ext cx="11053326" cy="4472058"/>
          </a:xfrm>
          <a:prstGeom prst="rect">
            <a:avLst/>
          </a:prstGeom>
          <a:noFill/>
        </p:spPr>
        <p:txBody>
          <a:bodyPr wrap="square" rtlCol="0">
            <a:spAutoFit/>
          </a:bodyPr>
          <a:lstStyle/>
          <a:p>
            <a:pPr lvl="0">
              <a:lnSpc>
                <a:spcPct val="107000"/>
              </a:lnSpc>
            </a:pPr>
            <a:r>
              <a:rPr lang="ru-RU" sz="1400" i="1" dirty="0">
                <a:solidFill>
                  <a:srgbClr val="181848"/>
                </a:solidFill>
                <a:latin typeface="Times New Roman" panose="02020603050405020304" pitchFamily="18" charset="0"/>
                <a:ea typeface="Times New Roman" panose="02020603050405020304" pitchFamily="18" charset="0"/>
              </a:rPr>
              <a:t>ортопедические, «кишечная» гимнастика, остеопатическая, ритмическая, стретчинг (пилатес), дыхательная, глазная, батут, футбол – упражнения, тренажёры, театр физического воспитания и другие стандартно подобранные для всей группы комплексы</a:t>
            </a:r>
            <a:r>
              <a:rPr lang="ru-RU" sz="1400" i="1" dirty="0" smtClean="0">
                <a:solidFill>
                  <a:srgbClr val="181848"/>
                </a:solidFill>
                <a:latin typeface="Times New Roman" panose="02020603050405020304" pitchFamily="18" charset="0"/>
                <a:ea typeface="Times New Roman" panose="02020603050405020304" pitchFamily="18" charset="0"/>
              </a:rPr>
              <a:t>); </a:t>
            </a:r>
          </a:p>
          <a:p>
            <a:pPr lvl="0">
              <a:lnSpc>
                <a:spcPct val="107000"/>
              </a:lnSpc>
            </a:pPr>
            <a:r>
              <a:rPr lang="ru-RU" sz="1400" b="1" i="1" dirty="0" smtClean="0">
                <a:solidFill>
                  <a:srgbClr val="181848"/>
                </a:solidFill>
                <a:latin typeface="Times New Roman" panose="02020603050405020304" pitchFamily="18" charset="0"/>
                <a:ea typeface="Times New Roman" panose="02020603050405020304" pitchFamily="18" charset="0"/>
              </a:rPr>
              <a:t>В</a:t>
            </a:r>
            <a:r>
              <a:rPr lang="ru-RU" sz="1400" b="1" i="1" dirty="0">
                <a:solidFill>
                  <a:srgbClr val="181848"/>
                </a:solidFill>
                <a:latin typeface="Times New Roman" panose="02020603050405020304" pitchFamily="18" charset="0"/>
                <a:ea typeface="Times New Roman" panose="02020603050405020304" pitchFamily="18" charset="0"/>
              </a:rPr>
              <a:t>) питание</a:t>
            </a:r>
            <a:r>
              <a:rPr lang="ru-RU" sz="1400" i="1" dirty="0">
                <a:solidFill>
                  <a:srgbClr val="181848"/>
                </a:solidFill>
                <a:latin typeface="Times New Roman" panose="02020603050405020304" pitchFamily="18" charset="0"/>
                <a:ea typeface="Times New Roman" panose="02020603050405020304" pitchFamily="18" charset="0"/>
              </a:rPr>
              <a:t> (стандартная диета, соответствующая нормативным требованиям: обогащённая фруктами, овощами, зеленью, соевыми продуктами, зерновым хлебом, минеральной водой; пищевые добавки: отруби);</a:t>
            </a:r>
          </a:p>
          <a:p>
            <a:pPr lvl="0">
              <a:lnSpc>
                <a:spcPct val="107000"/>
              </a:lnSpc>
            </a:pPr>
            <a:r>
              <a:rPr lang="ru-RU" sz="1400" b="1" i="1" dirty="0">
                <a:solidFill>
                  <a:srgbClr val="181848"/>
                </a:solidFill>
                <a:latin typeface="Times New Roman" panose="02020603050405020304" pitchFamily="18" charset="0"/>
                <a:ea typeface="Times New Roman" panose="02020603050405020304" pitchFamily="18" charset="0"/>
              </a:rPr>
              <a:t>Г) стоматологическая  профилактика </a:t>
            </a:r>
            <a:r>
              <a:rPr lang="ru-RU" sz="1400" i="1" dirty="0">
                <a:solidFill>
                  <a:srgbClr val="181848"/>
                </a:solidFill>
                <a:latin typeface="Times New Roman" panose="02020603050405020304" pitchFamily="18" charset="0"/>
                <a:ea typeface="Times New Roman" panose="02020603050405020304" pitchFamily="18" charset="0"/>
              </a:rPr>
              <a:t>(гигиена полости рта; чистка зубов, полоскание рта; массаж дёсен);</a:t>
            </a:r>
          </a:p>
          <a:p>
            <a:pPr lvl="0">
              <a:lnSpc>
                <a:spcPct val="107000"/>
              </a:lnSpc>
            </a:pPr>
            <a:r>
              <a:rPr lang="ru-RU" sz="1400" b="1" i="1" dirty="0">
                <a:solidFill>
                  <a:srgbClr val="181848"/>
                </a:solidFill>
                <a:latin typeface="Times New Roman" panose="02020603050405020304" pitchFamily="18" charset="0"/>
                <a:ea typeface="Times New Roman" panose="02020603050405020304" pitchFamily="18" charset="0"/>
              </a:rPr>
              <a:t>Д) </a:t>
            </a:r>
            <a:r>
              <a:rPr lang="ru-RU" sz="1400" b="1" i="1" dirty="0" smtClean="0">
                <a:solidFill>
                  <a:srgbClr val="181848"/>
                </a:solidFill>
                <a:latin typeface="Times New Roman" panose="02020603050405020304" pitchFamily="18" charset="0"/>
                <a:ea typeface="Times New Roman" panose="02020603050405020304" pitchFamily="18" charset="0"/>
              </a:rPr>
              <a:t>обеспечение </a:t>
            </a:r>
            <a:r>
              <a:rPr lang="ru-RU" sz="1400" b="1" i="1" dirty="0">
                <a:solidFill>
                  <a:srgbClr val="181848"/>
                </a:solidFill>
                <a:latin typeface="Times New Roman" panose="02020603050405020304" pitchFamily="18" charset="0"/>
                <a:ea typeface="Times New Roman" panose="02020603050405020304" pitchFamily="18" charset="0"/>
              </a:rPr>
              <a:t>психолого-педагогической поддержки семьи и </a:t>
            </a:r>
            <a:r>
              <a:rPr lang="ru-RU" sz="1400" b="1" i="1" dirty="0" smtClean="0">
                <a:solidFill>
                  <a:srgbClr val="181848"/>
                </a:solidFill>
                <a:latin typeface="Times New Roman" panose="02020603050405020304" pitchFamily="18" charset="0"/>
                <a:ea typeface="Times New Roman" panose="02020603050405020304" pitchFamily="18" charset="0"/>
              </a:rPr>
              <a:t>повышение </a:t>
            </a:r>
            <a:r>
              <a:rPr lang="ru-RU" sz="1400" b="1" i="1" dirty="0">
                <a:solidFill>
                  <a:srgbClr val="181848"/>
                </a:solidFill>
                <a:latin typeface="Times New Roman" panose="02020603050405020304" pitchFamily="18" charset="0"/>
                <a:ea typeface="Times New Roman" panose="02020603050405020304" pitchFamily="18" charset="0"/>
              </a:rPr>
              <a:t>компетентности родителей в вопросах развития образования, </a:t>
            </a:r>
            <a:r>
              <a:rPr lang="ru-RU" sz="1400" b="1" i="1" dirty="0" smtClean="0">
                <a:solidFill>
                  <a:srgbClr val="181848"/>
                </a:solidFill>
                <a:latin typeface="Times New Roman" panose="02020603050405020304" pitchFamily="18" charset="0"/>
                <a:ea typeface="Times New Roman" panose="02020603050405020304" pitchFamily="18" charset="0"/>
              </a:rPr>
              <a:t>охраны </a:t>
            </a:r>
            <a:r>
              <a:rPr lang="ru-RU" sz="1400" b="1" i="1" dirty="0">
                <a:solidFill>
                  <a:srgbClr val="181848"/>
                </a:solidFill>
                <a:latin typeface="Times New Roman" panose="02020603050405020304" pitchFamily="18" charset="0"/>
                <a:ea typeface="Times New Roman" panose="02020603050405020304" pitchFamily="18" charset="0"/>
              </a:rPr>
              <a:t>и укрепления физического и психического здоровья детей, в том числе их эмоционального </a:t>
            </a:r>
            <a:r>
              <a:rPr lang="ru-RU" sz="1400" b="1" i="1" dirty="0" smtClean="0">
                <a:solidFill>
                  <a:srgbClr val="181848"/>
                </a:solidFill>
                <a:latin typeface="Times New Roman" panose="02020603050405020304" pitchFamily="18" charset="0"/>
                <a:ea typeface="Times New Roman" panose="02020603050405020304" pitchFamily="18" charset="0"/>
              </a:rPr>
              <a:t>благополучия:</a:t>
            </a:r>
            <a:endParaRPr lang="ru-RU" sz="1400" b="1" i="1" dirty="0">
              <a:solidFill>
                <a:srgbClr val="181848"/>
              </a:solidFill>
              <a:latin typeface="Times New Roman" panose="02020603050405020304" pitchFamily="18" charset="0"/>
              <a:ea typeface="Times New Roman" panose="02020603050405020304" pitchFamily="18" charset="0"/>
            </a:endParaRPr>
          </a:p>
          <a:p>
            <a:pPr lvl="0">
              <a:lnSpc>
                <a:spcPct val="107000"/>
              </a:lnSpc>
            </a:pPr>
            <a:r>
              <a:rPr lang="ru-RU" sz="1400" i="1" dirty="0" smtClean="0">
                <a:solidFill>
                  <a:srgbClr val="181848"/>
                </a:solidFill>
                <a:latin typeface="Times New Roman" panose="02020603050405020304" pitchFamily="18" charset="0"/>
                <a:ea typeface="Times New Roman" panose="02020603050405020304" pitchFamily="18" charset="0"/>
              </a:rPr>
              <a:t>— в </a:t>
            </a:r>
            <a:r>
              <a:rPr lang="ru-RU" sz="1400" i="1" dirty="0">
                <a:solidFill>
                  <a:srgbClr val="181848"/>
                </a:solidFill>
                <a:latin typeface="Times New Roman" panose="02020603050405020304" pitchFamily="18" charset="0"/>
                <a:ea typeface="Times New Roman" panose="02020603050405020304" pitchFamily="18" charset="0"/>
              </a:rPr>
              <a:t>формах активного досуга: различные традиционные </a:t>
            </a:r>
            <a:r>
              <a:rPr lang="ru-RU" sz="1400" i="1" dirty="0" smtClean="0">
                <a:solidFill>
                  <a:srgbClr val="181848"/>
                </a:solidFill>
                <a:latin typeface="Times New Roman" panose="02020603050405020304" pitchFamily="18" charset="0"/>
                <a:ea typeface="Times New Roman" panose="02020603050405020304" pitchFamily="18" charset="0"/>
              </a:rPr>
              <a:t>семейные праздники</a:t>
            </a:r>
            <a:r>
              <a:rPr lang="ru-RU" sz="1400" i="1" dirty="0">
                <a:solidFill>
                  <a:srgbClr val="181848"/>
                </a:solidFill>
                <a:latin typeface="Times New Roman" panose="02020603050405020304" pitchFamily="18" charset="0"/>
                <a:ea typeface="Times New Roman" panose="02020603050405020304" pitchFamily="18" charset="0"/>
              </a:rPr>
              <a:t>, события, технологии развития успешного родительства </a:t>
            </a:r>
            <a:r>
              <a:rPr lang="ru-RU" sz="1400" i="1" dirty="0" smtClean="0">
                <a:solidFill>
                  <a:srgbClr val="181848"/>
                </a:solidFill>
                <a:latin typeface="Times New Roman" panose="02020603050405020304" pitchFamily="18" charset="0"/>
                <a:ea typeface="Times New Roman" panose="02020603050405020304" pitchFamily="18" charset="0"/>
              </a:rPr>
              <a:t>на всех </a:t>
            </a:r>
            <a:r>
              <a:rPr lang="ru-RU" sz="1400" i="1" dirty="0">
                <a:solidFill>
                  <a:srgbClr val="181848"/>
                </a:solidFill>
                <a:latin typeface="Times New Roman" panose="02020603050405020304" pitchFamily="18" charset="0"/>
                <a:ea typeface="Times New Roman" panose="02020603050405020304" pitchFamily="18" charset="0"/>
              </a:rPr>
              <a:t>этапах развития ребенка (включая период подготовки к </a:t>
            </a:r>
            <a:r>
              <a:rPr lang="ru-RU" sz="1400" i="1" dirty="0" smtClean="0">
                <a:solidFill>
                  <a:srgbClr val="181848"/>
                </a:solidFill>
                <a:latin typeface="Times New Roman" panose="02020603050405020304" pitchFamily="18" charset="0"/>
                <a:ea typeface="Times New Roman" panose="02020603050405020304" pitchFamily="18" charset="0"/>
              </a:rPr>
              <a:t>поступлению </a:t>
            </a:r>
            <a:r>
              <a:rPr lang="ru-RU" sz="1400" i="1" dirty="0">
                <a:solidFill>
                  <a:srgbClr val="181848"/>
                </a:solidFill>
                <a:latin typeface="Times New Roman" panose="02020603050405020304" pitchFamily="18" charset="0"/>
                <a:ea typeface="Times New Roman" panose="02020603050405020304" pitchFamily="18" charset="0"/>
              </a:rPr>
              <a:t>в детский сад от 0 до 3 лет): «Посиделочки», «Растем и </a:t>
            </a:r>
            <a:r>
              <a:rPr lang="ru-RU" sz="1400" i="1" dirty="0" smtClean="0">
                <a:solidFill>
                  <a:srgbClr val="181848"/>
                </a:solidFill>
                <a:latin typeface="Times New Roman" panose="02020603050405020304" pitchFamily="18" charset="0"/>
                <a:ea typeface="Times New Roman" panose="02020603050405020304" pitchFamily="18" charset="0"/>
              </a:rPr>
              <a:t>развиваемся </a:t>
            </a:r>
            <a:r>
              <a:rPr lang="ru-RU" sz="1400" i="1" dirty="0">
                <a:solidFill>
                  <a:srgbClr val="181848"/>
                </a:solidFill>
                <a:latin typeface="Times New Roman" panose="02020603050405020304" pitchFamily="18" charset="0"/>
                <a:ea typeface="Times New Roman" panose="02020603050405020304" pitchFamily="18" charset="0"/>
              </a:rPr>
              <a:t>вместе» и др.;</a:t>
            </a:r>
          </a:p>
          <a:p>
            <a:pPr lvl="0">
              <a:lnSpc>
                <a:spcPct val="107000"/>
              </a:lnSpc>
            </a:pPr>
            <a:r>
              <a:rPr lang="ru-RU" sz="1400" i="1" dirty="0" smtClean="0">
                <a:solidFill>
                  <a:srgbClr val="181848"/>
                </a:solidFill>
                <a:latin typeface="Times New Roman" panose="02020603050405020304" pitchFamily="18" charset="0"/>
                <a:ea typeface="Times New Roman" panose="02020603050405020304" pitchFamily="18" charset="0"/>
              </a:rPr>
              <a:t>— совместный </a:t>
            </a:r>
            <a:r>
              <a:rPr lang="ru-RU" sz="1400" i="1" dirty="0">
                <a:solidFill>
                  <a:srgbClr val="181848"/>
                </a:solidFill>
                <a:latin typeface="Times New Roman" panose="02020603050405020304" pitchFamily="18" charset="0"/>
                <a:ea typeface="Times New Roman" panose="02020603050405020304" pitchFamily="18" charset="0"/>
              </a:rPr>
              <a:t>с родителями мониторинг функциональных </a:t>
            </a:r>
            <a:r>
              <a:rPr lang="ru-RU" sz="1400" i="1" dirty="0" smtClean="0">
                <a:solidFill>
                  <a:srgbClr val="181848"/>
                </a:solidFill>
                <a:latin typeface="Times New Roman" panose="02020603050405020304" pitchFamily="18" charset="0"/>
                <a:ea typeface="Times New Roman" panose="02020603050405020304" pitchFamily="18" charset="0"/>
              </a:rPr>
              <a:t>ресурсов здоровья </a:t>
            </a:r>
            <a:r>
              <a:rPr lang="ru-RU" sz="1400" i="1" dirty="0">
                <a:solidFill>
                  <a:srgbClr val="181848"/>
                </a:solidFill>
                <a:latin typeface="Times New Roman" panose="02020603050405020304" pitchFamily="18" charset="0"/>
                <a:ea typeface="Times New Roman" panose="02020603050405020304" pitchFamily="18" charset="0"/>
              </a:rPr>
              <a:t>детей и разъяснение рекомендаций по семейному </a:t>
            </a:r>
            <a:r>
              <a:rPr lang="ru-RU" sz="1400" i="1" dirty="0" smtClean="0">
                <a:solidFill>
                  <a:srgbClr val="181848"/>
                </a:solidFill>
                <a:latin typeface="Times New Roman" panose="02020603050405020304" pitchFamily="18" charset="0"/>
                <a:ea typeface="Times New Roman" panose="02020603050405020304" pitchFamily="18" charset="0"/>
              </a:rPr>
              <a:t>оздоровлению </a:t>
            </a:r>
            <a:r>
              <a:rPr lang="ru-RU" sz="1400" i="1" dirty="0">
                <a:solidFill>
                  <a:srgbClr val="181848"/>
                </a:solidFill>
                <a:latin typeface="Times New Roman" panose="02020603050405020304" pitchFamily="18" charset="0"/>
                <a:ea typeface="Times New Roman" panose="02020603050405020304" pitchFamily="18" charset="0"/>
              </a:rPr>
              <a:t>и воспитанию;</a:t>
            </a:r>
          </a:p>
          <a:p>
            <a:pPr lvl="0">
              <a:lnSpc>
                <a:spcPct val="107000"/>
              </a:lnSpc>
            </a:pPr>
            <a:r>
              <a:rPr lang="ru-RU" sz="1400" i="1" dirty="0" smtClean="0">
                <a:solidFill>
                  <a:srgbClr val="181848"/>
                </a:solidFill>
                <a:latin typeface="Times New Roman" panose="02020603050405020304" pitchFamily="18" charset="0"/>
                <a:ea typeface="Times New Roman" panose="02020603050405020304" pitchFamily="18" charset="0"/>
              </a:rPr>
              <a:t>— подбор литературы (медиатеки) </a:t>
            </a:r>
            <a:r>
              <a:rPr lang="ru-RU" sz="1400" i="1" dirty="0">
                <a:solidFill>
                  <a:srgbClr val="181848"/>
                </a:solidFill>
                <a:latin typeface="Times New Roman" panose="02020603050405020304" pitchFamily="18" charset="0"/>
                <a:ea typeface="Times New Roman" panose="02020603050405020304" pitchFamily="18" charset="0"/>
              </a:rPr>
              <a:t>для самообразования родителей с </a:t>
            </a:r>
            <a:r>
              <a:rPr lang="ru-RU" sz="1400" i="1" dirty="0" smtClean="0">
                <a:solidFill>
                  <a:srgbClr val="181848"/>
                </a:solidFill>
                <a:latin typeface="Times New Roman" panose="02020603050405020304" pitchFamily="18" charset="0"/>
                <a:ea typeface="Times New Roman" panose="02020603050405020304" pitchFamily="18" charset="0"/>
              </a:rPr>
              <a:t>домашними заданиями </a:t>
            </a:r>
            <a:r>
              <a:rPr lang="ru-RU" sz="1400" i="1" dirty="0">
                <a:solidFill>
                  <a:srgbClr val="181848"/>
                </a:solidFill>
                <a:latin typeface="Times New Roman" panose="02020603050405020304" pitchFamily="18" charset="0"/>
                <a:ea typeface="Times New Roman" panose="02020603050405020304" pitchFamily="18" charset="0"/>
              </a:rPr>
              <a:t>«Общаться с </a:t>
            </a:r>
            <a:r>
              <a:rPr lang="ru-RU" sz="1400" i="1" dirty="0" smtClean="0">
                <a:solidFill>
                  <a:srgbClr val="181848"/>
                </a:solidFill>
                <a:latin typeface="Times New Roman" panose="02020603050405020304" pitchFamily="18" charset="0"/>
                <a:ea typeface="Times New Roman" panose="02020603050405020304" pitchFamily="18" charset="0"/>
              </a:rPr>
              <a:t>ребенком. Как</a:t>
            </a:r>
            <a:r>
              <a:rPr lang="ru-RU" sz="1400" i="1" dirty="0">
                <a:solidFill>
                  <a:srgbClr val="181848"/>
                </a:solidFill>
                <a:latin typeface="Times New Roman" panose="02020603050405020304" pitchFamily="18" charset="0"/>
                <a:ea typeface="Times New Roman" panose="02020603050405020304" pitchFamily="18" charset="0"/>
              </a:rPr>
              <a:t>?» и т.п.;</a:t>
            </a:r>
          </a:p>
          <a:p>
            <a:pPr lvl="0">
              <a:lnSpc>
                <a:spcPct val="107000"/>
              </a:lnSpc>
            </a:pPr>
            <a:r>
              <a:rPr lang="ru-RU" sz="1400" i="1" dirty="0" smtClean="0">
                <a:solidFill>
                  <a:srgbClr val="181848"/>
                </a:solidFill>
                <a:latin typeface="Times New Roman" panose="02020603050405020304" pitchFamily="18" charset="0"/>
                <a:ea typeface="Times New Roman" panose="02020603050405020304" pitchFamily="18" charset="0"/>
              </a:rPr>
              <a:t>— беседы </a:t>
            </a:r>
            <a:r>
              <a:rPr lang="ru-RU" sz="1400" i="1" dirty="0">
                <a:solidFill>
                  <a:srgbClr val="181848"/>
                </a:solidFill>
                <a:latin typeface="Times New Roman" panose="02020603050405020304" pitchFamily="18" charset="0"/>
                <a:ea typeface="Times New Roman" panose="02020603050405020304" pitchFamily="18" charset="0"/>
              </a:rPr>
              <a:t>специалистов с родителями по воспитанию и </a:t>
            </a:r>
            <a:r>
              <a:rPr lang="ru-RU" sz="1400" i="1" dirty="0" smtClean="0">
                <a:solidFill>
                  <a:srgbClr val="181848"/>
                </a:solidFill>
                <a:latin typeface="Times New Roman" panose="02020603050405020304" pitchFamily="18" charset="0"/>
                <a:ea typeface="Times New Roman" panose="02020603050405020304" pitchFamily="18" charset="0"/>
              </a:rPr>
              <a:t>оздоровлению детей</a:t>
            </a:r>
            <a:r>
              <a:rPr lang="ru-RU" sz="1400" i="1" dirty="0">
                <a:solidFill>
                  <a:srgbClr val="181848"/>
                </a:solidFill>
                <a:latin typeface="Times New Roman" panose="02020603050405020304" pitchFamily="18" charset="0"/>
                <a:ea typeface="Times New Roman" panose="02020603050405020304" pitchFamily="18" charset="0"/>
              </a:rPr>
              <a:t>;</a:t>
            </a:r>
          </a:p>
          <a:p>
            <a:pPr lvl="0">
              <a:lnSpc>
                <a:spcPct val="107000"/>
              </a:lnSpc>
            </a:pPr>
            <a:r>
              <a:rPr lang="ru-RU" sz="1400" i="1" dirty="0" smtClean="0">
                <a:solidFill>
                  <a:srgbClr val="181848"/>
                </a:solidFill>
                <a:latin typeface="Times New Roman" panose="02020603050405020304" pitchFamily="18" charset="0"/>
                <a:ea typeface="Times New Roman" panose="02020603050405020304" pitchFamily="18" charset="0"/>
              </a:rPr>
              <a:t>— обучение </a:t>
            </a:r>
            <a:r>
              <a:rPr lang="ru-RU" sz="1400" i="1" dirty="0">
                <a:solidFill>
                  <a:srgbClr val="181848"/>
                </a:solidFill>
                <a:latin typeface="Times New Roman" panose="02020603050405020304" pitchFamily="18" charset="0"/>
                <a:ea typeface="Times New Roman" panose="02020603050405020304" pitchFamily="18" charset="0"/>
              </a:rPr>
              <a:t>и оздоровление воспитателей, анализ мониторинга </a:t>
            </a:r>
            <a:r>
              <a:rPr lang="ru-RU" sz="1400" i="1" dirty="0" smtClean="0">
                <a:solidFill>
                  <a:srgbClr val="181848"/>
                </a:solidFill>
                <a:latin typeface="Times New Roman" panose="02020603050405020304" pitchFamily="18" charset="0"/>
                <a:ea typeface="Times New Roman" panose="02020603050405020304" pitchFamily="18" charset="0"/>
              </a:rPr>
              <a:t>здоровья </a:t>
            </a:r>
            <a:r>
              <a:rPr lang="ru-RU" sz="1400" i="1" dirty="0">
                <a:solidFill>
                  <a:srgbClr val="181848"/>
                </a:solidFill>
                <a:latin typeface="Times New Roman" panose="02020603050405020304" pitchFamily="18" charset="0"/>
                <a:ea typeface="Times New Roman" panose="02020603050405020304" pitchFamily="18" charset="0"/>
              </a:rPr>
              <a:t>детей и разработка рекомендаций для детей группы, </a:t>
            </a:r>
            <a:r>
              <a:rPr lang="ru-RU" sz="1400" i="1" dirty="0" smtClean="0">
                <a:solidFill>
                  <a:srgbClr val="181848"/>
                </a:solidFill>
                <a:latin typeface="Times New Roman" panose="02020603050405020304" pitchFamily="18" charset="0"/>
                <a:ea typeface="Times New Roman" panose="02020603050405020304" pitchFamily="18" charset="0"/>
              </a:rPr>
              <a:t>сравнительный </a:t>
            </a:r>
            <a:r>
              <a:rPr lang="ru-RU" sz="1400" i="1" dirty="0">
                <a:solidFill>
                  <a:srgbClr val="181848"/>
                </a:solidFill>
                <a:latin typeface="Times New Roman" panose="02020603050405020304" pitchFamily="18" charset="0"/>
                <a:ea typeface="Times New Roman" panose="02020603050405020304" pitchFamily="18" charset="0"/>
              </a:rPr>
              <a:t>анализ результативности здоровьесозидающих технологий </a:t>
            </a:r>
            <a:r>
              <a:rPr lang="ru-RU" sz="1400" i="1" dirty="0" smtClean="0">
                <a:solidFill>
                  <a:srgbClr val="181848"/>
                </a:solidFill>
                <a:latin typeface="Times New Roman" panose="02020603050405020304" pitchFamily="18" charset="0"/>
                <a:ea typeface="Times New Roman" panose="02020603050405020304" pitchFamily="18" charset="0"/>
              </a:rPr>
              <a:t>между группами ДОО.</a:t>
            </a:r>
          </a:p>
          <a:p>
            <a:pPr lvl="0">
              <a:lnSpc>
                <a:spcPct val="107000"/>
              </a:lnSpc>
            </a:pPr>
            <a:r>
              <a:rPr lang="ru-RU" sz="1400" i="1" dirty="0">
                <a:solidFill>
                  <a:srgbClr val="181848"/>
                </a:solidFill>
                <a:latin typeface="Times New Roman" panose="02020603050405020304" pitchFamily="18" charset="0"/>
                <a:ea typeface="Times New Roman" panose="02020603050405020304" pitchFamily="18" charset="0"/>
              </a:rPr>
              <a:t>Индивидуальные </a:t>
            </a:r>
            <a:r>
              <a:rPr lang="ru-RU" sz="1400" i="1" dirty="0" smtClean="0">
                <a:solidFill>
                  <a:srgbClr val="181848"/>
                </a:solidFill>
                <a:latin typeface="Times New Roman" panose="02020603050405020304" pitchFamily="18" charset="0"/>
                <a:ea typeface="Times New Roman" panose="02020603050405020304" pitchFamily="18" charset="0"/>
              </a:rPr>
              <a:t>консультации </a:t>
            </a:r>
            <a:r>
              <a:rPr lang="ru-RU" sz="1400" i="1" dirty="0">
                <a:solidFill>
                  <a:srgbClr val="181848"/>
                </a:solidFill>
                <a:latin typeface="Times New Roman" panose="02020603050405020304" pitchFamily="18" charset="0"/>
                <a:ea typeface="Times New Roman" panose="02020603050405020304" pitchFamily="18" charset="0"/>
              </a:rPr>
              <a:t>ребенка и родителей по </a:t>
            </a:r>
            <a:r>
              <a:rPr lang="ru-RU" sz="1400" i="1" dirty="0" smtClean="0">
                <a:solidFill>
                  <a:srgbClr val="181848"/>
                </a:solidFill>
                <a:latin typeface="Times New Roman" panose="02020603050405020304" pitchFamily="18" charset="0"/>
                <a:ea typeface="Times New Roman" panose="02020603050405020304" pitchFamily="18" charset="0"/>
              </a:rPr>
              <a:t>особенностям </a:t>
            </a:r>
            <a:r>
              <a:rPr lang="ru-RU" sz="1400" i="1" dirty="0">
                <a:solidFill>
                  <a:srgbClr val="181848"/>
                </a:solidFill>
                <a:latin typeface="Times New Roman" panose="02020603050405020304" pitchFamily="18" charset="0"/>
                <a:ea typeface="Times New Roman" panose="02020603050405020304" pitchFamily="18" charset="0"/>
              </a:rPr>
              <a:t>его развития и оздоровления ребенка и </a:t>
            </a:r>
            <a:r>
              <a:rPr lang="ru-RU" sz="1400" i="1" dirty="0" smtClean="0">
                <a:solidFill>
                  <a:srgbClr val="181848"/>
                </a:solidFill>
                <a:latin typeface="Times New Roman" panose="02020603050405020304" pitchFamily="18" charset="0"/>
                <a:ea typeface="Times New Roman" panose="02020603050405020304" pitchFamily="18" charset="0"/>
              </a:rPr>
              <a:t>семьи. Индивидуальные беседы </a:t>
            </a:r>
            <a:r>
              <a:rPr lang="ru-RU" sz="1400" i="1" dirty="0">
                <a:solidFill>
                  <a:srgbClr val="181848"/>
                </a:solidFill>
                <a:latin typeface="Times New Roman" panose="02020603050405020304" pitchFamily="18" charset="0"/>
                <a:ea typeface="Times New Roman" panose="02020603050405020304" pitchFamily="18" charset="0"/>
              </a:rPr>
              <a:t>с </a:t>
            </a:r>
            <a:r>
              <a:rPr lang="ru-RU" sz="1400" i="1" dirty="0" smtClean="0">
                <a:solidFill>
                  <a:srgbClr val="181848"/>
                </a:solidFill>
                <a:latin typeface="Times New Roman" panose="02020603050405020304" pitchFamily="18" charset="0"/>
                <a:ea typeface="Times New Roman" panose="02020603050405020304" pitchFamily="18" charset="0"/>
              </a:rPr>
              <a:t>детьми.</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lnSpc>
                <a:spcPct val="107000"/>
              </a:lnSpc>
            </a:pPr>
            <a:endPar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p:txBody>
      </p:sp>
      <p:sp>
        <p:nvSpPr>
          <p:cNvPr id="8" name="TextBox 7"/>
          <p:cNvSpPr txBox="1"/>
          <p:nvPr/>
        </p:nvSpPr>
        <p:spPr>
          <a:xfrm>
            <a:off x="914399" y="4267200"/>
            <a:ext cx="8928100" cy="2858475"/>
          </a:xfrm>
          <a:prstGeom prst="rect">
            <a:avLst/>
          </a:prstGeom>
          <a:noFill/>
        </p:spPr>
        <p:txBody>
          <a:bodyPr wrap="square" rtlCol="0">
            <a:spAutoFit/>
          </a:bodyPr>
          <a:lstStyle/>
          <a:p>
            <a:pPr lvl="0">
              <a:lnSpc>
                <a:spcPct val="107000"/>
              </a:lnSpc>
            </a:pPr>
            <a:r>
              <a:rPr lang="ru-RU" sz="1400" b="1" i="1" dirty="0">
                <a:solidFill>
                  <a:srgbClr val="181848"/>
                </a:solidFill>
                <a:latin typeface="Times New Roman" panose="02020603050405020304" pitchFamily="18" charset="0"/>
                <a:ea typeface="Times New Roman" panose="02020603050405020304" pitchFamily="18" charset="0"/>
              </a:rPr>
              <a:t>2. </a:t>
            </a:r>
            <a:r>
              <a:rPr lang="ru-RU" sz="1400" i="1" dirty="0">
                <a:solidFill>
                  <a:srgbClr val="181848"/>
                </a:solidFill>
                <a:latin typeface="Times New Roman" panose="02020603050405020304" pitchFamily="18" charset="0"/>
                <a:ea typeface="Times New Roman" panose="02020603050405020304" pitchFamily="18" charset="0"/>
              </a:rPr>
              <a:t>Какие задачи поставлены воспитателем для формирования здорового образа жизни (эмоционально-личностного развития и психологической комфортности ребенка)?</a:t>
            </a:r>
          </a:p>
          <a:p>
            <a:pPr lvl="0">
              <a:lnSpc>
                <a:spcPct val="107000"/>
              </a:lnSpc>
            </a:pPr>
            <a:r>
              <a:rPr lang="ru-RU" sz="1400" b="1"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3. </a:t>
            </a: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Какие методы и приёмы (средства) используются воспитателем в работе с детьми для психического здоровья детей через формирование позитивной социализации и достижение эмоционального благополучия дошкольников на основе духовно-нравственных и социокультурных ценностей семьи и общества с учетом этнокультурной ситуации развития</a:t>
            </a:r>
            <a:r>
              <a:rPr lang="ru-RU" sz="1400"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a:t>
            </a:r>
          </a:p>
          <a:p>
            <a:pPr lvl="0">
              <a:lnSpc>
                <a:spcPct val="107000"/>
              </a:lnSpc>
            </a:pPr>
            <a:r>
              <a:rPr lang="ru-RU" sz="1400" b="1"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4. </a:t>
            </a:r>
            <a:r>
              <a:rPr lang="ru-RU" sz="1400"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Умеет </a:t>
            </a: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ли воспитатель организовывать воспитательную работу по мере у</a:t>
            </a:r>
            <a:r>
              <a:rPr lang="ru-RU" sz="1400"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хода </a:t>
            </a: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детей домой: фронтально, </a:t>
            </a:r>
            <a:r>
              <a:rPr lang="ru-RU" sz="1400"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с </a:t>
            </a: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подгруппой, </a:t>
            </a:r>
            <a:r>
              <a:rPr lang="ru-RU" sz="1400"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индивидуально? </a:t>
            </a:r>
          </a:p>
          <a:p>
            <a:pPr lvl="0">
              <a:lnSpc>
                <a:spcPct val="107000"/>
              </a:lnSpc>
            </a:pPr>
            <a:r>
              <a:rPr lang="ru-RU" sz="1400" b="1" i="1" dirty="0" smtClean="0">
                <a:solidFill>
                  <a:srgbClr val="181848"/>
                </a:solidFill>
                <a:latin typeface="Times New Roman" panose="02020603050405020304" pitchFamily="18" charset="0"/>
                <a:ea typeface="Calibri" panose="020F0502020204030204" pitchFamily="34" charset="0"/>
                <a:cs typeface="Times New Roman" panose="02020603050405020304" pitchFamily="18" charset="0"/>
              </a:rPr>
              <a:t>5</a:t>
            </a:r>
            <a:r>
              <a:rPr lang="ru-RU" sz="1400" b="1"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 </a:t>
            </a: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Что конкретно из увиденного вы решили перенять;  ваши предложения к исправлению недостатков, </a:t>
            </a:r>
          </a:p>
          <a:p>
            <a:pPr lvl="0">
              <a:lnSpc>
                <a:spcPct val="107000"/>
              </a:lnSpc>
            </a:pPr>
            <a:r>
              <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rPr>
              <a:t>усовершенствование методики проведения, рекомендации.</a:t>
            </a:r>
          </a:p>
          <a:p>
            <a:pPr lvl="0">
              <a:lnSpc>
                <a:spcPct val="107000"/>
              </a:lnSpc>
            </a:pPr>
            <a:endPar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07000"/>
              </a:lnSpc>
            </a:pPr>
            <a:endParaRPr lang="ru-RU" sz="1400" i="1" dirty="0">
              <a:solidFill>
                <a:srgbClr val="181848"/>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0423997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143" y="72572"/>
            <a:ext cx="11930742" cy="6589486"/>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274320" y="1127761"/>
            <a:ext cx="11689080" cy="5507662"/>
          </a:xfrm>
          <a:prstGeom prst="rect">
            <a:avLst/>
          </a:prstGeom>
          <a:noFill/>
        </p:spPr>
        <p:txBody>
          <a:bodyPr wrap="square" rtlCol="0">
            <a:spAutoFit/>
          </a:bodyPr>
          <a:lstStyle/>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Воспитатель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поднял детей в 15.00 - это время соответствует установленному режиму детей. Во время одевания воспитатель следил, чтобы дети не стояли босиком на полу, одевание проводилось свободно, дети одевались на своих стульчиках. Воспитатель помогает одеваться. Одевание длилось 10 минут. </a:t>
            </a:r>
            <a:endPar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Дети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самостоятельно выбирали себе занятие. Подготовка к полднику началась в 15.15. По команде воспитателя умываться пошли сначала девочки, потом мальчики. Во время полдника воспитатель следил, чтобы дети правильно сидели за столом, соблюдали дисциплину и держали осанку ровной. </a:t>
            </a:r>
            <a:endPar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После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полдника воспитатель проводит физкультминутку «Пчела» и дидактическую игру «Кому что нужно». Подготовка к прогулке началась в 17.30. Это время соответствует установленному режиму детей. Созданы удобные условия для одевания детей. Воспитатель в первую очередь помогает одеться всем детям. Одевание длиться 15 минут. </a:t>
            </a:r>
            <a:endPar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Во </a:t>
            </a:r>
            <a:r>
              <a:rPr lang="ru-RU"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время прогулки воспитатель проводит с ними в подвижную игру «Ловишки с лентами», потом дает им мелки, и они рисуют на свободную тему. В 18.45 воспитатель и дети заходят в группу, воспитатель помогает детям раздеться. Они заходят в группу, моют руки. Воспитатель предлагает детям поиграть в «Картошку», «Пузырь</a:t>
            </a: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1036320" y="304800"/>
            <a:ext cx="10125166" cy="707886"/>
          </a:xfrm>
          <a:prstGeom prst="rect">
            <a:avLst/>
          </a:prstGeom>
          <a:noFill/>
        </p:spPr>
        <p:txBody>
          <a:bodyPr wrap="square" rtlCol="0">
            <a:spAutoFit/>
          </a:bodyPr>
          <a:lstStyle/>
          <a:p>
            <a:pPr lvl="0" algn="ctr"/>
            <a:r>
              <a:rPr lang="ru-RU" sz="2000" b="1" i="1" dirty="0">
                <a:solidFill>
                  <a:schemeClr val="bg1"/>
                </a:solidFill>
                <a:latin typeface="Book Antiqua" panose="02040602050305030304" pitchFamily="18" charset="0"/>
                <a:ea typeface="Times New Roman" panose="02020603050405020304" pitchFamily="18" charset="0"/>
              </a:rPr>
              <a:t>Примерный анализ организации и руководства деятельности детей в повседневной жизни во 2 половину дня</a:t>
            </a:r>
            <a:endParaRPr lang="ru-RU" sz="2000"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166247211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2632363" y="554181"/>
            <a:ext cx="7744691" cy="882678"/>
          </a:xfrm>
          <a:prstGeom prst="rect">
            <a:avLst/>
          </a:prstGeom>
          <a:noFill/>
        </p:spPr>
        <p:txBody>
          <a:bodyPr wrap="square" rtlCol="0">
            <a:spAutoFit/>
          </a:bodyPr>
          <a:lstStyle/>
          <a:p>
            <a:pPr algn="ctr">
              <a:lnSpc>
                <a:spcPct val="107000"/>
              </a:lnSpc>
              <a:spcAft>
                <a:spcPts val="0"/>
              </a:spcAft>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использования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физкультурного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уголка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детьми в течение дня</a:t>
            </a:r>
            <a:endParaRPr lang="ru-RU" sz="2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028328426"/>
              </p:ext>
            </p:extLst>
          </p:nvPr>
        </p:nvGraphicFramePr>
        <p:xfrm>
          <a:off x="983672" y="1551710"/>
          <a:ext cx="10889672" cy="4488873"/>
        </p:xfrm>
        <a:graphic>
          <a:graphicData uri="http://schemas.openxmlformats.org/drawingml/2006/table">
            <a:tbl>
              <a:tblPr firstRow="1" bandRow="1">
                <a:tableStyleId>{5C22544A-7EE6-4342-B048-85BDC9FD1C3A}</a:tableStyleId>
              </a:tblPr>
              <a:tblGrid>
                <a:gridCol w="834514">
                  <a:extLst>
                    <a:ext uri="{9D8B030D-6E8A-4147-A177-3AD203B41FA5}">
                      <a16:colId xmlns:a16="http://schemas.microsoft.com/office/drawing/2014/main" val="2485222556"/>
                    </a:ext>
                  </a:extLst>
                </a:gridCol>
                <a:gridCol w="5550041">
                  <a:extLst>
                    <a:ext uri="{9D8B030D-6E8A-4147-A177-3AD203B41FA5}">
                      <a16:colId xmlns:a16="http://schemas.microsoft.com/office/drawing/2014/main" val="145037514"/>
                    </a:ext>
                  </a:extLst>
                </a:gridCol>
                <a:gridCol w="1071316">
                  <a:extLst>
                    <a:ext uri="{9D8B030D-6E8A-4147-A177-3AD203B41FA5}">
                      <a16:colId xmlns:a16="http://schemas.microsoft.com/office/drawing/2014/main" val="1216883168"/>
                    </a:ext>
                  </a:extLst>
                </a:gridCol>
                <a:gridCol w="1176522">
                  <a:extLst>
                    <a:ext uri="{9D8B030D-6E8A-4147-A177-3AD203B41FA5}">
                      <a16:colId xmlns:a16="http://schemas.microsoft.com/office/drawing/2014/main" val="1838858471"/>
                    </a:ext>
                  </a:extLst>
                </a:gridCol>
                <a:gridCol w="1176522">
                  <a:extLst>
                    <a:ext uri="{9D8B030D-6E8A-4147-A177-3AD203B41FA5}">
                      <a16:colId xmlns:a16="http://schemas.microsoft.com/office/drawing/2014/main" val="612848232"/>
                    </a:ext>
                  </a:extLst>
                </a:gridCol>
                <a:gridCol w="1080757">
                  <a:extLst>
                    <a:ext uri="{9D8B030D-6E8A-4147-A177-3AD203B41FA5}">
                      <a16:colId xmlns:a16="http://schemas.microsoft.com/office/drawing/2014/main" val="3750638106"/>
                    </a:ext>
                  </a:extLst>
                </a:gridCol>
              </a:tblGrid>
              <a:tr h="742486">
                <a:tc>
                  <a:txBody>
                    <a:bodyPr/>
                    <a:lstStyle/>
                    <a:p>
                      <a:pPr algn="ctr"/>
                      <a:r>
                        <a:rPr lang="ru-RU" sz="1600" i="1" dirty="0" smtClean="0">
                          <a:latin typeface="Book Antiqua" panose="02040602050305030304" pitchFamily="18" charset="0"/>
                        </a:rPr>
                        <a:t>№ п/п</a:t>
                      </a:r>
                      <a:endParaRPr lang="ru-RU" sz="1600" i="1" dirty="0">
                        <a:latin typeface="Book Antiqua" panose="02040602050305030304" pitchFamily="18" charset="0"/>
                      </a:endParaRPr>
                    </a:p>
                  </a:txBody>
                  <a:tcPr>
                    <a:solidFill>
                      <a:srgbClr val="333399"/>
                    </a:solidFill>
                  </a:tcPr>
                </a:tc>
                <a:tc>
                  <a:txBody>
                    <a:bodyPr/>
                    <a:lstStyle/>
                    <a:p>
                      <a:pPr algn="ctr"/>
                      <a:r>
                        <a:rPr lang="ru-RU" sz="1600" i="1" dirty="0" smtClean="0">
                          <a:latin typeface="Book Antiqua" panose="02040602050305030304" pitchFamily="18" charset="0"/>
                        </a:rPr>
                        <a:t>Вопросы для изучения</a:t>
                      </a:r>
                      <a:endParaRPr lang="ru-RU" sz="1600" i="1" dirty="0">
                        <a:latin typeface="Book Antiqua" panose="02040602050305030304" pitchFamily="18" charset="0"/>
                      </a:endParaRPr>
                    </a:p>
                  </a:txBody>
                  <a:tcPr>
                    <a:solidFill>
                      <a:srgbClr val="333399"/>
                    </a:solidFill>
                  </a:tcPr>
                </a:tc>
                <a:tc>
                  <a:txBody>
                    <a:bodyPr/>
                    <a:lstStyle/>
                    <a:p>
                      <a:pPr algn="ctr"/>
                      <a:r>
                        <a:rPr lang="ru-RU" sz="1400" i="1" dirty="0" smtClean="0">
                          <a:latin typeface="Book Antiqua" panose="02040602050305030304" pitchFamily="18" charset="0"/>
                        </a:rPr>
                        <a:t>Младшая группа</a:t>
                      </a:r>
                      <a:endParaRPr lang="ru-RU" sz="1400" i="1" dirty="0">
                        <a:latin typeface="Book Antiqua" panose="02040602050305030304" pitchFamily="18" charset="0"/>
                      </a:endParaRPr>
                    </a:p>
                  </a:txBody>
                  <a:tcPr>
                    <a:solidFill>
                      <a:srgbClr val="333399"/>
                    </a:solidFill>
                  </a:tcPr>
                </a:tc>
                <a:tc>
                  <a:txBody>
                    <a:bodyPr/>
                    <a:lstStyle/>
                    <a:p>
                      <a:pPr algn="ctr"/>
                      <a:r>
                        <a:rPr lang="ru-RU" sz="1400" i="1" dirty="0" smtClean="0">
                          <a:latin typeface="Book Antiqua" panose="02040602050305030304" pitchFamily="18" charset="0"/>
                        </a:rPr>
                        <a:t>Средняя</a:t>
                      </a:r>
                      <a:r>
                        <a:rPr lang="ru-RU" sz="1400" i="1" baseline="0" dirty="0" smtClean="0">
                          <a:latin typeface="Book Antiqua" panose="02040602050305030304" pitchFamily="18" charset="0"/>
                        </a:rPr>
                        <a:t> группа</a:t>
                      </a:r>
                      <a:endParaRPr lang="ru-RU" sz="1400" i="1" dirty="0">
                        <a:latin typeface="Book Antiqua" panose="02040602050305030304" pitchFamily="18" charset="0"/>
                      </a:endParaRPr>
                    </a:p>
                  </a:txBody>
                  <a:tcPr>
                    <a:solidFill>
                      <a:srgbClr val="333399"/>
                    </a:solidFill>
                  </a:tcPr>
                </a:tc>
                <a:tc>
                  <a:txBody>
                    <a:bodyPr/>
                    <a:lstStyle/>
                    <a:p>
                      <a:pPr algn="ctr"/>
                      <a:r>
                        <a:rPr lang="ru-RU" sz="1400" i="1" dirty="0" smtClean="0">
                          <a:latin typeface="Book Antiqua" panose="02040602050305030304" pitchFamily="18" charset="0"/>
                        </a:rPr>
                        <a:t>Старшая группа</a:t>
                      </a:r>
                      <a:endParaRPr lang="ru-RU" sz="1400" i="1" dirty="0">
                        <a:latin typeface="Book Antiqua" panose="02040602050305030304" pitchFamily="18" charset="0"/>
                      </a:endParaRPr>
                    </a:p>
                  </a:txBody>
                  <a:tcPr>
                    <a:solidFill>
                      <a:srgbClr val="333399"/>
                    </a:solidFill>
                  </a:tcPr>
                </a:tc>
                <a:tc>
                  <a:txBody>
                    <a:bodyPr/>
                    <a:lstStyle/>
                    <a:p>
                      <a:pPr algn="ctr"/>
                      <a:r>
                        <a:rPr lang="ru-RU" sz="1400" i="1" dirty="0" smtClean="0">
                          <a:latin typeface="Book Antiqua" panose="02040602050305030304" pitchFamily="18" charset="0"/>
                        </a:rPr>
                        <a:t>Подготовительная</a:t>
                      </a:r>
                      <a:r>
                        <a:rPr lang="ru-RU" sz="1400" i="1" baseline="0" dirty="0" smtClean="0">
                          <a:latin typeface="Book Antiqua" panose="02040602050305030304" pitchFamily="18" charset="0"/>
                        </a:rPr>
                        <a:t> группа</a:t>
                      </a:r>
                      <a:endParaRPr lang="ru-RU" sz="1400" i="1" dirty="0">
                        <a:latin typeface="Book Antiqua" panose="02040602050305030304" pitchFamily="18" charset="0"/>
                      </a:endParaRPr>
                    </a:p>
                  </a:txBody>
                  <a:tcPr>
                    <a:solidFill>
                      <a:srgbClr val="333399"/>
                    </a:solidFill>
                  </a:tcPr>
                </a:tc>
                <a:extLst>
                  <a:ext uri="{0D108BD9-81ED-4DB2-BD59-A6C34878D82A}">
                    <a16:rowId xmlns:a16="http://schemas.microsoft.com/office/drawing/2014/main" val="358412686"/>
                  </a:ext>
                </a:extLst>
              </a:tr>
              <a:tr h="371243">
                <a:tc>
                  <a:txBody>
                    <a:bodyPr/>
                    <a:lstStyle/>
                    <a:p>
                      <a:pPr algn="ctr"/>
                      <a:r>
                        <a:rPr lang="ru-RU" sz="1400" b="1" i="1" dirty="0" smtClean="0">
                          <a:solidFill>
                            <a:srgbClr val="181848"/>
                          </a:solidFill>
                          <a:latin typeface="Book Antiqua" panose="02040602050305030304" pitchFamily="18" charset="0"/>
                        </a:rPr>
                        <a:t>1.</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latin typeface="Book Antiqua" panose="02040602050305030304" pitchFamily="18" charset="0"/>
                        </a:rPr>
                        <a:t>Эстетичность оформления центра.</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73688930"/>
                  </a:ext>
                </a:extLst>
              </a:tr>
              <a:tr h="525928">
                <a:tc>
                  <a:txBody>
                    <a:bodyPr/>
                    <a:lstStyle/>
                    <a:p>
                      <a:pPr algn="ctr"/>
                      <a:r>
                        <a:rPr lang="ru-RU" sz="1400" b="1" i="1" dirty="0" smtClean="0">
                          <a:solidFill>
                            <a:srgbClr val="181848"/>
                          </a:solidFill>
                          <a:latin typeface="Book Antiqua" panose="02040602050305030304" pitchFamily="18" charset="0"/>
                        </a:rPr>
                        <a:t>2.</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latin typeface="Book Antiqua" panose="02040602050305030304" pitchFamily="18" charset="0"/>
                        </a:rPr>
                        <a:t>Соответствие центра возрастным особенностям детей данной группы.</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29415489"/>
                  </a:ext>
                </a:extLst>
              </a:tr>
              <a:tr h="467072">
                <a:tc>
                  <a:txBody>
                    <a:bodyPr/>
                    <a:lstStyle/>
                    <a:p>
                      <a:pPr algn="ctr"/>
                      <a:r>
                        <a:rPr lang="ru-RU" sz="1400" b="1" i="1" dirty="0" smtClean="0">
                          <a:solidFill>
                            <a:srgbClr val="181848"/>
                          </a:solidFill>
                          <a:latin typeface="Book Antiqua" panose="02040602050305030304" pitchFamily="18" charset="0"/>
                        </a:rPr>
                        <a:t>3.</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latin typeface="Book Antiqua" panose="02040602050305030304" pitchFamily="18" charset="0"/>
                        </a:rPr>
                        <a:t>Соответствие атрибутов подвижных игр для данного возраста.</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2243399206"/>
                  </a:ext>
                </a:extLst>
              </a:tr>
              <a:tr h="525928">
                <a:tc>
                  <a:txBody>
                    <a:bodyPr/>
                    <a:lstStyle/>
                    <a:p>
                      <a:pPr algn="ctr"/>
                      <a:r>
                        <a:rPr lang="ru-RU" sz="1400" b="1" i="1" dirty="0" smtClean="0">
                          <a:solidFill>
                            <a:srgbClr val="181848"/>
                          </a:solidFill>
                          <a:latin typeface="Book Antiqua" panose="02040602050305030304" pitchFamily="18" charset="0"/>
                        </a:rPr>
                        <a:t>4.</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latin typeface="Book Antiqua" panose="02040602050305030304" pitchFamily="18" charset="0"/>
                        </a:rPr>
                        <a:t>Наличие инвентаря для каждого ребенка (для занятий по подгруппам).</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354461064"/>
                  </a:ext>
                </a:extLst>
              </a:tr>
              <a:tr h="959045">
                <a:tc>
                  <a:txBody>
                    <a:bodyPr/>
                    <a:lstStyle/>
                    <a:p>
                      <a:pPr algn="ctr"/>
                      <a:r>
                        <a:rPr lang="ru-RU" sz="1400" b="1" i="1" dirty="0" smtClean="0">
                          <a:solidFill>
                            <a:srgbClr val="181848"/>
                          </a:solidFill>
                          <a:latin typeface="Book Antiqua" panose="02040602050305030304" pitchFamily="18" charset="0"/>
                        </a:rPr>
                        <a:t>5.</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latin typeface="Book Antiqua" panose="02040602050305030304" pitchFamily="18" charset="0"/>
                        </a:rPr>
                        <a:t>Занимаются ли дети в физкультурном центре:</a:t>
                      </a:r>
                    </a:p>
                    <a:p>
                      <a:r>
                        <a:rPr lang="ru-RU" sz="1400" i="1" dirty="0" smtClean="0">
                          <a:latin typeface="Book Antiqua" panose="02040602050305030304" pitchFamily="18" charset="0"/>
                        </a:rPr>
                        <a:t>- с удовольствием,</a:t>
                      </a:r>
                    </a:p>
                    <a:p>
                      <a:r>
                        <a:rPr lang="ru-RU" sz="1400" i="1" dirty="0" smtClean="0">
                          <a:latin typeface="Book Antiqua" panose="02040602050305030304" pitchFamily="18" charset="0"/>
                        </a:rPr>
                        <a:t>- с подсказкой воспитателя,</a:t>
                      </a:r>
                    </a:p>
                    <a:p>
                      <a:r>
                        <a:rPr lang="ru-RU" sz="1400" i="1" dirty="0" smtClean="0">
                          <a:latin typeface="Book Antiqua" panose="02040602050305030304" pitchFamily="18" charset="0"/>
                        </a:rPr>
                        <a:t>- непринужденно,</a:t>
                      </a: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271890221"/>
                  </a:ext>
                </a:extLst>
              </a:tr>
              <a:tr h="371243">
                <a:tc>
                  <a:txBody>
                    <a:bodyPr/>
                    <a:lstStyle/>
                    <a:p>
                      <a:pPr algn="ctr"/>
                      <a:r>
                        <a:rPr lang="ru-RU" sz="1400" b="1" i="1" dirty="0" smtClean="0">
                          <a:solidFill>
                            <a:srgbClr val="181848"/>
                          </a:solidFill>
                          <a:latin typeface="Book Antiqua" panose="02040602050305030304" pitchFamily="18" charset="0"/>
                        </a:rPr>
                        <a:t>6.</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latin typeface="Book Antiqua" panose="02040602050305030304" pitchFamily="18" charset="0"/>
                        </a:rPr>
                        <a:t>Используют ли дети в игре персонажные шапочки?</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547589117"/>
                  </a:ext>
                </a:extLst>
              </a:tr>
              <a:tr h="525928">
                <a:tc>
                  <a:txBody>
                    <a:bodyPr/>
                    <a:lstStyle/>
                    <a:p>
                      <a:pPr algn="ctr"/>
                      <a:r>
                        <a:rPr lang="ru-RU" sz="1400" b="1" i="1" dirty="0" smtClean="0">
                          <a:solidFill>
                            <a:srgbClr val="181848"/>
                          </a:solidFill>
                          <a:latin typeface="Book Antiqua" panose="02040602050305030304" pitchFamily="18" charset="0"/>
                        </a:rPr>
                        <a:t>7.</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Придумывают ли свои игры с имеющимися атрибутами и снарядами?</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65761376"/>
                  </a:ext>
                </a:extLst>
              </a:tr>
            </a:tbl>
          </a:graphicData>
        </a:graphic>
      </p:graphicFrame>
      <p:sp>
        <p:nvSpPr>
          <p:cNvPr id="3" name="TextBox 2"/>
          <p:cNvSpPr txBox="1"/>
          <p:nvPr/>
        </p:nvSpPr>
        <p:spPr>
          <a:xfrm>
            <a:off x="983672" y="6289963"/>
            <a:ext cx="8243455" cy="338554"/>
          </a:xfrm>
          <a:prstGeom prst="rect">
            <a:avLst/>
          </a:prstGeom>
          <a:noFill/>
        </p:spPr>
        <p:txBody>
          <a:bodyPr wrap="square" rtlCol="0">
            <a:spAutoFit/>
          </a:bodyPr>
          <a:lstStyle/>
          <a:p>
            <a:pPr>
              <a:spcAft>
                <a:spcPts val="0"/>
              </a:spcAft>
            </a:pPr>
            <a:r>
              <a:rPr lang="ru-RU" sz="1600" b="1" i="1" dirty="0">
                <a:solidFill>
                  <a:srgbClr val="181848"/>
                </a:solidFill>
                <a:latin typeface="Book Antiqua" panose="02040602050305030304" pitchFamily="18" charset="0"/>
                <a:ea typeface="Times New Roman" panose="02020603050405020304" pitchFamily="18" charset="0"/>
              </a:rPr>
              <a:t>Условные обозначения: В</a:t>
            </a:r>
            <a:r>
              <a:rPr lang="ru-RU" sz="1600" i="1" dirty="0">
                <a:solidFill>
                  <a:srgbClr val="181848"/>
                </a:solidFill>
                <a:latin typeface="Book Antiqua" panose="02040602050305030304" pitchFamily="18" charset="0"/>
                <a:ea typeface="Times New Roman" panose="02020603050405020304" pitchFamily="18" charset="0"/>
              </a:rPr>
              <a:t> </a:t>
            </a:r>
            <a:r>
              <a:rPr lang="ru-RU" sz="1600" i="1" dirty="0" smtClean="0">
                <a:solidFill>
                  <a:srgbClr val="181848"/>
                </a:solidFill>
                <a:latin typeface="Book Antiqua" panose="02040602050305030304" pitchFamily="18" charset="0"/>
                <a:ea typeface="Times New Roman" panose="02020603050405020304" pitchFamily="18" charset="0"/>
              </a:rPr>
              <a:t>- высокий уровень,  </a:t>
            </a:r>
            <a:r>
              <a:rPr lang="ru-RU" sz="1600" b="1" i="1" dirty="0" smtClean="0">
                <a:solidFill>
                  <a:srgbClr val="181848"/>
                </a:solidFill>
                <a:latin typeface="Book Antiqua" panose="02040602050305030304" pitchFamily="18" charset="0"/>
                <a:ea typeface="Times New Roman" panose="02020603050405020304" pitchFamily="18" charset="0"/>
              </a:rPr>
              <a:t>Д</a:t>
            </a:r>
            <a:r>
              <a:rPr lang="ru-RU" sz="1600" i="1" dirty="0" smtClean="0">
                <a:solidFill>
                  <a:srgbClr val="181848"/>
                </a:solidFill>
                <a:latin typeface="Book Antiqua" panose="02040602050305030304" pitchFamily="18" charset="0"/>
                <a:ea typeface="Times New Roman" panose="02020603050405020304" pitchFamily="18" charset="0"/>
              </a:rPr>
              <a:t> </a:t>
            </a:r>
            <a:r>
              <a:rPr lang="ru-RU" sz="1600" i="1" dirty="0">
                <a:solidFill>
                  <a:srgbClr val="181848"/>
                </a:solidFill>
                <a:latin typeface="Book Antiqua" panose="02040602050305030304" pitchFamily="18" charset="0"/>
                <a:ea typeface="Times New Roman" panose="02020603050405020304" pitchFamily="18" charset="0"/>
              </a:rPr>
              <a:t>- допустимый, </a:t>
            </a:r>
            <a:r>
              <a:rPr lang="ru-RU" sz="1600" b="1" i="1" dirty="0" smtClean="0">
                <a:solidFill>
                  <a:srgbClr val="181848"/>
                </a:solidFill>
                <a:latin typeface="Book Antiqua" panose="02040602050305030304" pitchFamily="18" charset="0"/>
                <a:ea typeface="Times New Roman" panose="02020603050405020304" pitchFamily="18" charset="0"/>
              </a:rPr>
              <a:t>К</a:t>
            </a:r>
            <a:r>
              <a:rPr lang="ru-RU" sz="1600" i="1" dirty="0" smtClean="0">
                <a:solidFill>
                  <a:srgbClr val="181848"/>
                </a:solidFill>
                <a:latin typeface="Book Antiqua" panose="02040602050305030304" pitchFamily="18" charset="0"/>
                <a:ea typeface="Times New Roman" panose="02020603050405020304" pitchFamily="18" charset="0"/>
              </a:rPr>
              <a:t> </a:t>
            </a:r>
            <a:r>
              <a:rPr lang="ru-RU" sz="1600" i="1" dirty="0">
                <a:solidFill>
                  <a:srgbClr val="181848"/>
                </a:solidFill>
                <a:latin typeface="Book Antiqua" panose="02040602050305030304" pitchFamily="18" charset="0"/>
                <a:ea typeface="Times New Roman" panose="02020603050405020304" pitchFamily="18" charset="0"/>
              </a:rPr>
              <a:t>- критический уровень.</a:t>
            </a:r>
          </a:p>
        </p:txBody>
      </p:sp>
      <p:pic>
        <p:nvPicPr>
          <p:cNvPr id="6" name="Рисунок 5"/>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287" b="99427" l="287" r="99427"/>
                    </a14:imgEffect>
                  </a14:imgLayer>
                </a14:imgProps>
              </a:ext>
              <a:ext uri="{28A0092B-C50C-407E-A947-70E740481C1C}">
                <a14:useLocalDpi xmlns:a14="http://schemas.microsoft.com/office/drawing/2010/main" val="0"/>
              </a:ext>
            </a:extLst>
          </a:blip>
          <a:srcRect b="20441"/>
          <a:stretch/>
        </p:blipFill>
        <p:spPr>
          <a:xfrm>
            <a:off x="9559634" y="4677536"/>
            <a:ext cx="2452255" cy="1950981"/>
          </a:xfrm>
          <a:prstGeom prst="rect">
            <a:avLst/>
          </a:prstGeom>
        </p:spPr>
      </p:pic>
      <p:sp>
        <p:nvSpPr>
          <p:cNvPr id="7" name="TextBox 6"/>
          <p:cNvSpPr txBox="1"/>
          <p:nvPr/>
        </p:nvSpPr>
        <p:spPr>
          <a:xfrm>
            <a:off x="8660674" y="117566"/>
            <a:ext cx="3351215" cy="400110"/>
          </a:xfrm>
          <a:prstGeom prst="rect">
            <a:avLst/>
          </a:prstGeom>
          <a:noFill/>
        </p:spPr>
        <p:txBody>
          <a:bodyPr wrap="square" rtlCol="0">
            <a:spAutoFit/>
          </a:bodyPr>
          <a:lstStyle/>
          <a:p>
            <a:pPr algn="r"/>
            <a:r>
              <a:rPr lang="ru-RU" sz="1000" b="1" i="1" dirty="0">
                <a:solidFill>
                  <a:prstClr val="black"/>
                </a:solidFill>
                <a:latin typeface="Book Antiqua" panose="02040602050305030304" pitchFamily="18" charset="0"/>
              </a:rPr>
              <a:t>Таблица № 3. </a:t>
            </a:r>
            <a:r>
              <a:rPr lang="ru-RU" sz="1000" i="1" dirty="0">
                <a:solidFill>
                  <a:prstClr val="black"/>
                </a:solidFill>
                <a:latin typeface="Book Antiqua" panose="02040602050305030304" pitchFamily="18" charset="0"/>
              </a:rPr>
              <a:t>Карта анализа использования физкультурного уголка детьми в течение </a:t>
            </a:r>
            <a:r>
              <a:rPr lang="ru-RU" sz="1000" i="1" dirty="0" smtClean="0">
                <a:solidFill>
                  <a:prstClr val="black"/>
                </a:solidFill>
                <a:latin typeface="Book Antiqua" panose="02040602050305030304" pitchFamily="18" charset="0"/>
              </a:rPr>
              <a:t>дня.</a:t>
            </a:r>
            <a:endParaRPr lang="ru-RU" dirty="0"/>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96292" y="166259"/>
            <a:ext cx="1136072" cy="1136072"/>
          </a:xfrm>
          <a:prstGeom prst="rect">
            <a:avLst/>
          </a:prstGeom>
        </p:spPr>
      </p:pic>
    </p:spTree>
    <p:extLst>
      <p:ext uri="{BB962C8B-B14F-4D97-AF65-F5344CB8AC3E}">
        <p14:creationId xmlns:p14="http://schemas.microsoft.com/office/powerpoint/2010/main" val="40858166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676399" y="429490"/>
            <a:ext cx="8991601" cy="1277850"/>
          </a:xfrm>
          <a:prstGeom prst="rect">
            <a:avLst/>
          </a:prstGeom>
          <a:noFill/>
        </p:spPr>
        <p:txBody>
          <a:bodyPr wrap="square" rtlCol="0">
            <a:spAutoFit/>
          </a:bodyPr>
          <a:lstStyle/>
          <a:p>
            <a:pPr algn="ctr">
              <a:lnSpc>
                <a:spcPct val="107000"/>
              </a:lnSpc>
              <a:spcAft>
                <a:spcPts val="0"/>
              </a:spcAft>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предметно-развивающей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среды для развития двигательной активности детей</a:t>
            </a:r>
            <a:endParaRPr lang="ru-RU"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gn="ctr">
              <a:lnSpc>
                <a:spcPct val="107000"/>
              </a:lnSpc>
              <a:spcAft>
                <a:spcPts val="0"/>
              </a:spcAft>
            </a:pPr>
            <a:endParaRPr lang="ru-RU" sz="2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2513137528"/>
              </p:ext>
            </p:extLst>
          </p:nvPr>
        </p:nvGraphicFramePr>
        <p:xfrm>
          <a:off x="942110" y="1302327"/>
          <a:ext cx="11028218" cy="5504758"/>
        </p:xfrm>
        <a:graphic>
          <a:graphicData uri="http://schemas.openxmlformats.org/drawingml/2006/table">
            <a:tbl>
              <a:tblPr firstRow="1" bandRow="1">
                <a:tableStyleId>{5C22544A-7EE6-4342-B048-85BDC9FD1C3A}</a:tableStyleId>
              </a:tblPr>
              <a:tblGrid>
                <a:gridCol w="525154">
                  <a:extLst>
                    <a:ext uri="{9D8B030D-6E8A-4147-A177-3AD203B41FA5}">
                      <a16:colId xmlns:a16="http://schemas.microsoft.com/office/drawing/2014/main" val="1949881742"/>
                    </a:ext>
                  </a:extLst>
                </a:gridCol>
                <a:gridCol w="6246558">
                  <a:extLst>
                    <a:ext uri="{9D8B030D-6E8A-4147-A177-3AD203B41FA5}">
                      <a16:colId xmlns:a16="http://schemas.microsoft.com/office/drawing/2014/main" val="2116166669"/>
                    </a:ext>
                  </a:extLst>
                </a:gridCol>
                <a:gridCol w="1008847">
                  <a:extLst>
                    <a:ext uri="{9D8B030D-6E8A-4147-A177-3AD203B41FA5}">
                      <a16:colId xmlns:a16="http://schemas.microsoft.com/office/drawing/2014/main" val="4093614954"/>
                    </a:ext>
                  </a:extLst>
                </a:gridCol>
                <a:gridCol w="925929">
                  <a:extLst>
                    <a:ext uri="{9D8B030D-6E8A-4147-A177-3AD203B41FA5}">
                      <a16:colId xmlns:a16="http://schemas.microsoft.com/office/drawing/2014/main" val="853342026"/>
                    </a:ext>
                  </a:extLst>
                </a:gridCol>
                <a:gridCol w="1043301">
                  <a:extLst>
                    <a:ext uri="{9D8B030D-6E8A-4147-A177-3AD203B41FA5}">
                      <a16:colId xmlns:a16="http://schemas.microsoft.com/office/drawing/2014/main" val="202279041"/>
                    </a:ext>
                  </a:extLst>
                </a:gridCol>
                <a:gridCol w="1278429">
                  <a:extLst>
                    <a:ext uri="{9D8B030D-6E8A-4147-A177-3AD203B41FA5}">
                      <a16:colId xmlns:a16="http://schemas.microsoft.com/office/drawing/2014/main" val="4253174922"/>
                    </a:ext>
                  </a:extLst>
                </a:gridCol>
              </a:tblGrid>
              <a:tr h="692728">
                <a:tc>
                  <a:txBody>
                    <a:bodyPr/>
                    <a:lstStyle/>
                    <a:p>
                      <a:pPr algn="ctr"/>
                      <a:r>
                        <a:rPr lang="ru-RU" sz="1600" i="1" dirty="0" smtClean="0">
                          <a:latin typeface="Book Antiqua" panose="02040602050305030304" pitchFamily="18" charset="0"/>
                        </a:rPr>
                        <a:t>№</a:t>
                      </a:r>
                      <a:endParaRPr lang="ru-RU" sz="1600" i="1" dirty="0">
                        <a:latin typeface="Book Antiqua" panose="02040602050305030304" pitchFamily="18" charset="0"/>
                      </a:endParaRPr>
                    </a:p>
                  </a:txBody>
                  <a:tcPr>
                    <a:solidFill>
                      <a:srgbClr val="333399"/>
                    </a:solidFill>
                  </a:tcPr>
                </a:tc>
                <a:tc>
                  <a:txBody>
                    <a:bodyPr/>
                    <a:lstStyle/>
                    <a:p>
                      <a:pPr algn="ctr"/>
                      <a:r>
                        <a:rPr lang="ru-RU" sz="1600" b="1" i="1" dirty="0" smtClean="0">
                          <a:solidFill>
                            <a:schemeClr val="bg1"/>
                          </a:solidFill>
                          <a:effectLst/>
                          <a:latin typeface="Book Antiqua" panose="02040602050305030304" pitchFamily="18" charset="0"/>
                          <a:ea typeface="Times New Roman" panose="02020603050405020304" pitchFamily="18" charset="0"/>
                        </a:rPr>
                        <a:t>Вопросы</a:t>
                      </a:r>
                      <a:r>
                        <a:rPr lang="ru-RU" sz="1600" b="1" i="1" baseline="0" dirty="0" smtClean="0">
                          <a:solidFill>
                            <a:schemeClr val="bg1"/>
                          </a:solidFill>
                          <a:effectLst/>
                          <a:latin typeface="Book Antiqua" panose="02040602050305030304" pitchFamily="18" charset="0"/>
                          <a:ea typeface="Times New Roman" panose="02020603050405020304" pitchFamily="18" charset="0"/>
                        </a:rPr>
                        <a:t> для анализа</a:t>
                      </a:r>
                      <a:endParaRPr lang="ru-RU" sz="1600" i="1" dirty="0">
                        <a:solidFill>
                          <a:schemeClr val="bg1"/>
                        </a:solidFill>
                        <a:latin typeface="Book Antiqua" panose="02040602050305030304" pitchFamily="18" charset="0"/>
                      </a:endParaRPr>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Младшая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Средняя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Старшая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Подготовительная группа</a:t>
                      </a:r>
                    </a:p>
                  </a:txBody>
                  <a:tcPr>
                    <a:solidFill>
                      <a:srgbClr val="333399"/>
                    </a:solidFill>
                  </a:tcPr>
                </a:tc>
                <a:extLst>
                  <a:ext uri="{0D108BD9-81ED-4DB2-BD59-A6C34878D82A}">
                    <a16:rowId xmlns:a16="http://schemas.microsoft.com/office/drawing/2014/main" val="2002945974"/>
                  </a:ext>
                </a:extLst>
              </a:tr>
              <a:tr h="537557">
                <a:tc>
                  <a:txBody>
                    <a:bodyPr/>
                    <a:lstStyle/>
                    <a:p>
                      <a:pPr algn="ctr"/>
                      <a:r>
                        <a:rPr lang="ru-RU" sz="1400" i="1" dirty="0" smtClean="0">
                          <a:latin typeface="Book Antiqua" panose="02040602050305030304" pitchFamily="18" charset="0"/>
                        </a:rPr>
                        <a:t>1.</a:t>
                      </a:r>
                      <a:endParaRPr lang="ru-RU" sz="1400"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Правильное расположение мебели и игрового материала в группе, с тем чтобы обеспечить детям возможность удовлетворять двигательную активность.</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657164256"/>
                  </a:ext>
                </a:extLst>
              </a:tr>
              <a:tr h="372238">
                <a:tc>
                  <a:txBody>
                    <a:bodyPr/>
                    <a:lstStyle/>
                    <a:p>
                      <a:pPr algn="ctr"/>
                      <a:r>
                        <a:rPr lang="ru-RU" sz="1400" i="1" dirty="0" smtClean="0">
                          <a:latin typeface="Book Antiqua" panose="02040602050305030304" pitchFamily="18" charset="0"/>
                        </a:rPr>
                        <a:t>2.</a:t>
                      </a:r>
                      <a:endParaRPr lang="ru-RU" sz="1400"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Подбор мебели по росту детей и соответствующая маркировка.</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800321771"/>
                  </a:ext>
                </a:extLst>
              </a:tr>
              <a:tr h="372238">
                <a:tc>
                  <a:txBody>
                    <a:bodyPr/>
                    <a:lstStyle/>
                    <a:p>
                      <a:pPr algn="ctr"/>
                      <a:r>
                        <a:rPr lang="ru-RU" sz="1400" i="1" dirty="0" smtClean="0">
                          <a:latin typeface="Book Antiqua" panose="02040602050305030304" pitchFamily="18" charset="0"/>
                        </a:rPr>
                        <a:t>3.</a:t>
                      </a:r>
                      <a:endParaRPr lang="ru-RU" sz="1400"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картотеки подвижных игр по возрасту.</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750286879"/>
                  </a:ext>
                </a:extLst>
              </a:tr>
              <a:tr h="372238">
                <a:tc>
                  <a:txBody>
                    <a:bodyPr/>
                    <a:lstStyle/>
                    <a:p>
                      <a:pPr algn="ctr"/>
                      <a:r>
                        <a:rPr lang="ru-RU" sz="1400" i="1" dirty="0" smtClean="0">
                          <a:latin typeface="Book Antiqua" panose="02040602050305030304" pitchFamily="18" charset="0"/>
                        </a:rPr>
                        <a:t>4.</a:t>
                      </a:r>
                      <a:endParaRPr lang="ru-RU" sz="1400"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атрибутов для подвижных игр.</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516236674"/>
                  </a:ext>
                </a:extLst>
              </a:tr>
              <a:tr h="527337">
                <a:tc>
                  <a:txBody>
                    <a:bodyPr/>
                    <a:lstStyle/>
                    <a:p>
                      <a:pPr algn="ctr"/>
                      <a:r>
                        <a:rPr lang="ru-RU" sz="1400" i="1" dirty="0" smtClean="0">
                          <a:latin typeface="Book Antiqua" panose="02040602050305030304" pitchFamily="18" charset="0"/>
                        </a:rPr>
                        <a:t>5.</a:t>
                      </a:r>
                      <a:endParaRPr lang="ru-RU" sz="1400"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атрибутов для игр с прыжками /скакалки, колечки, плоские круги для перепрыгивания/.</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2727147938"/>
                  </a:ext>
                </a:extLst>
              </a:tr>
              <a:tr h="527337">
                <a:tc>
                  <a:txBody>
                    <a:bodyPr/>
                    <a:lstStyle/>
                    <a:p>
                      <a:pPr algn="ctr"/>
                      <a:r>
                        <a:rPr lang="ru-RU" sz="1400" i="1" dirty="0" smtClean="0">
                          <a:latin typeface="Book Antiqua" panose="02040602050305030304" pitchFamily="18" charset="0"/>
                        </a:rPr>
                        <a:t>6.</a:t>
                      </a:r>
                      <a:endParaRPr lang="ru-RU" sz="1400"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атрибутов для игр с бросанием /кегли, кольцеброс, мячи, мешочки, дартс, летающее блюдце/.</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132112112"/>
                  </a:ext>
                </a:extLst>
              </a:tr>
              <a:tr h="372238">
                <a:tc>
                  <a:txBody>
                    <a:bodyPr/>
                    <a:lstStyle/>
                    <a:p>
                      <a:pPr algn="ctr"/>
                      <a:r>
                        <a:rPr lang="ru-RU" sz="1400" i="1" dirty="0" smtClean="0">
                          <a:latin typeface="Book Antiqua" panose="02040602050305030304" pitchFamily="18" charset="0"/>
                        </a:rPr>
                        <a:t>7.</a:t>
                      </a:r>
                      <a:endParaRPr lang="ru-RU" sz="1400" i="1" dirty="0">
                        <a:latin typeface="Book Antiqua" panose="02040602050305030304" pitchFamily="18" charset="0"/>
                      </a:endParaRPr>
                    </a:p>
                  </a:txBody>
                  <a:tcPr>
                    <a:solidFill>
                      <a:srgbClr val="EDF2F9"/>
                    </a:solidFill>
                  </a:tcPr>
                </a:tc>
                <a:tc>
                  <a:txBody>
                    <a:bodyPr/>
                    <a:lstStyle/>
                    <a:p>
                      <a:r>
                        <a:rPr lang="ru-RU" sz="1400" i="1" dirty="0" smtClean="0">
                          <a:latin typeface="Book Antiqua" panose="02040602050305030304" pitchFamily="18" charset="0"/>
                        </a:rPr>
                        <a:t>Наличие спортивных игр/городки, бадминтон/.</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955353725"/>
                  </a:ext>
                </a:extLst>
              </a:tr>
              <a:tr h="527337">
                <a:tc>
                  <a:txBody>
                    <a:bodyPr/>
                    <a:lstStyle/>
                    <a:p>
                      <a:pPr algn="ctr"/>
                      <a:r>
                        <a:rPr lang="ru-RU" sz="1400" i="1" dirty="0" smtClean="0">
                          <a:latin typeface="Book Antiqua" panose="02040602050305030304" pitchFamily="18" charset="0"/>
                        </a:rPr>
                        <a:t>8.</a:t>
                      </a:r>
                      <a:endParaRPr lang="ru-RU" sz="1400"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в группе комплексов утренней гимнастики и гимнастики пробуждения.</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901410053"/>
                  </a:ext>
                </a:extLst>
              </a:tr>
              <a:tr h="372238">
                <a:tc>
                  <a:txBody>
                    <a:bodyPr/>
                    <a:lstStyle/>
                    <a:p>
                      <a:pPr algn="ctr"/>
                      <a:r>
                        <a:rPr lang="ru-RU" sz="1400" i="1" dirty="0" smtClean="0">
                          <a:latin typeface="Book Antiqua" panose="02040602050305030304" pitchFamily="18" charset="0"/>
                        </a:rPr>
                        <a:t>9.</a:t>
                      </a:r>
                      <a:endParaRPr lang="ru-RU" sz="1400"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Наличие выносного материала для проведения подвижных игр на прогулке.</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69110894"/>
                  </a:ext>
                </a:extLst>
              </a:tr>
              <a:tr h="639908">
                <a:tc>
                  <a:txBody>
                    <a:bodyPr/>
                    <a:lstStyle/>
                    <a:p>
                      <a:pPr algn="ctr"/>
                      <a:r>
                        <a:rPr lang="ru-RU" sz="1400" i="1" dirty="0" smtClean="0">
                          <a:latin typeface="Book Antiqua" panose="02040602050305030304" pitchFamily="18" charset="0"/>
                        </a:rPr>
                        <a:t>10.</a:t>
                      </a:r>
                      <a:endParaRPr lang="ru-RU" sz="1400" i="1" dirty="0">
                        <a:latin typeface="Book Antiqua" panose="02040602050305030304" pitchFamily="18" charset="0"/>
                      </a:endParaRPr>
                    </a:p>
                  </a:txBody>
                  <a:tcPr>
                    <a:solidFill>
                      <a:schemeClr val="bg1"/>
                    </a:solidFill>
                  </a:tcPr>
                </a:tc>
                <a:tc>
                  <a:txBody>
                    <a:bodyPr/>
                    <a:lstStyle/>
                    <a:p>
                      <a:r>
                        <a:rPr lang="ru-RU" sz="1400" i="1" dirty="0" smtClean="0">
                          <a:latin typeface="Book Antiqua" panose="02040602050305030304" pitchFamily="18" charset="0"/>
                        </a:rPr>
                        <a:t>Создание условий для гигиенических процедур / правильно оборудованное помещение умывальника: содержание в порядке полотенец, их маркировка,  наличие у каждого индивидуальной расчески.</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419634111"/>
                  </a:ext>
                </a:extLst>
              </a:tr>
            </a:tbl>
          </a:graphicData>
        </a:graphic>
      </p:graphicFrame>
      <p:sp>
        <p:nvSpPr>
          <p:cNvPr id="5" name="TextBox 4"/>
          <p:cNvSpPr txBox="1"/>
          <p:nvPr/>
        </p:nvSpPr>
        <p:spPr>
          <a:xfrm>
            <a:off x="8294914" y="104503"/>
            <a:ext cx="3675414" cy="400110"/>
          </a:xfrm>
          <a:prstGeom prst="rect">
            <a:avLst/>
          </a:prstGeom>
          <a:noFill/>
        </p:spPr>
        <p:txBody>
          <a:bodyPr wrap="square" rtlCol="0">
            <a:spAutoFit/>
          </a:bodyPr>
          <a:lstStyle/>
          <a:p>
            <a:pPr algn="r"/>
            <a:r>
              <a:rPr lang="ru-RU" sz="1000" b="1" i="1" dirty="0">
                <a:solidFill>
                  <a:prstClr val="black"/>
                </a:solidFill>
                <a:latin typeface="Book Antiqua" panose="02040602050305030304" pitchFamily="18" charset="0"/>
              </a:rPr>
              <a:t>Таблица № 4. </a:t>
            </a:r>
            <a:r>
              <a:rPr lang="ru-RU" sz="1000" i="1" dirty="0">
                <a:solidFill>
                  <a:prstClr val="black"/>
                </a:solidFill>
                <a:latin typeface="Book Antiqua" panose="02040602050305030304" pitchFamily="18" charset="0"/>
              </a:rPr>
              <a:t>Карта анализа предметно-развивающей среды для развития двигательной активности детей .</a:t>
            </a:r>
            <a:endParaRPr lang="ru-RU" dirty="0"/>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66801" y="52108"/>
            <a:ext cx="1087726" cy="1087726"/>
          </a:xfrm>
          <a:prstGeom prst="rect">
            <a:avLst/>
          </a:prstGeom>
        </p:spPr>
      </p:pic>
      <p:pic>
        <p:nvPicPr>
          <p:cNvPr id="7" name="Рисунок 6"/>
          <p:cNvPicPr>
            <a:picLocks noChangeAspect="1"/>
          </p:cNvPicPr>
          <p:nvPr/>
        </p:nvPicPr>
        <p:blipFill>
          <a:blip r:embed="rId3" cstate="print">
            <a:extLst>
              <a:ext uri="{BEBA8EAE-BF5A-486C-A8C5-ECC9F3942E4B}">
                <a14:imgProps xmlns:a14="http://schemas.microsoft.com/office/drawing/2010/main">
                  <a14:imgLayer r:embed="rId4">
                    <a14:imgEffect>
                      <a14:backgroundRemoval t="0" b="98485" l="0" r="100000"/>
                    </a14:imgEffect>
                  </a14:imgLayer>
                </a14:imgProps>
              </a:ext>
              <a:ext uri="{28A0092B-C50C-407E-A947-70E740481C1C}">
                <a14:useLocalDpi xmlns:a14="http://schemas.microsoft.com/office/drawing/2010/main" val="0"/>
              </a:ext>
            </a:extLst>
          </a:blip>
          <a:stretch>
            <a:fillRect/>
          </a:stretch>
        </p:blipFill>
        <p:spPr>
          <a:xfrm>
            <a:off x="10287000" y="5195746"/>
            <a:ext cx="1518459" cy="1589085"/>
          </a:xfrm>
          <a:prstGeom prst="rect">
            <a:avLst/>
          </a:prstGeom>
        </p:spPr>
      </p:pic>
    </p:spTree>
    <p:extLst>
      <p:ext uri="{BB962C8B-B14F-4D97-AF65-F5344CB8AC3E}">
        <p14:creationId xmlns:p14="http://schemas.microsoft.com/office/powerpoint/2010/main" val="8936011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143" y="72572"/>
            <a:ext cx="11930742" cy="6589486"/>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478970" y="1567543"/>
            <a:ext cx="11263087" cy="3808735"/>
          </a:xfrm>
          <a:prstGeom prst="rect">
            <a:avLst/>
          </a:prstGeom>
          <a:noFill/>
        </p:spPr>
        <p:txBody>
          <a:bodyPr wrap="square" rtlCol="0">
            <a:spAutoFit/>
          </a:bodyPr>
          <a:lstStyle/>
          <a:p>
            <a:pPr>
              <a:lnSpc>
                <a:spcPct val="115000"/>
              </a:lnSpc>
              <a:spcAft>
                <a:spcPts val="0"/>
              </a:spcAft>
            </a:pPr>
            <a:r>
              <a:rPr lang="ru-RU" b="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Педагоги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обладают высокой компетентностью в организации предметно-развивающей среды по данной тематике. Во всех группах мебель подобрана по росту и размещена с педагогической целесообразностью, что позволяет стимулировать двигательную активность детей, в группах имеется соответствующая маркировка</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группах имеются физкультурные уголки, укомплектованные атрибутами для игр с прыжками (скакалки, колечки, плоские круги), для игр с бросанием, ловлей, метанием (кегли, кольцеброс, мячи, мешочки с песком), имеются ребристые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дорожки; массажные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коврики для профилактики плоскостопия, дорожки здоровья, массажные мячики, картотека подвижных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игр.</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группах созданы условия для гигиенических процедур: расчески, полотенца содержаться 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порядке</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согласно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маркировке и списку детей. Мебель и постельные принадлежности также промаркированы.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Спортивный инвентарь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соответствует санитарным и возрастным требованиям. Однако необходимо его разнообразить по стандарту ФГОС.</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1132114" y="623739"/>
            <a:ext cx="10029372" cy="707886"/>
          </a:xfrm>
          <a:prstGeom prst="rect">
            <a:avLst/>
          </a:prstGeom>
          <a:noFill/>
        </p:spPr>
        <p:txBody>
          <a:bodyPr wrap="square" rtlCol="0">
            <a:spAutoFit/>
          </a:bodyPr>
          <a:lstStyle/>
          <a:p>
            <a:pPr lvl="0" algn="ctr"/>
            <a:r>
              <a:rPr lang="ru-RU" sz="2000" b="1" i="1" dirty="0">
                <a:solidFill>
                  <a:schemeClr val="bg1"/>
                </a:solidFill>
                <a:latin typeface="Book Antiqua" panose="02040602050305030304" pitchFamily="18" charset="0"/>
                <a:ea typeface="Times New Roman" panose="02020603050405020304" pitchFamily="18" charset="0"/>
              </a:rPr>
              <a:t>Примерный анализ </a:t>
            </a:r>
            <a:r>
              <a:rPr lang="ru-RU" sz="2000" b="1" i="1" dirty="0">
                <a:solidFill>
                  <a:schemeClr val="bg1"/>
                </a:solidFill>
                <a:latin typeface="Book Antiqua" panose="02040602050305030304" pitchFamily="18" charset="0"/>
              </a:rPr>
              <a:t>развивающей предметно-пространственной среды (физкультурного центра)</a:t>
            </a:r>
            <a:endParaRPr lang="ru-RU" sz="2000" i="1" dirty="0">
              <a:solidFill>
                <a:schemeClr val="bg1"/>
              </a:solidFill>
              <a:latin typeface="Book Antiqua" panose="02040602050305030304" pitchFamily="18" charset="0"/>
            </a:endParaRPr>
          </a:p>
        </p:txBody>
      </p:sp>
    </p:spTree>
    <p:extLst>
      <p:ext uri="{BB962C8B-B14F-4D97-AF65-F5344CB8AC3E}">
        <p14:creationId xmlns:p14="http://schemas.microsoft.com/office/powerpoint/2010/main" val="1231375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4254843403"/>
              </p:ext>
            </p:extLst>
          </p:nvPr>
        </p:nvGraphicFramePr>
        <p:xfrm>
          <a:off x="942108" y="872976"/>
          <a:ext cx="10972802" cy="5775384"/>
        </p:xfrm>
        <a:graphic>
          <a:graphicData uri="http://schemas.openxmlformats.org/drawingml/2006/table">
            <a:tbl>
              <a:tblPr firstRow="1" bandRow="1">
                <a:tableStyleId>{5C22544A-7EE6-4342-B048-85BDC9FD1C3A}</a:tableStyleId>
              </a:tblPr>
              <a:tblGrid>
                <a:gridCol w="1674288">
                  <a:extLst>
                    <a:ext uri="{9D8B030D-6E8A-4147-A177-3AD203B41FA5}">
                      <a16:colId xmlns:a16="http://schemas.microsoft.com/office/drawing/2014/main" val="627315532"/>
                    </a:ext>
                  </a:extLst>
                </a:gridCol>
                <a:gridCol w="4826580">
                  <a:extLst>
                    <a:ext uri="{9D8B030D-6E8A-4147-A177-3AD203B41FA5}">
                      <a16:colId xmlns:a16="http://schemas.microsoft.com/office/drawing/2014/main" val="828734855"/>
                    </a:ext>
                  </a:extLst>
                </a:gridCol>
                <a:gridCol w="1104182">
                  <a:extLst>
                    <a:ext uri="{9D8B030D-6E8A-4147-A177-3AD203B41FA5}">
                      <a16:colId xmlns:a16="http://schemas.microsoft.com/office/drawing/2014/main" val="2653506946"/>
                    </a:ext>
                  </a:extLst>
                </a:gridCol>
                <a:gridCol w="1117983">
                  <a:extLst>
                    <a:ext uri="{9D8B030D-6E8A-4147-A177-3AD203B41FA5}">
                      <a16:colId xmlns:a16="http://schemas.microsoft.com/office/drawing/2014/main" val="3015145894"/>
                    </a:ext>
                  </a:extLst>
                </a:gridCol>
                <a:gridCol w="1032107">
                  <a:extLst>
                    <a:ext uri="{9D8B030D-6E8A-4147-A177-3AD203B41FA5}">
                      <a16:colId xmlns:a16="http://schemas.microsoft.com/office/drawing/2014/main" val="325913451"/>
                    </a:ext>
                  </a:extLst>
                </a:gridCol>
                <a:gridCol w="1217662">
                  <a:extLst>
                    <a:ext uri="{9D8B030D-6E8A-4147-A177-3AD203B41FA5}">
                      <a16:colId xmlns:a16="http://schemas.microsoft.com/office/drawing/2014/main" val="2921846402"/>
                    </a:ext>
                  </a:extLst>
                </a:gridCol>
              </a:tblGrid>
              <a:tr h="824931">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Направления воспитательно-образовательной работы</a:t>
                      </a:r>
                    </a:p>
                    <a:p>
                      <a:endParaRPr lang="ru-RU" dirty="0"/>
                    </a:p>
                  </a:txBody>
                  <a:tcPr>
                    <a:solidFill>
                      <a:srgbClr val="333399"/>
                    </a:solidFill>
                  </a:tcPr>
                </a:tc>
                <a:tc hMerge="1">
                  <a:txBody>
                    <a:bodyPr/>
                    <a:lstStyle/>
                    <a:p>
                      <a:endParaRPr lang="ru-RU"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Младшая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Средняя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Старшая группа</a:t>
                      </a:r>
                    </a:p>
                    <a:p>
                      <a:endParaRPr lang="ru-RU" dirty="0"/>
                    </a:p>
                  </a:txBody>
                  <a:tcPr>
                    <a:solidFill>
                      <a:srgbClr val="33339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Подготовительная группа</a:t>
                      </a:r>
                    </a:p>
                  </a:txBody>
                  <a:tcPr>
                    <a:solidFill>
                      <a:srgbClr val="333399"/>
                    </a:solidFill>
                  </a:tcPr>
                </a:tc>
                <a:extLst>
                  <a:ext uri="{0D108BD9-81ED-4DB2-BD59-A6C34878D82A}">
                    <a16:rowId xmlns:a16="http://schemas.microsoft.com/office/drawing/2014/main" val="2617268748"/>
                  </a:ext>
                </a:extLst>
              </a:tr>
              <a:tr h="380738">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000000"/>
                        </a:solidFill>
                        <a:effectLst/>
                        <a:uLnTx/>
                        <a:uFillTx/>
                        <a:latin typeface="Book Antiqua" panose="02040602050305030304" pitchFamily="18" charset="0"/>
                        <a:ea typeface="Times New Roman" panose="02020603050405020304" pitchFamily="18" charset="0"/>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000000"/>
                          </a:solidFill>
                          <a:effectLst/>
                          <a:uLnTx/>
                          <a:uFillTx/>
                          <a:latin typeface="Book Antiqua" panose="02040602050305030304" pitchFamily="18" charset="0"/>
                          <a:ea typeface="Times New Roman" panose="02020603050405020304" pitchFamily="18" charset="0"/>
                          <a:cs typeface="+mn-cs"/>
                        </a:rPr>
                        <a:t>Планирование НОД</a:t>
                      </a:r>
                      <a:endParaRPr kumimoji="0" lang="ru-RU" sz="1400" b="1" i="1" u="none" strike="noStrike" kern="1200" cap="none" spc="0" normalizeH="0" baseline="0" noProof="0" dirty="0" smtClean="0">
                        <a:ln>
                          <a:noFill/>
                        </a:ln>
                        <a:solidFill>
                          <a:srgbClr val="181848"/>
                        </a:solidFill>
                        <a:effectLst/>
                        <a:uLnTx/>
                        <a:uFillTx/>
                        <a:latin typeface="Book Antiqua" panose="02040602050305030304" pitchFamily="18" charset="0"/>
                        <a:ea typeface="+mn-ea"/>
                        <a:cs typeface="+mn-cs"/>
                      </a:endParaRP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srgbClr val="000000"/>
                          </a:solidFill>
                          <a:effectLst/>
                          <a:uLnTx/>
                          <a:uFillTx/>
                          <a:latin typeface="Book Antiqua" panose="02040602050305030304" pitchFamily="18" charset="0"/>
                          <a:ea typeface="Times New Roman" panose="02020603050405020304" pitchFamily="18" charset="0"/>
                          <a:cs typeface="+mn-cs"/>
                        </a:rPr>
                        <a:t>Планирование занятий по физической культуре.</a:t>
                      </a:r>
                      <a:endPar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368129252"/>
                  </a:ext>
                </a:extLst>
              </a:tr>
              <a:tr h="411556">
                <a:tc vMerge="1">
                  <a:txBody>
                    <a:bodyPr/>
                    <a:lstStyle/>
                    <a:p>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srgbClr val="000000"/>
                          </a:solidFill>
                          <a:effectLst/>
                          <a:uLnTx/>
                          <a:uFillTx/>
                          <a:latin typeface="Book Antiqua" panose="02040602050305030304" pitchFamily="18" charset="0"/>
                          <a:ea typeface="Times New Roman" panose="02020603050405020304" pitchFamily="18" charset="0"/>
                          <a:cs typeface="+mn-cs"/>
                        </a:rPr>
                        <a:t>Отражение в планах наличия материала и оборудования.</a:t>
                      </a:r>
                      <a:endPar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endParaRPr>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val="1132505358"/>
                  </a:ext>
                </a:extLst>
              </a:tr>
              <a:tr h="380738">
                <a:tc>
                  <a:txBody>
                    <a:bodyPr/>
                    <a:lstStyle/>
                    <a:p>
                      <a:endParaRPr lang="ru-RU"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rPr>
                        <a:t>Планирование подвижных игр на прогулке.</a:t>
                      </a: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765394219"/>
                  </a:ext>
                </a:extLst>
              </a:tr>
              <a:tr h="539378">
                <a:tc rowSpan="7">
                  <a:txBody>
                    <a:bodyPr/>
                    <a:lstStyle/>
                    <a:p>
                      <a:pPr algn="ctr"/>
                      <a:endParaRPr lang="ru-RU" sz="1400" b="1" i="1" dirty="0" smtClean="0">
                        <a:solidFill>
                          <a:srgbClr val="000000"/>
                        </a:solidFill>
                        <a:effectLst/>
                        <a:latin typeface="Times New Roman" panose="02020603050405020304" pitchFamily="18" charset="0"/>
                        <a:ea typeface="Times New Roman" panose="02020603050405020304" pitchFamily="18" charset="0"/>
                      </a:endParaRPr>
                    </a:p>
                    <a:p>
                      <a:pPr algn="ctr"/>
                      <a:endParaRPr lang="ru-RU" sz="1400" b="1" i="1" dirty="0" smtClean="0">
                        <a:solidFill>
                          <a:srgbClr val="000000"/>
                        </a:solidFill>
                        <a:effectLst/>
                        <a:latin typeface="Times New Roman" panose="02020603050405020304" pitchFamily="18" charset="0"/>
                        <a:ea typeface="Times New Roman" panose="02020603050405020304" pitchFamily="18" charset="0"/>
                      </a:endParaRPr>
                    </a:p>
                    <a:p>
                      <a:pPr algn="ctr"/>
                      <a:r>
                        <a:rPr lang="ru-RU" sz="1400" b="1" i="1" dirty="0" smtClean="0">
                          <a:solidFill>
                            <a:srgbClr val="000000"/>
                          </a:solidFill>
                          <a:effectLst/>
                          <a:latin typeface="Book Antiqua" panose="02040602050305030304" pitchFamily="18" charset="0"/>
                          <a:ea typeface="Times New Roman" panose="02020603050405020304" pitchFamily="18" charset="0"/>
                        </a:rPr>
                        <a:t>Планирование работы вне</a:t>
                      </a:r>
                    </a:p>
                    <a:p>
                      <a:pPr algn="ctr"/>
                      <a:r>
                        <a:rPr lang="ru-RU" sz="1400" b="1" i="1" dirty="0" smtClean="0">
                          <a:solidFill>
                            <a:srgbClr val="000000"/>
                          </a:solidFill>
                          <a:effectLst/>
                          <a:latin typeface="Book Antiqua" panose="02040602050305030304" pitchFamily="18" charset="0"/>
                          <a:ea typeface="Times New Roman" panose="02020603050405020304" pitchFamily="18" charset="0"/>
                        </a:rPr>
                        <a:t> НОД</a:t>
                      </a:r>
                      <a:endParaRPr lang="ru-RU" sz="1400" b="1" i="1" dirty="0">
                        <a:latin typeface="Book Antiqua" panose="0204060205030503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rPr>
                        <a:t>Планирование индивидуальной работы по освоению и закреплению основных видов движений.</a:t>
                      </a:r>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val="3527999706"/>
                  </a:ext>
                </a:extLst>
              </a:tr>
              <a:tr h="380738">
                <a:tc vMerge="1">
                  <a:txBody>
                    <a:bodyPr/>
                    <a:lstStyle/>
                    <a:p>
                      <a:endParaRPr lang="ru-RU" dirty="0"/>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rPr>
                        <a:t>Планирование гимнастики после сна.</a:t>
                      </a: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649328975"/>
                  </a:ext>
                </a:extLst>
              </a:tr>
              <a:tr h="380738">
                <a:tc vMerge="1">
                  <a:txBody>
                    <a:bodyPr/>
                    <a:lstStyle/>
                    <a:p>
                      <a:endParaRPr lang="ru-RU"/>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0" i="1" u="none" strike="noStrike" kern="1200" cap="none" spc="0" normalizeH="0" baseline="0" noProof="0" dirty="0" smtClean="0">
                          <a:ln>
                            <a:noFill/>
                          </a:ln>
                          <a:solidFill>
                            <a:prstClr val="black"/>
                          </a:solidFill>
                          <a:effectLst/>
                          <a:uLnTx/>
                          <a:uFillTx/>
                          <a:latin typeface="Book Antiqua" panose="02040602050305030304" pitchFamily="18" charset="0"/>
                          <a:ea typeface="+mn-ea"/>
                          <a:cs typeface="+mn-cs"/>
                        </a:rPr>
                        <a:t>Планирование закаливающих процедур.</a:t>
                      </a:r>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val="715969336"/>
                  </a:ext>
                </a:extLst>
              </a:tr>
              <a:tr h="539378">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Планирование дыхательной (артикуляционной,</a:t>
                      </a:r>
                      <a:r>
                        <a:rPr lang="ru-RU" sz="1400" i="1" baseline="0" dirty="0" smtClean="0">
                          <a:solidFill>
                            <a:srgbClr val="000000"/>
                          </a:solidFill>
                          <a:effectLst/>
                          <a:latin typeface="Book Antiqua" panose="02040602050305030304" pitchFamily="18" charset="0"/>
                          <a:ea typeface="Times New Roman" panose="02020603050405020304" pitchFamily="18" charset="0"/>
                        </a:rPr>
                        <a:t> зрительной</a:t>
                      </a:r>
                      <a:r>
                        <a:rPr lang="ru-RU" sz="1400" i="1" dirty="0" smtClean="0">
                          <a:solidFill>
                            <a:srgbClr val="000000"/>
                          </a:solidFill>
                          <a:effectLst/>
                          <a:latin typeface="Book Antiqua" panose="02040602050305030304" pitchFamily="18" charset="0"/>
                          <a:ea typeface="Times New Roman" panose="02020603050405020304" pitchFamily="18" charset="0"/>
                        </a:rPr>
                        <a:t>) гимнастики:</a:t>
                      </a:r>
                      <a:r>
                        <a:rPr lang="ru-RU" sz="1400" i="1" baseline="0" dirty="0" smtClean="0">
                          <a:solidFill>
                            <a:srgbClr val="000000"/>
                          </a:solidFill>
                          <a:effectLst/>
                          <a:latin typeface="Book Antiqua" panose="02040602050305030304" pitchFamily="18" charset="0"/>
                          <a:ea typeface="Times New Roman" panose="02020603050405020304" pitchFamily="18" charset="0"/>
                        </a:rPr>
                        <a:t> владение методикой, регулярность проведения, приемы обучения детей.</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3407570169"/>
                  </a:ext>
                </a:extLst>
              </a:tr>
              <a:tr h="380738">
                <a:tc vMerge="1">
                  <a:txBody>
                    <a:bodyPr/>
                    <a:lstStyle/>
                    <a:p>
                      <a:endParaRPr lang="ru-RU"/>
                    </a:p>
                  </a:txBody>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Планирование физкультурного досуга.</a:t>
                      </a:r>
                      <a:endParaRPr lang="ru-RU" sz="1400" i="1" dirty="0">
                        <a:latin typeface="Book Antiqua" panose="02040602050305030304" pitchFamily="18" charset="0"/>
                      </a:endParaRPr>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a16="http://schemas.microsoft.com/office/drawing/2014/main" val="3472330331"/>
                  </a:ext>
                </a:extLst>
              </a:tr>
              <a:tr h="380738">
                <a:tc vMerge="1">
                  <a:txBody>
                    <a:bodyPr/>
                    <a:lstStyle/>
                    <a:p>
                      <a:endParaRPr lang="ru-RU" dirty="0"/>
                    </a:p>
                  </a:txBody>
                  <a:tcPr>
                    <a:solidFill>
                      <a:schemeClr val="bg1"/>
                    </a:solidFill>
                  </a:tcPr>
                </a:tc>
                <a:tc>
                  <a:txBody>
                    <a:bodyPr/>
                    <a:lstStyle/>
                    <a:p>
                      <a:r>
                        <a:rPr lang="ru-RU" sz="1400" i="1" dirty="0" smtClean="0">
                          <a:solidFill>
                            <a:srgbClr val="000000"/>
                          </a:solidFill>
                          <a:effectLst/>
                          <a:latin typeface="Times New Roman" panose="02020603050405020304" pitchFamily="18" charset="0"/>
                          <a:ea typeface="Times New Roman" panose="02020603050405020304" pitchFamily="18" charset="0"/>
                        </a:rPr>
                        <a:t>Планирование пальчиковых игр.</a:t>
                      </a:r>
                      <a:endParaRPr lang="ru-RU" sz="1400" i="1"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432367590"/>
                  </a:ext>
                </a:extLst>
              </a:tr>
              <a:tr h="983571">
                <a:tc vMerge="1">
                  <a:txBody>
                    <a:bodyPr/>
                    <a:lstStyle/>
                    <a:p>
                      <a:endParaRPr lang="ru-RU" dirty="0"/>
                    </a:p>
                  </a:txBody>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Самостоятельная двигательная деятельность в физкультурных центрах.</a:t>
                      </a:r>
                    </a:p>
                    <a:p>
                      <a:endParaRPr lang="ru-RU" sz="1400" i="1" dirty="0" smtClean="0">
                        <a:solidFill>
                          <a:srgbClr val="000000"/>
                        </a:solidFill>
                        <a:effectLst/>
                        <a:latin typeface="Book Antiqua" panose="02040602050305030304" pitchFamily="18" charset="0"/>
                      </a:endParaRPr>
                    </a:p>
                    <a:p>
                      <a:endParaRPr lang="ru-RU" sz="1400" i="1" dirty="0">
                        <a:latin typeface="Book Antiqua" panose="02040602050305030304" pitchFamily="18" charset="0"/>
                      </a:endParaRPr>
                    </a:p>
                  </a:txBody>
                  <a:tcPr/>
                </a:tc>
                <a:tc>
                  <a:txBody>
                    <a:bodyPr/>
                    <a:lstStyle/>
                    <a:p>
                      <a:endParaRPr lang="ru-RU"/>
                    </a:p>
                  </a:txBody>
                  <a:tcPr/>
                </a:tc>
                <a:tc>
                  <a:txBody>
                    <a:bodyPr/>
                    <a:lstStyle/>
                    <a:p>
                      <a:endParaRPr lang="ru-RU"/>
                    </a:p>
                  </a:txBody>
                  <a:tcPr/>
                </a:tc>
                <a:tc>
                  <a:txBody>
                    <a:bodyPr/>
                    <a:lstStyle/>
                    <a:p>
                      <a:endParaRPr lang="ru-RU"/>
                    </a:p>
                  </a:txBody>
                  <a:tcPr/>
                </a:tc>
                <a:tc>
                  <a:txBody>
                    <a:bodyPr/>
                    <a:lstStyle/>
                    <a:p>
                      <a:endParaRPr lang="ru-RU" dirty="0"/>
                    </a:p>
                  </a:txBody>
                  <a:tcPr/>
                </a:tc>
                <a:extLst>
                  <a:ext uri="{0D108BD9-81ED-4DB2-BD59-A6C34878D82A}">
                    <a16:rowId xmlns:a16="http://schemas.microsoft.com/office/drawing/2014/main" val="2372616737"/>
                  </a:ext>
                </a:extLst>
              </a:tr>
            </a:tbl>
          </a:graphicData>
        </a:graphic>
      </p:graphicFrame>
      <p:sp>
        <p:nvSpPr>
          <p:cNvPr id="3" name="TextBox 2"/>
          <p:cNvSpPr txBox="1"/>
          <p:nvPr/>
        </p:nvSpPr>
        <p:spPr>
          <a:xfrm>
            <a:off x="1413164" y="346363"/>
            <a:ext cx="10390909" cy="487506"/>
          </a:xfrm>
          <a:prstGeom prst="rect">
            <a:avLst/>
          </a:prstGeom>
          <a:noFill/>
        </p:spPr>
        <p:txBody>
          <a:bodyPr wrap="square" rtlCol="0">
            <a:spAutoFit/>
          </a:bodyPr>
          <a:lstStyle/>
          <a:p>
            <a:pPr lvl="0" algn="ctr">
              <a:lnSpc>
                <a:spcPct val="107000"/>
              </a:lnSpc>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анализа плана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воспитательно-образовательной работы</a:t>
            </a:r>
            <a:endParaRPr lang="ru-RU" i="1" dirty="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812394830"/>
              </p:ext>
            </p:extLst>
          </p:nvPr>
        </p:nvGraphicFramePr>
        <p:xfrm>
          <a:off x="969818" y="6255657"/>
          <a:ext cx="10945091" cy="406399"/>
        </p:xfrm>
        <a:graphic>
          <a:graphicData uri="http://schemas.openxmlformats.org/drawingml/2006/table">
            <a:tbl>
              <a:tblPr/>
              <a:tblGrid>
                <a:gridCol w="10945091">
                  <a:extLst>
                    <a:ext uri="{9D8B030D-6E8A-4147-A177-3AD203B41FA5}">
                      <a16:colId xmlns:a16="http://schemas.microsoft.com/office/drawing/2014/main" val="799328757"/>
                    </a:ext>
                  </a:extLst>
                </a:gridCol>
              </a:tblGrid>
              <a:tr h="406399">
                <a:tc>
                  <a:txBody>
                    <a:bodyPr/>
                    <a:lstStyle/>
                    <a:p>
                      <a:pPr algn="l"/>
                      <a:r>
                        <a:rPr lang="ru-RU" sz="1400" b="1" i="1" dirty="0" smtClean="0">
                          <a:solidFill>
                            <a:srgbClr val="000000"/>
                          </a:solidFill>
                          <a:effectLst/>
                          <a:latin typeface="Book Antiqua" panose="02040602050305030304" pitchFamily="18" charset="0"/>
                          <a:ea typeface="Times New Roman" panose="02020603050405020304" pitchFamily="18" charset="0"/>
                        </a:rPr>
                        <a:t>Работа с семьей</a:t>
                      </a:r>
                      <a:endParaRPr lang="ru-RU" sz="1400" b="1" i="1" dirty="0">
                        <a:latin typeface="Book Antiqua" panose="02040602050305030304" pitchFamily="18" charset="0"/>
                      </a:endParaRPr>
                    </a:p>
                  </a:txBody>
                  <a:tcPr>
                    <a:lnL w="12700" cmpd="sng">
                      <a:noFill/>
                      <a:prstDash val="solid"/>
                    </a:lnL>
                    <a:lnR w="12700" cmpd="sng">
                      <a:noFill/>
                      <a:prstDash val="solid"/>
                    </a:lnR>
                    <a:lnT w="12700" cmpd="sng">
                      <a:noFill/>
                      <a:prstDash val="solid"/>
                    </a:lnT>
                    <a:lnB w="12700" cmpd="sng">
                      <a:noFill/>
                      <a:prstDash val="soli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02793808"/>
                  </a:ext>
                </a:extLst>
              </a:tr>
            </a:tbl>
          </a:graphicData>
        </a:graphic>
      </p:graphicFrame>
      <p:sp>
        <p:nvSpPr>
          <p:cNvPr id="6" name="TextBox 5"/>
          <p:cNvSpPr txBox="1"/>
          <p:nvPr/>
        </p:nvSpPr>
        <p:spPr>
          <a:xfrm>
            <a:off x="969817" y="6497783"/>
            <a:ext cx="10945091" cy="307777"/>
          </a:xfrm>
          <a:prstGeom prst="rect">
            <a:avLst/>
          </a:prstGeom>
          <a:noFill/>
        </p:spPr>
        <p:txBody>
          <a:bodyPr wrap="square" rtlCol="0">
            <a:spAutoFit/>
          </a:bodyPr>
          <a:lstStyle/>
          <a:p>
            <a:pPr lvl="0"/>
            <a:r>
              <a:rPr lang="ru-RU" sz="1400" b="1" i="1" dirty="0">
                <a:solidFill>
                  <a:srgbClr val="181848"/>
                </a:solidFill>
                <a:latin typeface="Book Antiqua" panose="02040602050305030304" pitchFamily="18" charset="0"/>
                <a:ea typeface="Times New Roman" panose="02020603050405020304" pitchFamily="18" charset="0"/>
              </a:rPr>
              <a:t>Условные обозначения: В</a:t>
            </a:r>
            <a:r>
              <a:rPr lang="ru-RU" sz="1400" i="1" dirty="0">
                <a:solidFill>
                  <a:srgbClr val="181848"/>
                </a:solidFill>
                <a:latin typeface="Book Antiqua" panose="02040602050305030304" pitchFamily="18" charset="0"/>
                <a:ea typeface="Times New Roman" panose="02020603050405020304" pitchFamily="18" charset="0"/>
              </a:rPr>
              <a:t> - высокий уровень,  </a:t>
            </a:r>
            <a:r>
              <a:rPr lang="ru-RU" sz="1400" b="1" i="1" dirty="0">
                <a:solidFill>
                  <a:srgbClr val="181848"/>
                </a:solidFill>
                <a:latin typeface="Book Antiqua" panose="02040602050305030304" pitchFamily="18" charset="0"/>
                <a:ea typeface="Times New Roman" panose="02020603050405020304" pitchFamily="18" charset="0"/>
              </a:rPr>
              <a:t>Д</a:t>
            </a:r>
            <a:r>
              <a:rPr lang="ru-RU" sz="1400" i="1" dirty="0">
                <a:solidFill>
                  <a:srgbClr val="181848"/>
                </a:solidFill>
                <a:latin typeface="Book Antiqua" panose="02040602050305030304" pitchFamily="18" charset="0"/>
                <a:ea typeface="Times New Roman" panose="02020603050405020304" pitchFamily="18" charset="0"/>
              </a:rPr>
              <a:t> - допустимый, </a:t>
            </a:r>
            <a:r>
              <a:rPr lang="ru-RU" sz="1400" b="1" i="1" dirty="0">
                <a:solidFill>
                  <a:srgbClr val="181848"/>
                </a:solidFill>
                <a:latin typeface="Book Antiqua" panose="02040602050305030304" pitchFamily="18" charset="0"/>
                <a:ea typeface="Times New Roman" panose="02020603050405020304" pitchFamily="18" charset="0"/>
              </a:rPr>
              <a:t>К</a:t>
            </a:r>
            <a:r>
              <a:rPr lang="ru-RU" sz="1400" i="1" dirty="0">
                <a:solidFill>
                  <a:srgbClr val="181848"/>
                </a:solidFill>
                <a:latin typeface="Book Antiqua" panose="02040602050305030304" pitchFamily="18" charset="0"/>
                <a:ea typeface="Times New Roman" panose="02020603050405020304" pitchFamily="18" charset="0"/>
              </a:rPr>
              <a:t> - критический уровень.</a:t>
            </a:r>
          </a:p>
        </p:txBody>
      </p:sp>
      <p:sp>
        <p:nvSpPr>
          <p:cNvPr id="7" name="TextBox 6"/>
          <p:cNvSpPr txBox="1"/>
          <p:nvPr/>
        </p:nvSpPr>
        <p:spPr>
          <a:xfrm>
            <a:off x="9091749" y="91441"/>
            <a:ext cx="2978331" cy="400110"/>
          </a:xfrm>
          <a:prstGeom prst="rect">
            <a:avLst/>
          </a:prstGeom>
          <a:noFill/>
        </p:spPr>
        <p:txBody>
          <a:bodyPr wrap="square" rtlCol="0">
            <a:spAutoFit/>
          </a:bodyPr>
          <a:lstStyle/>
          <a:p>
            <a:pPr algn="r"/>
            <a:r>
              <a:rPr lang="ru-RU" sz="1000" b="1" i="1" dirty="0">
                <a:solidFill>
                  <a:prstClr val="black"/>
                </a:solidFill>
                <a:latin typeface="Book Antiqua" panose="02040602050305030304" pitchFamily="18" charset="0"/>
              </a:rPr>
              <a:t>Таблица № 5 . </a:t>
            </a:r>
            <a:r>
              <a:rPr lang="ru-RU" sz="1000" i="1" dirty="0">
                <a:solidFill>
                  <a:prstClr val="black"/>
                </a:solidFill>
                <a:latin typeface="Book Antiqua" panose="02040602050305030304" pitchFamily="18" charset="0"/>
              </a:rPr>
              <a:t>Карта анализа плана воспитательно-образовательной работы </a:t>
            </a:r>
            <a:r>
              <a:rPr lang="ru-RU" sz="1000" i="1" dirty="0" smtClean="0">
                <a:solidFill>
                  <a:prstClr val="black"/>
                </a:solidFill>
                <a:latin typeface="Book Antiqua" panose="02040602050305030304" pitchFamily="18" charset="0"/>
              </a:rPr>
              <a:t>.</a:t>
            </a:r>
            <a:endParaRPr lang="ru-RU" dirty="0"/>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9817" y="91441"/>
            <a:ext cx="742428" cy="742428"/>
          </a:xfrm>
          <a:prstGeom prst="rect">
            <a:avLst/>
          </a:prstGeom>
        </p:spPr>
      </p:pic>
      <p:pic>
        <p:nvPicPr>
          <p:cNvPr id="9" name="Рисунок 8"/>
          <p:cNvPicPr>
            <a:picLocks noChangeAspect="1"/>
          </p:cNvPicPr>
          <p:nvPr/>
        </p:nvPicPr>
        <p:blipFill>
          <a:blip r:embed="rId4" cstate="print">
            <a:extLst>
              <a:ext uri="{BEBA8EAE-BF5A-486C-A8C5-ECC9F3942E4B}">
                <a14:imgProps xmlns:a14="http://schemas.microsoft.com/office/drawing/2010/main">
                  <a14:imgLayer r:embed="rId5">
                    <a14:imgEffect>
                      <a14:backgroundRemoval t="625" b="100000" l="0" r="100000"/>
                    </a14:imgEffect>
                  </a14:imgLayer>
                </a14:imgProps>
              </a:ext>
              <a:ext uri="{28A0092B-C50C-407E-A947-70E740481C1C}">
                <a14:useLocalDpi xmlns:a14="http://schemas.microsoft.com/office/drawing/2010/main" val="0"/>
              </a:ext>
            </a:extLst>
          </a:blip>
          <a:stretch>
            <a:fillRect/>
          </a:stretch>
        </p:blipFill>
        <p:spPr>
          <a:xfrm>
            <a:off x="10222836" y="5410200"/>
            <a:ext cx="1415517" cy="1316760"/>
          </a:xfrm>
          <a:prstGeom prst="rect">
            <a:avLst/>
          </a:prstGeom>
        </p:spPr>
      </p:pic>
    </p:spTree>
    <p:extLst>
      <p:ext uri="{BB962C8B-B14F-4D97-AF65-F5344CB8AC3E}">
        <p14:creationId xmlns:p14="http://schemas.microsoft.com/office/powerpoint/2010/main" val="410398786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914592" y="540326"/>
            <a:ext cx="9570825" cy="882678"/>
          </a:xfrm>
          <a:prstGeom prst="rect">
            <a:avLst/>
          </a:prstGeom>
          <a:noFill/>
        </p:spPr>
        <p:txBody>
          <a:bodyPr wrap="square" rtlCol="0">
            <a:spAutoFit/>
          </a:bodyPr>
          <a:lstStyle/>
          <a:p>
            <a:pPr algn="ctr">
              <a:lnSpc>
                <a:spcPct val="107000"/>
              </a:lnSpc>
              <a:spcAft>
                <a:spcPts val="0"/>
              </a:spcAft>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профессионального мастерства воспитателя по воспитанию у детей двигательной активности</a:t>
            </a:r>
            <a:endParaRPr lang="ru-RU" sz="2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4043231466"/>
              </p:ext>
            </p:extLst>
          </p:nvPr>
        </p:nvGraphicFramePr>
        <p:xfrm>
          <a:off x="914402" y="1531513"/>
          <a:ext cx="10903524" cy="4733043"/>
        </p:xfrm>
        <a:graphic>
          <a:graphicData uri="http://schemas.openxmlformats.org/drawingml/2006/table">
            <a:tbl>
              <a:tblPr firstRow="1" bandRow="1">
                <a:tableStyleId>{5C22544A-7EE6-4342-B048-85BDC9FD1C3A}</a:tableStyleId>
              </a:tblPr>
              <a:tblGrid>
                <a:gridCol w="628522">
                  <a:extLst>
                    <a:ext uri="{9D8B030D-6E8A-4147-A177-3AD203B41FA5}">
                      <a16:colId xmlns:a16="http://schemas.microsoft.com/office/drawing/2014/main" val="971132831"/>
                    </a:ext>
                  </a:extLst>
                </a:gridCol>
                <a:gridCol w="7514963">
                  <a:extLst>
                    <a:ext uri="{9D8B030D-6E8A-4147-A177-3AD203B41FA5}">
                      <a16:colId xmlns:a16="http://schemas.microsoft.com/office/drawing/2014/main" val="4038704876"/>
                    </a:ext>
                  </a:extLst>
                </a:gridCol>
                <a:gridCol w="683178">
                  <a:extLst>
                    <a:ext uri="{9D8B030D-6E8A-4147-A177-3AD203B41FA5}">
                      <a16:colId xmlns:a16="http://schemas.microsoft.com/office/drawing/2014/main" val="1367639966"/>
                    </a:ext>
                  </a:extLst>
                </a:gridCol>
                <a:gridCol w="710506">
                  <a:extLst>
                    <a:ext uri="{9D8B030D-6E8A-4147-A177-3AD203B41FA5}">
                      <a16:colId xmlns:a16="http://schemas.microsoft.com/office/drawing/2014/main" val="1298696480"/>
                    </a:ext>
                  </a:extLst>
                </a:gridCol>
                <a:gridCol w="724169">
                  <a:extLst>
                    <a:ext uri="{9D8B030D-6E8A-4147-A177-3AD203B41FA5}">
                      <a16:colId xmlns:a16="http://schemas.microsoft.com/office/drawing/2014/main" val="381483896"/>
                    </a:ext>
                  </a:extLst>
                </a:gridCol>
                <a:gridCol w="642186">
                  <a:extLst>
                    <a:ext uri="{9D8B030D-6E8A-4147-A177-3AD203B41FA5}">
                      <a16:colId xmlns:a16="http://schemas.microsoft.com/office/drawing/2014/main" val="231056482"/>
                    </a:ext>
                  </a:extLst>
                </a:gridCol>
              </a:tblGrid>
              <a:tr h="50418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a:t>
                      </a:r>
                    </a:p>
                  </a:txBody>
                  <a:tcPr>
                    <a:solidFill>
                      <a:srgbClr val="333399"/>
                    </a:solidFill>
                  </a:tcPr>
                </a:tc>
                <a:tc>
                  <a:txBody>
                    <a:bodyPr/>
                    <a:lstStyle/>
                    <a:p>
                      <a:pPr algn="ctr"/>
                      <a:r>
                        <a:rPr lang="ru-RU" sz="1600" i="1" dirty="0" smtClean="0">
                          <a:solidFill>
                            <a:schemeClr val="bg1"/>
                          </a:solidFill>
                          <a:effectLst/>
                          <a:latin typeface="Book Antiqua" panose="02040602050305030304" pitchFamily="18" charset="0"/>
                          <a:ea typeface="Times New Roman" panose="02020603050405020304" pitchFamily="18" charset="0"/>
                        </a:rPr>
                        <a:t>Вопросы для анализа</a:t>
                      </a:r>
                      <a:endParaRPr lang="ru-RU" sz="1600" i="1" dirty="0">
                        <a:solidFill>
                          <a:schemeClr val="bg1"/>
                        </a:solidFill>
                        <a:latin typeface="Book Antiqua" panose="02040602050305030304" pitchFamily="18" charset="0"/>
                      </a:endParaRPr>
                    </a:p>
                  </a:txBody>
                  <a:tcPr>
                    <a:solidFill>
                      <a:srgbClr val="333399"/>
                    </a:solidFill>
                  </a:tcPr>
                </a:tc>
                <a:tc gridSpan="4">
                  <a:txBody>
                    <a:bodyPr/>
                    <a:lstStyle/>
                    <a:p>
                      <a:pPr algn="ctr"/>
                      <a:r>
                        <a:rPr lang="ru-RU" sz="1600" i="1" dirty="0" smtClean="0">
                          <a:latin typeface="Book Antiqua" panose="02040602050305030304" pitchFamily="18" charset="0"/>
                        </a:rPr>
                        <a:t>Воспитатели</a:t>
                      </a:r>
                      <a:endParaRPr lang="ru-RU" sz="1600" i="1" dirty="0">
                        <a:latin typeface="Book Antiqua" panose="02040602050305030304" pitchFamily="18" charset="0"/>
                      </a:endParaRPr>
                    </a:p>
                  </a:txBody>
                  <a:tcPr>
                    <a:solidFill>
                      <a:srgbClr val="333399"/>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487875578"/>
                  </a:ext>
                </a:extLst>
              </a:tr>
              <a:tr h="444263">
                <a:tc>
                  <a:txBody>
                    <a:bodyPr/>
                    <a:lstStyle/>
                    <a:p>
                      <a:pPr algn="ctr"/>
                      <a:r>
                        <a:rPr lang="ru-RU" sz="1400" b="1" i="1" dirty="0" smtClean="0">
                          <a:latin typeface="Book Antiqua" panose="02040602050305030304" pitchFamily="18" charset="0"/>
                        </a:rPr>
                        <a:t>1.</a:t>
                      </a:r>
                      <a:endParaRPr lang="ru-RU" sz="1400" b="1"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Знание программных задач по физическому воспитанию для детей своего возрастной группы.</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64299806"/>
                  </a:ext>
                </a:extLst>
              </a:tr>
              <a:tr h="364673">
                <a:tc>
                  <a:txBody>
                    <a:bodyPr/>
                    <a:lstStyle/>
                    <a:p>
                      <a:pPr algn="ctr"/>
                      <a:r>
                        <a:rPr lang="ru-RU" sz="1400" b="1" i="1" dirty="0" smtClean="0">
                          <a:latin typeface="Book Antiqua" panose="02040602050305030304" pitchFamily="18" charset="0"/>
                        </a:rPr>
                        <a:t>2.</a:t>
                      </a:r>
                      <a:endParaRPr lang="ru-RU" sz="1400" b="1"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Знание показателей физического развития для детей своей возрастной группы.</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93805974"/>
                  </a:ext>
                </a:extLst>
              </a:tr>
              <a:tr h="516620">
                <a:tc>
                  <a:txBody>
                    <a:bodyPr/>
                    <a:lstStyle/>
                    <a:p>
                      <a:pPr algn="ctr"/>
                      <a:r>
                        <a:rPr lang="ru-RU" sz="1400" b="1" i="1" dirty="0" smtClean="0">
                          <a:latin typeface="Book Antiqua" panose="02040602050305030304" pitchFamily="18" charset="0"/>
                        </a:rPr>
                        <a:t>3.</a:t>
                      </a:r>
                      <a:endParaRPr lang="ru-RU" sz="1400" b="1"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Знание индивидуальных особенностей развития детей своей возрастной группы, показателей их здоровья.</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709026323"/>
                  </a:ext>
                </a:extLst>
              </a:tr>
              <a:tr h="364673">
                <a:tc>
                  <a:txBody>
                    <a:bodyPr/>
                    <a:lstStyle/>
                    <a:p>
                      <a:pPr algn="ctr"/>
                      <a:r>
                        <a:rPr lang="ru-RU" sz="1400" b="1" i="1" dirty="0" smtClean="0">
                          <a:latin typeface="Book Antiqua" panose="02040602050305030304" pitchFamily="18" charset="0"/>
                        </a:rPr>
                        <a:t>4.</a:t>
                      </a:r>
                      <a:endParaRPr lang="ru-RU" sz="1400" b="1"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Умение правильно расставить мебель для обеспечения двигательной активности детей.</a:t>
                      </a:r>
                      <a:endParaRPr lang="ru-RU" sz="1400" i="1" dirty="0">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730146730"/>
                  </a:ext>
                </a:extLst>
              </a:tr>
              <a:tr h="504188">
                <a:tc>
                  <a:txBody>
                    <a:bodyPr/>
                    <a:lstStyle/>
                    <a:p>
                      <a:pPr algn="ctr"/>
                      <a:r>
                        <a:rPr lang="ru-RU" sz="1400" b="1" i="1" dirty="0" smtClean="0">
                          <a:latin typeface="Book Antiqua" panose="02040602050305030304" pitchFamily="18" charset="0"/>
                        </a:rPr>
                        <a:t>5.</a:t>
                      </a:r>
                      <a:endParaRPr lang="ru-RU" sz="1400" b="1"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Book Antiqua" panose="02040602050305030304" pitchFamily="18" charset="0"/>
                          <a:ea typeface="Times New Roman" panose="02020603050405020304" pitchFamily="18" charset="0"/>
                        </a:rPr>
                        <a:t>Правильный подбор и соответствующая маркировка мебели в зависимости от роста детей.</a:t>
                      </a:r>
                      <a:endParaRPr lang="ru-RU" sz="1400" i="1" dirty="0">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53555043"/>
                  </a:ext>
                </a:extLst>
              </a:tr>
              <a:tr h="504188">
                <a:tc>
                  <a:txBody>
                    <a:bodyPr/>
                    <a:lstStyle/>
                    <a:p>
                      <a:pPr algn="ctr"/>
                      <a:r>
                        <a:rPr lang="ru-RU" sz="1400" b="1" i="1" dirty="0" smtClean="0">
                          <a:latin typeface="Book Antiqua" panose="02040602050305030304" pitchFamily="18" charset="0"/>
                        </a:rPr>
                        <a:t>6.</a:t>
                      </a:r>
                      <a:endParaRPr lang="ru-RU" sz="1400" b="1"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Times New Roman" panose="02020603050405020304" pitchFamily="18" charset="0"/>
                          <a:ea typeface="Times New Roman" panose="02020603050405020304" pitchFamily="18" charset="0"/>
                        </a:rPr>
                        <a:t>Грамотный подбор подвижных игр по возрасту.</a:t>
                      </a:r>
                      <a:endParaRPr lang="ru-RU" sz="1400" i="1"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259457380"/>
                  </a:ext>
                </a:extLst>
              </a:tr>
              <a:tr h="504188">
                <a:tc>
                  <a:txBody>
                    <a:bodyPr/>
                    <a:lstStyle/>
                    <a:p>
                      <a:pPr algn="ctr"/>
                      <a:r>
                        <a:rPr lang="ru-RU" sz="1400" b="1" i="1" dirty="0" smtClean="0">
                          <a:latin typeface="Book Antiqua" panose="02040602050305030304" pitchFamily="18" charset="0"/>
                        </a:rPr>
                        <a:t>7.</a:t>
                      </a:r>
                      <a:endParaRPr lang="ru-RU" sz="1400" b="1"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Times New Roman" panose="02020603050405020304" pitchFamily="18" charset="0"/>
                          <a:ea typeface="Times New Roman" panose="02020603050405020304" pitchFamily="18" charset="0"/>
                        </a:rPr>
                        <a:t>Правильное оформление физкультурного уголка в группе.</a:t>
                      </a:r>
                      <a:endParaRPr lang="ru-RU" sz="1400" i="1"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06933126"/>
                  </a:ext>
                </a:extLst>
              </a:tr>
              <a:tr h="516620">
                <a:tc>
                  <a:txBody>
                    <a:bodyPr/>
                    <a:lstStyle/>
                    <a:p>
                      <a:pPr algn="ctr"/>
                      <a:r>
                        <a:rPr lang="ru-RU" sz="1400" b="1" i="1" dirty="0" smtClean="0">
                          <a:latin typeface="Book Antiqua" panose="02040602050305030304" pitchFamily="18" charset="0"/>
                        </a:rPr>
                        <a:t>8.</a:t>
                      </a:r>
                      <a:endParaRPr lang="ru-RU" sz="1400" b="1" i="1" dirty="0">
                        <a:latin typeface="Book Antiqua" panose="02040602050305030304" pitchFamily="18" charset="0"/>
                      </a:endParaRPr>
                    </a:p>
                  </a:txBody>
                  <a:tcPr>
                    <a:solidFill>
                      <a:schemeClr val="bg1"/>
                    </a:solidFill>
                  </a:tcPr>
                </a:tc>
                <a:tc>
                  <a:txBody>
                    <a:bodyPr/>
                    <a:lstStyle/>
                    <a:p>
                      <a:r>
                        <a:rPr lang="ru-RU" sz="1400" i="1" dirty="0" smtClean="0">
                          <a:solidFill>
                            <a:srgbClr val="000000"/>
                          </a:solidFill>
                          <a:effectLst/>
                          <a:latin typeface="Times New Roman" panose="02020603050405020304" pitchFamily="18" charset="0"/>
                          <a:ea typeface="Times New Roman" panose="02020603050405020304" pitchFamily="18" charset="0"/>
                        </a:rPr>
                        <a:t>Умение правильно организовывать занятия по различным видам деятельности с точки зрения обеспечения двигательной активности детей.</a:t>
                      </a:r>
                      <a:endParaRPr lang="ru-RU" sz="1400" i="1" dirty="0"/>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942300089"/>
                  </a:ext>
                </a:extLst>
              </a:tr>
              <a:tr h="504188">
                <a:tc>
                  <a:txBody>
                    <a:bodyPr/>
                    <a:lstStyle/>
                    <a:p>
                      <a:pPr algn="ctr"/>
                      <a:r>
                        <a:rPr lang="ru-RU" sz="1400" b="1" i="1" dirty="0" smtClean="0">
                          <a:latin typeface="Book Antiqua" panose="02040602050305030304" pitchFamily="18" charset="0"/>
                        </a:rPr>
                        <a:t>9.</a:t>
                      </a:r>
                      <a:endParaRPr lang="ru-RU" sz="1400" b="1" i="1" dirty="0">
                        <a:latin typeface="Book Antiqua" panose="02040602050305030304" pitchFamily="18" charset="0"/>
                      </a:endParaRPr>
                    </a:p>
                  </a:txBody>
                  <a:tcPr>
                    <a:solidFill>
                      <a:srgbClr val="EDF2F9"/>
                    </a:solidFill>
                  </a:tcPr>
                </a:tc>
                <a:tc>
                  <a:txBody>
                    <a:bodyPr/>
                    <a:lstStyle/>
                    <a:p>
                      <a:r>
                        <a:rPr lang="ru-RU" sz="1400" i="1" dirty="0" smtClean="0">
                          <a:solidFill>
                            <a:srgbClr val="000000"/>
                          </a:solidFill>
                          <a:effectLst/>
                          <a:latin typeface="Times New Roman" panose="02020603050405020304" pitchFamily="18" charset="0"/>
                          <a:ea typeface="Times New Roman" panose="02020603050405020304" pitchFamily="18" charset="0"/>
                        </a:rPr>
                        <a:t>Знание 5-7 физкультминуток.</a:t>
                      </a:r>
                      <a:endParaRPr lang="ru-RU" sz="1400" i="1"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692114014"/>
                  </a:ext>
                </a:extLst>
              </a:tr>
            </a:tbl>
          </a:graphicData>
        </a:graphic>
      </p:graphicFrame>
      <p:sp>
        <p:nvSpPr>
          <p:cNvPr id="5" name="TextBox 4"/>
          <p:cNvSpPr txBox="1"/>
          <p:nvPr/>
        </p:nvSpPr>
        <p:spPr>
          <a:xfrm>
            <a:off x="7406640" y="130629"/>
            <a:ext cx="4572000" cy="430887"/>
          </a:xfrm>
          <a:prstGeom prst="rect">
            <a:avLst/>
          </a:prstGeom>
          <a:noFill/>
        </p:spPr>
        <p:txBody>
          <a:bodyPr wrap="square" rtlCol="0">
            <a:spAutoFit/>
          </a:bodyPr>
          <a:lstStyle/>
          <a:p>
            <a:pPr algn="r"/>
            <a:r>
              <a:rPr lang="ru-RU" sz="1000" b="1" i="1" dirty="0">
                <a:solidFill>
                  <a:prstClr val="black"/>
                </a:solidFill>
                <a:latin typeface="Book Antiqua" panose="02040602050305030304" pitchFamily="18" charset="0"/>
              </a:rPr>
              <a:t>Таблица № </a:t>
            </a:r>
            <a:r>
              <a:rPr lang="ru-RU" sz="1000" b="1" i="1" dirty="0" smtClean="0">
                <a:solidFill>
                  <a:prstClr val="black"/>
                </a:solidFill>
                <a:latin typeface="Book Antiqua" panose="02040602050305030304" pitchFamily="18" charset="0"/>
              </a:rPr>
              <a:t>6.</a:t>
            </a:r>
            <a:r>
              <a:rPr lang="ru-RU" sz="12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0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профессионального мастерства воспитателя по воспитанию у детей двигательной </a:t>
            </a:r>
            <a:r>
              <a:rPr lang="ru-RU" sz="10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активности</a:t>
            </a:r>
            <a:endParaRPr lang="ru-RU" sz="1000" dirty="0"/>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2" y="185054"/>
            <a:ext cx="1117273" cy="1117273"/>
          </a:xfrm>
          <a:prstGeom prst="rect">
            <a:avLst/>
          </a:prstGeom>
        </p:spPr>
      </p:pic>
    </p:spTree>
    <p:extLst>
      <p:ext uri="{BB962C8B-B14F-4D97-AF65-F5344CB8AC3E}">
        <p14:creationId xmlns:p14="http://schemas.microsoft.com/office/powerpoint/2010/main" val="17001631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6544491" y="207818"/>
            <a:ext cx="5370418" cy="487569"/>
          </a:xfrm>
          <a:prstGeom prst="rect">
            <a:avLst/>
          </a:prstGeom>
          <a:noFill/>
        </p:spPr>
        <p:txBody>
          <a:bodyPr wrap="square" rtlCol="0">
            <a:spAutoFit/>
          </a:bodyPr>
          <a:lstStyle/>
          <a:p>
            <a:pPr algn="r">
              <a:lnSpc>
                <a:spcPct val="107000"/>
              </a:lnSpc>
              <a:spcAft>
                <a:spcPts val="0"/>
              </a:spcAft>
            </a:pPr>
            <a:r>
              <a:rPr lang="ru-RU" sz="12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Окончание таблицы№ 6</a:t>
            </a:r>
            <a:r>
              <a:rPr lang="ru-RU" sz="12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 Карта </a:t>
            </a:r>
            <a:r>
              <a:rPr lang="ru-RU" sz="1200"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анализа </a:t>
            </a:r>
            <a:r>
              <a:rPr lang="ru-RU" sz="1200"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профессионального мастерства воспитателя по воспитанию у детей двигательной </a:t>
            </a:r>
            <a:r>
              <a:rPr lang="ru-RU" sz="12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активности</a:t>
            </a:r>
            <a:endParaRPr lang="ru-RU" sz="12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931081953"/>
              </p:ext>
            </p:extLst>
          </p:nvPr>
        </p:nvGraphicFramePr>
        <p:xfrm>
          <a:off x="914401" y="1039093"/>
          <a:ext cx="11000508" cy="4946072"/>
        </p:xfrm>
        <a:graphic>
          <a:graphicData uri="http://schemas.openxmlformats.org/drawingml/2006/table">
            <a:tbl>
              <a:tblPr firstRow="1" bandRow="1">
                <a:tableStyleId>{5C22544A-7EE6-4342-B048-85BDC9FD1C3A}</a:tableStyleId>
              </a:tblPr>
              <a:tblGrid>
                <a:gridCol w="634112">
                  <a:extLst>
                    <a:ext uri="{9D8B030D-6E8A-4147-A177-3AD203B41FA5}">
                      <a16:colId xmlns:a16="http://schemas.microsoft.com/office/drawing/2014/main" val="971132831"/>
                    </a:ext>
                  </a:extLst>
                </a:gridCol>
                <a:gridCol w="7581807">
                  <a:extLst>
                    <a:ext uri="{9D8B030D-6E8A-4147-A177-3AD203B41FA5}">
                      <a16:colId xmlns:a16="http://schemas.microsoft.com/office/drawing/2014/main" val="4038704876"/>
                    </a:ext>
                  </a:extLst>
                </a:gridCol>
                <a:gridCol w="689255">
                  <a:extLst>
                    <a:ext uri="{9D8B030D-6E8A-4147-A177-3AD203B41FA5}">
                      <a16:colId xmlns:a16="http://schemas.microsoft.com/office/drawing/2014/main" val="1367639966"/>
                    </a:ext>
                  </a:extLst>
                </a:gridCol>
                <a:gridCol w="716826">
                  <a:extLst>
                    <a:ext uri="{9D8B030D-6E8A-4147-A177-3AD203B41FA5}">
                      <a16:colId xmlns:a16="http://schemas.microsoft.com/office/drawing/2014/main" val="1298696480"/>
                    </a:ext>
                  </a:extLst>
                </a:gridCol>
                <a:gridCol w="730610">
                  <a:extLst>
                    <a:ext uri="{9D8B030D-6E8A-4147-A177-3AD203B41FA5}">
                      <a16:colId xmlns:a16="http://schemas.microsoft.com/office/drawing/2014/main" val="381483896"/>
                    </a:ext>
                  </a:extLst>
                </a:gridCol>
                <a:gridCol w="647898">
                  <a:extLst>
                    <a:ext uri="{9D8B030D-6E8A-4147-A177-3AD203B41FA5}">
                      <a16:colId xmlns:a16="http://schemas.microsoft.com/office/drawing/2014/main" val="231056482"/>
                    </a:ext>
                  </a:extLst>
                </a:gridCol>
              </a:tblGrid>
              <a:tr h="52688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a:t>
                      </a:r>
                    </a:p>
                  </a:txBody>
                  <a:tcPr>
                    <a:solidFill>
                      <a:srgbClr val="333399"/>
                    </a:solidFill>
                  </a:tcPr>
                </a:tc>
                <a:tc>
                  <a:txBody>
                    <a:bodyPr/>
                    <a:lstStyle/>
                    <a:p>
                      <a:pPr algn="ctr"/>
                      <a:r>
                        <a:rPr lang="ru-RU" sz="1600" i="1" dirty="0" smtClean="0">
                          <a:solidFill>
                            <a:schemeClr val="bg1"/>
                          </a:solidFill>
                          <a:effectLst/>
                          <a:latin typeface="Book Antiqua" panose="02040602050305030304" pitchFamily="18" charset="0"/>
                          <a:ea typeface="Times New Roman" panose="02020603050405020304" pitchFamily="18" charset="0"/>
                        </a:rPr>
                        <a:t>Вопросы для анализа</a:t>
                      </a:r>
                      <a:endParaRPr lang="ru-RU" sz="1600" i="1" dirty="0">
                        <a:solidFill>
                          <a:schemeClr val="bg1"/>
                        </a:solidFill>
                        <a:latin typeface="Book Antiqua" panose="02040602050305030304" pitchFamily="18" charset="0"/>
                      </a:endParaRPr>
                    </a:p>
                  </a:txBody>
                  <a:tcPr>
                    <a:solidFill>
                      <a:srgbClr val="333399"/>
                    </a:solidFill>
                  </a:tcPr>
                </a:tc>
                <a:tc gridSpan="4">
                  <a:txBody>
                    <a:bodyPr/>
                    <a:lstStyle/>
                    <a:p>
                      <a:pPr algn="ctr"/>
                      <a:r>
                        <a:rPr lang="ru-RU" sz="1600" i="1" dirty="0" smtClean="0">
                          <a:latin typeface="Book Antiqua" panose="02040602050305030304" pitchFamily="18" charset="0"/>
                        </a:rPr>
                        <a:t>Воспитатели</a:t>
                      </a:r>
                      <a:endParaRPr lang="ru-RU" sz="1600" i="1" dirty="0">
                        <a:latin typeface="Book Antiqua" panose="02040602050305030304" pitchFamily="18" charset="0"/>
                      </a:endParaRPr>
                    </a:p>
                  </a:txBody>
                  <a:tcPr>
                    <a:solidFill>
                      <a:srgbClr val="333399"/>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487875578"/>
                  </a:ext>
                </a:extLst>
              </a:tr>
              <a:tr h="464259">
                <a:tc>
                  <a:txBody>
                    <a:bodyPr/>
                    <a:lstStyle/>
                    <a:p>
                      <a:pPr algn="ctr"/>
                      <a:r>
                        <a:rPr lang="ru-RU" sz="1400" b="1" i="1" dirty="0" smtClean="0">
                          <a:solidFill>
                            <a:srgbClr val="181848"/>
                          </a:solidFill>
                          <a:latin typeface="Book Antiqua" panose="02040602050305030304" pitchFamily="18" charset="0"/>
                        </a:rPr>
                        <a:t>10.</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Знание программных задач по физическому воспитанию для детей своего возрастной группы.</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64299806"/>
                  </a:ext>
                </a:extLst>
              </a:tr>
              <a:tr h="382222">
                <a:tc>
                  <a:txBody>
                    <a:bodyPr/>
                    <a:lstStyle/>
                    <a:p>
                      <a:pPr algn="ctr"/>
                      <a:r>
                        <a:rPr lang="ru-RU" sz="1400" b="1" i="1" dirty="0" smtClean="0">
                          <a:solidFill>
                            <a:srgbClr val="181848"/>
                          </a:solidFill>
                          <a:latin typeface="Book Antiqua" panose="02040602050305030304" pitchFamily="18" charset="0"/>
                        </a:rPr>
                        <a:t>11.</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Знание показателей физического развития для детей своей возрастной группы.</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93805974"/>
                  </a:ext>
                </a:extLst>
              </a:tr>
              <a:tr h="541482">
                <a:tc>
                  <a:txBody>
                    <a:bodyPr/>
                    <a:lstStyle/>
                    <a:p>
                      <a:pPr algn="ctr"/>
                      <a:r>
                        <a:rPr lang="ru-RU" sz="1400" b="1" i="1" dirty="0" smtClean="0">
                          <a:solidFill>
                            <a:srgbClr val="181848"/>
                          </a:solidFill>
                          <a:latin typeface="Book Antiqua" panose="02040602050305030304" pitchFamily="18" charset="0"/>
                        </a:rPr>
                        <a:t>12.</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Знание индивидуальных особенностей развития детей своей возрастной группы, показателей их здоровья.</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709026323"/>
                  </a:ext>
                </a:extLst>
              </a:tr>
              <a:tr h="382222">
                <a:tc>
                  <a:txBody>
                    <a:bodyPr/>
                    <a:lstStyle/>
                    <a:p>
                      <a:pPr algn="ctr"/>
                      <a:r>
                        <a:rPr lang="ru-RU" sz="1400" b="1" i="1" dirty="0" smtClean="0">
                          <a:solidFill>
                            <a:srgbClr val="181848"/>
                          </a:solidFill>
                          <a:latin typeface="Book Antiqua" panose="02040602050305030304" pitchFamily="18" charset="0"/>
                        </a:rPr>
                        <a:t>13.</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Умение правильно расставить мебель для обеспечения двигательной активности детей.</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730146730"/>
                  </a:ext>
                </a:extLst>
              </a:tr>
              <a:tr h="526881">
                <a:tc>
                  <a:txBody>
                    <a:bodyPr/>
                    <a:lstStyle/>
                    <a:p>
                      <a:pPr algn="ctr"/>
                      <a:r>
                        <a:rPr lang="ru-RU" sz="1400" b="1" i="1" dirty="0" smtClean="0">
                          <a:solidFill>
                            <a:srgbClr val="181848"/>
                          </a:solidFill>
                          <a:latin typeface="Book Antiqua" panose="02040602050305030304" pitchFamily="18" charset="0"/>
                        </a:rPr>
                        <a:t>14.</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Правильный подбор и соответствующая маркировка мебели в зависимости от роста детей.</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53555043"/>
                  </a:ext>
                </a:extLst>
              </a:tr>
              <a:tr h="526881">
                <a:tc>
                  <a:txBody>
                    <a:bodyPr/>
                    <a:lstStyle/>
                    <a:p>
                      <a:pPr algn="ctr"/>
                      <a:r>
                        <a:rPr lang="ru-RU" sz="1400" b="1" i="1" dirty="0" smtClean="0">
                          <a:solidFill>
                            <a:srgbClr val="181848"/>
                          </a:solidFill>
                          <a:latin typeface="Book Antiqua" panose="02040602050305030304" pitchFamily="18" charset="0"/>
                        </a:rPr>
                        <a:t>15.</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Грамотный подбор подвижных игр по возрасту.</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259457380"/>
                  </a:ext>
                </a:extLst>
              </a:tr>
              <a:tr h="526881">
                <a:tc>
                  <a:txBody>
                    <a:bodyPr/>
                    <a:lstStyle/>
                    <a:p>
                      <a:pPr algn="ctr"/>
                      <a:r>
                        <a:rPr lang="ru-RU" sz="1400" b="1" i="1" dirty="0" smtClean="0">
                          <a:solidFill>
                            <a:srgbClr val="181848"/>
                          </a:solidFill>
                          <a:latin typeface="Book Antiqua" panose="02040602050305030304" pitchFamily="18" charset="0"/>
                        </a:rPr>
                        <a:t>16.</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Правильное оформление физкультурного уголка в группе.</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06933126"/>
                  </a:ext>
                </a:extLst>
              </a:tr>
              <a:tr h="541482">
                <a:tc>
                  <a:txBody>
                    <a:bodyPr/>
                    <a:lstStyle/>
                    <a:p>
                      <a:pPr algn="ctr"/>
                      <a:r>
                        <a:rPr lang="ru-RU" sz="1400" b="1" i="1" dirty="0" smtClean="0">
                          <a:solidFill>
                            <a:srgbClr val="181848"/>
                          </a:solidFill>
                          <a:latin typeface="Book Antiqua" panose="02040602050305030304" pitchFamily="18" charset="0"/>
                        </a:rPr>
                        <a:t>17.</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Умение правильно организовывать занятия по различным видам деятельности с точки зрения обеспечения двигательной активности детей.</a:t>
                      </a:r>
                      <a:endParaRPr lang="ru-RU" sz="1400" i="1" dirty="0">
                        <a:solidFill>
                          <a:srgbClr val="181848"/>
                        </a:solidFill>
                      </a:endParaRPr>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942300089"/>
                  </a:ext>
                </a:extLst>
              </a:tr>
              <a:tr h="526881">
                <a:tc>
                  <a:txBody>
                    <a:bodyPr/>
                    <a:lstStyle/>
                    <a:p>
                      <a:pPr algn="ctr"/>
                      <a:r>
                        <a:rPr lang="ru-RU" sz="1400" b="1" i="1" dirty="0" smtClean="0">
                          <a:solidFill>
                            <a:srgbClr val="181848"/>
                          </a:solidFill>
                          <a:latin typeface="Book Antiqua" panose="02040602050305030304" pitchFamily="18" charset="0"/>
                        </a:rPr>
                        <a:t>18.</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Знание 5-7 физкультминуток.</a:t>
                      </a:r>
                      <a:endParaRPr lang="ru-RU" sz="1400" i="1" dirty="0">
                        <a:solidFill>
                          <a:srgbClr val="181848"/>
                        </a:solidFill>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692114014"/>
                  </a:ext>
                </a:extLst>
              </a:tr>
            </a:tbl>
          </a:graphicData>
        </a:graphic>
      </p:graphicFrame>
      <p:sp>
        <p:nvSpPr>
          <p:cNvPr id="5" name="TextBox 4"/>
          <p:cNvSpPr txBox="1"/>
          <p:nvPr/>
        </p:nvSpPr>
        <p:spPr>
          <a:xfrm>
            <a:off x="914401" y="6328871"/>
            <a:ext cx="8271163" cy="307777"/>
          </a:xfrm>
          <a:prstGeom prst="rect">
            <a:avLst/>
          </a:prstGeom>
          <a:noFill/>
        </p:spPr>
        <p:txBody>
          <a:bodyPr wrap="square" rtlCol="0">
            <a:spAutoFit/>
          </a:bodyPr>
          <a:lstStyle/>
          <a:p>
            <a:pPr lvl="0"/>
            <a:r>
              <a:rPr lang="ru-RU" sz="1400" b="1" i="1" dirty="0">
                <a:solidFill>
                  <a:srgbClr val="181848"/>
                </a:solidFill>
                <a:latin typeface="Book Antiqua" panose="02040602050305030304" pitchFamily="18" charset="0"/>
                <a:ea typeface="Times New Roman" panose="02020603050405020304" pitchFamily="18" charset="0"/>
              </a:rPr>
              <a:t>Условные обозначения: В</a:t>
            </a:r>
            <a:r>
              <a:rPr lang="ru-RU" sz="1400" i="1" dirty="0">
                <a:solidFill>
                  <a:srgbClr val="181848"/>
                </a:solidFill>
                <a:latin typeface="Book Antiqua" panose="02040602050305030304" pitchFamily="18" charset="0"/>
                <a:ea typeface="Times New Roman" panose="02020603050405020304" pitchFamily="18" charset="0"/>
              </a:rPr>
              <a:t> - высокий уровень,  </a:t>
            </a:r>
            <a:r>
              <a:rPr lang="ru-RU" sz="1400" b="1" i="1" dirty="0">
                <a:solidFill>
                  <a:srgbClr val="181848"/>
                </a:solidFill>
                <a:latin typeface="Book Antiqua" panose="02040602050305030304" pitchFamily="18" charset="0"/>
                <a:ea typeface="Times New Roman" panose="02020603050405020304" pitchFamily="18" charset="0"/>
              </a:rPr>
              <a:t>Д</a:t>
            </a:r>
            <a:r>
              <a:rPr lang="ru-RU" sz="1400" i="1" dirty="0">
                <a:solidFill>
                  <a:srgbClr val="181848"/>
                </a:solidFill>
                <a:latin typeface="Book Antiqua" panose="02040602050305030304" pitchFamily="18" charset="0"/>
                <a:ea typeface="Times New Roman" panose="02020603050405020304" pitchFamily="18" charset="0"/>
              </a:rPr>
              <a:t> - допустимый, </a:t>
            </a:r>
            <a:r>
              <a:rPr lang="ru-RU" sz="1400" b="1" i="1" dirty="0">
                <a:solidFill>
                  <a:srgbClr val="181848"/>
                </a:solidFill>
                <a:latin typeface="Book Antiqua" panose="02040602050305030304" pitchFamily="18" charset="0"/>
                <a:ea typeface="Times New Roman" panose="02020603050405020304" pitchFamily="18" charset="0"/>
              </a:rPr>
              <a:t>К</a:t>
            </a:r>
            <a:r>
              <a:rPr lang="ru-RU" sz="1400" i="1" dirty="0">
                <a:solidFill>
                  <a:srgbClr val="181848"/>
                </a:solidFill>
                <a:latin typeface="Book Antiqua" panose="02040602050305030304" pitchFamily="18" charset="0"/>
                <a:ea typeface="Times New Roman" panose="02020603050405020304" pitchFamily="18" charset="0"/>
              </a:rPr>
              <a:t> - критический уровень.</a:t>
            </a:r>
          </a:p>
        </p:txBody>
      </p:sp>
      <p:pic>
        <p:nvPicPr>
          <p:cNvPr id="7" name="Рисунок 6"/>
          <p:cNvPicPr>
            <a:picLocks noChangeAspect="1"/>
          </p:cNvPicPr>
          <p:nvPr/>
        </p:nvPicPr>
        <p:blipFill>
          <a:blip r:embed="rId2" cstate="print">
            <a:extLst>
              <a:ext uri="{BEBA8EAE-BF5A-486C-A8C5-ECC9F3942E4B}">
                <a14:imgProps xmlns:a14="http://schemas.microsoft.com/office/drawing/2010/main">
                  <a14:imgLayer r:embed="rId3">
                    <a14:imgEffect>
                      <a14:backgroundRemoval t="0" b="99319" l="0" r="100000"/>
                    </a14:imgEffect>
                  </a14:imgLayer>
                </a14:imgProps>
              </a:ext>
              <a:ext uri="{28A0092B-C50C-407E-A947-70E740481C1C}">
                <a14:useLocalDpi xmlns:a14="http://schemas.microsoft.com/office/drawing/2010/main" val="0"/>
              </a:ext>
            </a:extLst>
          </a:blip>
          <a:stretch>
            <a:fillRect/>
          </a:stretch>
        </p:blipFill>
        <p:spPr>
          <a:xfrm rot="19287436">
            <a:off x="9781309" y="5438275"/>
            <a:ext cx="2119744" cy="2119744"/>
          </a:xfrm>
          <a:prstGeom prst="rect">
            <a:avLst/>
          </a:prstGeom>
        </p:spPr>
      </p:pic>
    </p:spTree>
    <p:extLst>
      <p:ext uri="{BB962C8B-B14F-4D97-AF65-F5344CB8AC3E}">
        <p14:creationId xmlns:p14="http://schemas.microsoft.com/office/powerpoint/2010/main" val="19884100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5" name="TextBox 4"/>
          <p:cNvSpPr txBox="1"/>
          <p:nvPr/>
        </p:nvSpPr>
        <p:spPr>
          <a:xfrm>
            <a:off x="1039091" y="429491"/>
            <a:ext cx="8714509" cy="552459"/>
          </a:xfrm>
          <a:prstGeom prst="rect">
            <a:avLst/>
          </a:prstGeom>
          <a:noFill/>
        </p:spPr>
        <p:txBody>
          <a:bodyPr wrap="square" rtlCol="0">
            <a:spAutoFit/>
          </a:bodyPr>
          <a:lstStyle/>
          <a:p>
            <a:pPr>
              <a:lnSpc>
                <a:spcPct val="115000"/>
              </a:lnSpc>
              <a:spcAft>
                <a:spcPts val="0"/>
              </a:spcAft>
            </a:pPr>
            <a:endParaRPr lang="ru-RU" sz="1400" i="1" dirty="0" smtClean="0">
              <a:solidFill>
                <a:srgbClr val="C00000"/>
              </a:solidFill>
              <a:latin typeface="Book Antiqua" panose="02040602050305030304" pitchFamily="18" charset="0"/>
            </a:endParaRPr>
          </a:p>
          <a:p>
            <a:pPr>
              <a:lnSpc>
                <a:spcPct val="115000"/>
              </a:lnSpc>
              <a:spcAft>
                <a:spcPts val="0"/>
              </a:spcAft>
            </a:pPr>
            <a:endParaRPr lang="ru-RU" sz="1200" dirty="0">
              <a:effectLst/>
              <a:latin typeface="Times New Roman" panose="02020603050405020304" pitchFamily="18" charset="0"/>
              <a:ea typeface="Times New Roman" panose="02020603050405020304" pitchFamily="18" charset="0"/>
            </a:endParaRPr>
          </a:p>
        </p:txBody>
      </p:sp>
      <p:sp>
        <p:nvSpPr>
          <p:cNvPr id="7" name="TextBox 6"/>
          <p:cNvSpPr txBox="1"/>
          <p:nvPr/>
        </p:nvSpPr>
        <p:spPr>
          <a:xfrm>
            <a:off x="870154" y="152401"/>
            <a:ext cx="10987549" cy="3560975"/>
          </a:xfrm>
          <a:prstGeom prst="rect">
            <a:avLst/>
          </a:prstGeom>
          <a:noFill/>
        </p:spPr>
        <p:txBody>
          <a:bodyPr wrap="square" rtlCol="0">
            <a:spAutoFit/>
          </a:bodyPr>
          <a:lstStyle/>
          <a:p>
            <a:pPr lvl="0">
              <a:lnSpc>
                <a:spcPct val="115000"/>
              </a:lnSpc>
            </a:pPr>
            <a:r>
              <a:rPr lang="ru-RU" sz="1400" i="1" dirty="0" smtClean="0">
                <a:solidFill>
                  <a:srgbClr val="181848"/>
                </a:solidFill>
                <a:latin typeface="Book Antiqua" panose="02040602050305030304" pitchFamily="18" charset="0"/>
              </a:rPr>
              <a:t>- </a:t>
            </a:r>
            <a:r>
              <a:rPr lang="ru-RU" sz="1400" i="1" dirty="0">
                <a:solidFill>
                  <a:srgbClr val="181848"/>
                </a:solidFill>
                <a:latin typeface="Book Antiqua" panose="02040602050305030304" pitchFamily="18" charset="0"/>
              </a:rPr>
              <a:t>ведение застольной беседы педагогом;</a:t>
            </a:r>
          </a:p>
          <a:p>
            <a:pPr lvl="0">
              <a:lnSpc>
                <a:spcPct val="115000"/>
              </a:lnSpc>
            </a:pPr>
            <a:r>
              <a:rPr lang="ru-RU" sz="1400" i="1" dirty="0">
                <a:solidFill>
                  <a:srgbClr val="181848"/>
                </a:solidFill>
                <a:latin typeface="Book Antiqua" panose="02040602050305030304" pitchFamily="18" charset="0"/>
              </a:rPr>
              <a:t>- использование стихотворного сопровождения при кормлении</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a:t>
            </a:r>
            <a:r>
              <a:rPr lang="ru-RU" sz="1400" i="1" dirty="0">
                <a:solidFill>
                  <a:srgbClr val="181848"/>
                </a:solidFill>
                <a:latin typeface="Book Antiqua" panose="02040602050305030304" pitchFamily="18" charset="0"/>
              </a:rPr>
              <a:t>согласованность действий воспитателя и помощника воспитателя во время кормления детей.</a:t>
            </a:r>
          </a:p>
          <a:p>
            <a:pPr lvl="0">
              <a:lnSpc>
                <a:spcPct val="115000"/>
              </a:lnSpc>
            </a:pPr>
            <a:r>
              <a:rPr lang="ru-RU" sz="1400" i="1" dirty="0">
                <a:solidFill>
                  <a:srgbClr val="181848"/>
                </a:solidFill>
                <a:latin typeface="Book Antiqua" panose="02040602050305030304" pitchFamily="18" charset="0"/>
              </a:rPr>
              <a:t>- вежливо ли дети обращаются друг с другом; умеют ли обращаться ко взрослым;</a:t>
            </a:r>
          </a:p>
          <a:p>
            <a:pPr lvl="0">
              <a:lnSpc>
                <a:spcPct val="115000"/>
              </a:lnSpc>
            </a:pPr>
            <a:r>
              <a:rPr lang="ru-RU" sz="1400" i="1" dirty="0">
                <a:solidFill>
                  <a:srgbClr val="181848"/>
                </a:solidFill>
                <a:latin typeface="Book Antiqua" panose="02040602050305030304" pitchFamily="18" charset="0"/>
              </a:rPr>
              <a:t>- есть ли любимые блюда / равнодушны ли к еде;</a:t>
            </a:r>
          </a:p>
          <a:p>
            <a:pPr lvl="0">
              <a:lnSpc>
                <a:spcPct val="115000"/>
              </a:lnSpc>
            </a:pPr>
            <a:r>
              <a:rPr lang="ru-RU" sz="1400" i="1" dirty="0">
                <a:solidFill>
                  <a:srgbClr val="181848"/>
                </a:solidFill>
                <a:latin typeface="Book Antiqua" panose="02040602050305030304" pitchFamily="18" charset="0"/>
              </a:rPr>
              <a:t>- съедают ли норму питания (первое блюдо, второе блюдо, третье блюдо</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16.Сколько </a:t>
            </a:r>
            <a:r>
              <a:rPr lang="ru-RU" sz="1400" i="1" dirty="0">
                <a:solidFill>
                  <a:srgbClr val="181848"/>
                </a:solidFill>
                <a:latin typeface="Book Antiqua" panose="02040602050305030304" pitchFamily="18" charset="0"/>
              </a:rPr>
              <a:t>времени длился завтрак? Соответствует ли это время установленному режиму? Почему дети вовремя</a:t>
            </a:r>
          </a:p>
          <a:p>
            <a:pPr lvl="0">
              <a:lnSpc>
                <a:spcPct val="115000"/>
              </a:lnSpc>
            </a:pPr>
            <a:r>
              <a:rPr lang="ru-RU" sz="1400" i="1" dirty="0">
                <a:solidFill>
                  <a:srgbClr val="181848"/>
                </a:solidFill>
                <a:latin typeface="Book Antiqua" panose="02040602050305030304" pitchFamily="18" charset="0"/>
              </a:rPr>
              <a:t> не успели закончить завтрак</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17. Созданы ли условия для чистки полости рта после еды.</a:t>
            </a:r>
          </a:p>
          <a:p>
            <a:pPr lvl="0">
              <a:lnSpc>
                <a:spcPct val="115000"/>
              </a:lnSpc>
            </a:pPr>
            <a:r>
              <a:rPr lang="ru-RU" sz="1400" i="1" dirty="0" smtClean="0">
                <a:solidFill>
                  <a:srgbClr val="181848"/>
                </a:solidFill>
                <a:latin typeface="Book Antiqua" panose="02040602050305030304" pitchFamily="18" charset="0"/>
              </a:rPr>
              <a:t>       18. Соблюдение принципов последовательности </a:t>
            </a:r>
            <a:r>
              <a:rPr lang="ru-RU" sz="1400" i="1" dirty="0">
                <a:solidFill>
                  <a:srgbClr val="181848"/>
                </a:solidFill>
                <a:latin typeface="Book Antiqua" panose="02040602050305030304" pitchFamily="18" charset="0"/>
              </a:rPr>
              <a:t>и постепенности при организации режимного момента</a:t>
            </a:r>
            <a:r>
              <a:rPr lang="ru-RU" sz="1400" i="1" dirty="0" smtClean="0">
                <a:solidFill>
                  <a:srgbClr val="181848"/>
                </a:solidFill>
                <a:latin typeface="Book Antiqua" panose="02040602050305030304" pitchFamily="18" charset="0"/>
              </a:rPr>
              <a:t>?</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19. Соблюдаются </a:t>
            </a:r>
            <a:r>
              <a:rPr lang="ru-RU" sz="1400" i="1" dirty="0">
                <a:solidFill>
                  <a:srgbClr val="181848"/>
                </a:solidFill>
                <a:latin typeface="Book Antiqua" panose="02040602050305030304" pitchFamily="18" charset="0"/>
              </a:rPr>
              <a:t>ли единые требования к детям со стороны воспитателя </a:t>
            </a:r>
            <a:r>
              <a:rPr lang="ru-RU" sz="1400" i="1" dirty="0" smtClean="0">
                <a:solidFill>
                  <a:srgbClr val="181848"/>
                </a:solidFill>
                <a:latin typeface="Book Antiqua" panose="02040602050305030304" pitchFamily="18" charset="0"/>
              </a:rPr>
              <a:t>и помощником воспитателя?</a:t>
            </a:r>
          </a:p>
          <a:p>
            <a:pPr lvl="0">
              <a:lnSpc>
                <a:spcPct val="115000"/>
              </a:lnSpc>
            </a:pPr>
            <a:r>
              <a:rPr lang="ru-RU" sz="1400" i="1" dirty="0" smtClean="0">
                <a:solidFill>
                  <a:srgbClr val="181848"/>
                </a:solidFill>
                <a:latin typeface="Book Antiqua" panose="02040602050305030304" pitchFamily="18" charset="0"/>
              </a:rPr>
              <a:t>       20. Какие </a:t>
            </a:r>
            <a:r>
              <a:rPr lang="ru-RU" sz="1400" i="1" dirty="0">
                <a:solidFill>
                  <a:srgbClr val="181848"/>
                </a:solidFill>
                <a:latin typeface="Book Antiqua" panose="02040602050305030304" pitchFamily="18" charset="0"/>
              </a:rPr>
              <a:t>воспитательные и образовательные задачи решает воспитатель при организации режимных моментов? Их соответствие требованиям «Программы…».</a:t>
            </a:r>
            <a:endParaRPr lang="ru-RU" sz="1400" i="1" dirty="0" smtClean="0">
              <a:solidFill>
                <a:srgbClr val="181848"/>
              </a:solidFill>
              <a:latin typeface="Book Antiqua" panose="02040602050305030304" pitchFamily="18" charset="0"/>
            </a:endParaRPr>
          </a:p>
          <a:p>
            <a:pPr lvl="0">
              <a:lnSpc>
                <a:spcPct val="115000"/>
              </a:lnSpc>
            </a:pPr>
            <a:endParaRPr lang="ru-RU" sz="1400" i="1" dirty="0" smtClean="0">
              <a:solidFill>
                <a:srgbClr val="181848"/>
              </a:solidFill>
              <a:latin typeface="Book Antiqua" panose="02040602050305030304" pitchFamily="18" charset="0"/>
            </a:endParaRPr>
          </a:p>
        </p:txBody>
      </p:sp>
      <p:sp>
        <p:nvSpPr>
          <p:cNvPr id="3" name="TextBox 2"/>
          <p:cNvSpPr txBox="1"/>
          <p:nvPr/>
        </p:nvSpPr>
        <p:spPr>
          <a:xfrm>
            <a:off x="870154" y="3550920"/>
            <a:ext cx="11123726" cy="3100849"/>
          </a:xfrm>
          <a:prstGeom prst="rect">
            <a:avLst/>
          </a:prstGeom>
          <a:noFill/>
        </p:spPr>
        <p:txBody>
          <a:bodyPr wrap="square" rtlCol="0">
            <a:spAutoFit/>
          </a:bodyPr>
          <a:lstStyle/>
          <a:p>
            <a:pPr lvl="0">
              <a:lnSpc>
                <a:spcPct val="115000"/>
              </a:lnSpc>
            </a:pPr>
            <a:r>
              <a:rPr lang="ru-RU" sz="1600" b="1" i="1" dirty="0">
                <a:solidFill>
                  <a:srgbClr val="181848"/>
                </a:solidFill>
                <a:latin typeface="Book Antiqua" panose="02040602050305030304" pitchFamily="18" charset="0"/>
              </a:rPr>
              <a:t>Самостоятельная деятельность детей перед </a:t>
            </a:r>
            <a:r>
              <a:rPr lang="ru-RU" sz="1600" b="1" i="1" dirty="0" smtClean="0">
                <a:solidFill>
                  <a:srgbClr val="181848"/>
                </a:solidFill>
                <a:latin typeface="Book Antiqua" panose="02040602050305030304" pitchFamily="18" charset="0"/>
              </a:rPr>
              <a:t>занятием</a:t>
            </a:r>
          </a:p>
          <a:p>
            <a:pPr lvl="0">
              <a:lnSpc>
                <a:spcPct val="115000"/>
              </a:lnSpc>
            </a:pPr>
            <a:r>
              <a:rPr lang="ru-RU" sz="1400" i="1" dirty="0" smtClean="0">
                <a:solidFill>
                  <a:srgbClr val="181848"/>
                </a:solidFill>
                <a:latin typeface="Book Antiqua" panose="02040602050305030304" pitchFamily="18" charset="0"/>
              </a:rPr>
              <a:t>       21. </a:t>
            </a:r>
            <a:r>
              <a:rPr lang="ru-RU" sz="1400" i="1" dirty="0">
                <a:solidFill>
                  <a:srgbClr val="181848"/>
                </a:solidFill>
                <a:latin typeface="Book Antiqua" panose="02040602050305030304" pitchFamily="18" charset="0"/>
              </a:rPr>
              <a:t>Что делают дети после завтрака? Организовывает ли воспитатель деятельность детей, </a:t>
            </a:r>
            <a:r>
              <a:rPr lang="ru-RU" sz="1400" i="1" dirty="0" smtClean="0">
                <a:solidFill>
                  <a:srgbClr val="181848"/>
                </a:solidFill>
                <a:latin typeface="Book Antiqua" panose="02040602050305030304" pitchFamily="18" charset="0"/>
              </a:rPr>
              <a:t>предлагает </a:t>
            </a:r>
            <a:r>
              <a:rPr lang="ru-RU" sz="1400" i="1" dirty="0">
                <a:solidFill>
                  <a:srgbClr val="181848"/>
                </a:solidFill>
                <a:latin typeface="Book Antiqua" panose="02040602050305030304" pitchFamily="18" charset="0"/>
              </a:rPr>
              <a:t>ли игры, </a:t>
            </a:r>
            <a:r>
              <a:rPr lang="ru-RU" sz="1400" i="1" dirty="0" smtClean="0">
                <a:solidFill>
                  <a:srgbClr val="181848"/>
                </a:solidFill>
                <a:latin typeface="Book Antiqua" panose="02040602050305030304" pitchFamily="18" charset="0"/>
              </a:rPr>
              <a:t>пособия? </a:t>
            </a:r>
            <a:r>
              <a:rPr lang="ru-RU" sz="1400" i="1" dirty="0">
                <a:solidFill>
                  <a:srgbClr val="181848"/>
                </a:solidFill>
                <a:latin typeface="Book Antiqua" panose="02040602050305030304" pitchFamily="18" charset="0"/>
              </a:rPr>
              <a:t>Какие? Сколько времени длится перерыв между завтраком и занятием? Соответствует ли это время установленному режиму?</a:t>
            </a:r>
          </a:p>
          <a:p>
            <a:pPr lvl="0">
              <a:lnSpc>
                <a:spcPct val="115000"/>
              </a:lnSpc>
            </a:pPr>
            <a:r>
              <a:rPr lang="ru-RU" sz="1400" i="1" dirty="0" smtClean="0">
                <a:solidFill>
                  <a:srgbClr val="181848"/>
                </a:solidFill>
                <a:latin typeface="Book Antiqua" panose="02040602050305030304" pitchFamily="18" charset="0"/>
              </a:rPr>
              <a:t>       22. </a:t>
            </a:r>
            <a:r>
              <a:rPr lang="ru-RU" sz="1400" i="1" dirty="0">
                <a:solidFill>
                  <a:srgbClr val="181848"/>
                </a:solidFill>
                <a:latin typeface="Book Antiqua" panose="02040602050305030304" pitchFamily="18" charset="0"/>
              </a:rPr>
              <a:t>В котором часу начались занятия? Сколько времени они длились? Соответствует ли оно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установленному </a:t>
            </a:r>
            <a:r>
              <a:rPr lang="ru-RU" sz="1400" i="1" dirty="0">
                <a:solidFill>
                  <a:srgbClr val="181848"/>
                </a:solidFill>
                <a:latin typeface="Book Antiqua" panose="02040602050305030304" pitchFamily="18" charset="0"/>
              </a:rPr>
              <a:t>режиму</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23. </a:t>
            </a:r>
            <a:r>
              <a:rPr lang="ru-RU" sz="1400" i="1" dirty="0">
                <a:solidFill>
                  <a:srgbClr val="181848"/>
                </a:solidFill>
                <a:latin typeface="Book Antiqua" panose="02040602050305030304" pitchFamily="18" charset="0"/>
              </a:rPr>
              <a:t>Интересно ли организован перерыв между занятиями? Обеспечивается ли детям отдых?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Почему </a:t>
            </a:r>
            <a:r>
              <a:rPr lang="ru-RU" sz="1400" i="1" dirty="0">
                <a:solidFill>
                  <a:srgbClr val="181848"/>
                </a:solidFill>
                <a:latin typeface="Book Antiqua" panose="02040602050305030304" pitchFamily="18" charset="0"/>
              </a:rPr>
              <a:t>да? Почему нет</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24. </a:t>
            </a:r>
            <a:r>
              <a:rPr lang="ru-RU" sz="1400" i="1" dirty="0">
                <a:solidFill>
                  <a:srgbClr val="181848"/>
                </a:solidFill>
                <a:latin typeface="Book Antiqua" panose="02040602050305030304" pitchFamily="18" charset="0"/>
              </a:rPr>
              <a:t>Чем занимаются дети в группе после занятия? В котором часу выходят одеваться на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прогулку</a:t>
            </a:r>
            <a:r>
              <a:rPr lang="ru-RU" sz="1400" i="1" dirty="0">
                <a:solidFill>
                  <a:srgbClr val="181848"/>
                </a:solidFill>
                <a:latin typeface="Book Antiqua" panose="02040602050305030304" pitchFamily="18" charset="0"/>
              </a:rPr>
              <a:t>? Соответствует ли это время установленному режиму?</a:t>
            </a:r>
          </a:p>
          <a:p>
            <a:pPr lvl="0">
              <a:lnSpc>
                <a:spcPct val="115000"/>
              </a:lnSpc>
            </a:pPr>
            <a:r>
              <a:rPr lang="ru-RU" sz="1400" i="1" dirty="0" smtClean="0">
                <a:solidFill>
                  <a:srgbClr val="181848"/>
                </a:solidFill>
                <a:latin typeface="Book Antiqua" panose="02040602050305030304" pitchFamily="18" charset="0"/>
              </a:rPr>
              <a:t>       25.Созданы </a:t>
            </a:r>
            <a:r>
              <a:rPr lang="ru-RU" sz="1400" i="1" dirty="0">
                <a:solidFill>
                  <a:srgbClr val="181848"/>
                </a:solidFill>
                <a:latin typeface="Book Antiqua" panose="02040602050305030304" pitchFamily="18" charset="0"/>
              </a:rPr>
              <a:t>ли в группе условия для формирования  самостоятельной двигательной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деятельности </a:t>
            </a:r>
            <a:r>
              <a:rPr lang="ru-RU" sz="1400" i="1" dirty="0">
                <a:solidFill>
                  <a:srgbClr val="181848"/>
                </a:solidFill>
                <a:latin typeface="Book Antiqua" panose="02040602050305030304" pitchFamily="18" charset="0"/>
              </a:rPr>
              <a:t>у детей?</a:t>
            </a:r>
          </a:p>
          <a:p>
            <a:pPr lvl="0">
              <a:lnSpc>
                <a:spcPct val="115000"/>
              </a:lnSpc>
            </a:pPr>
            <a:endParaRPr lang="ru-RU" sz="1400" i="1" dirty="0">
              <a:solidFill>
                <a:srgbClr val="181848"/>
              </a:solidFill>
              <a:latin typeface="Book Antiqua" panose="02040602050305030304" pitchFamily="18" charset="0"/>
            </a:endParaRP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18648" y="4666319"/>
            <a:ext cx="3175232" cy="1985450"/>
          </a:xfrm>
          <a:prstGeom prst="rect">
            <a:avLst/>
          </a:prstGeom>
        </p:spPr>
      </p:pic>
    </p:spTree>
    <p:extLst>
      <p:ext uri="{BB962C8B-B14F-4D97-AF65-F5344CB8AC3E}">
        <p14:creationId xmlns:p14="http://schemas.microsoft.com/office/powerpoint/2010/main" val="396359288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2379930" y="700088"/>
            <a:ext cx="9119343" cy="882678"/>
          </a:xfrm>
          <a:prstGeom prst="rect">
            <a:avLst/>
          </a:prstGeom>
          <a:noFill/>
        </p:spPr>
        <p:txBody>
          <a:bodyPr wrap="square" rtlCol="0">
            <a:spAutoFit/>
          </a:bodyPr>
          <a:lstStyle/>
          <a:p>
            <a:pPr algn="ctr">
              <a:lnSpc>
                <a:spcPct val="107000"/>
              </a:lnSpc>
              <a:spcAft>
                <a:spcPts val="0"/>
              </a:spcAft>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воспитания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культурно-гигиенических навыков и культуры поведения </a:t>
            </a:r>
            <a:endParaRPr lang="ru-RU" sz="2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1998640184"/>
              </p:ext>
            </p:extLst>
          </p:nvPr>
        </p:nvGraphicFramePr>
        <p:xfrm>
          <a:off x="914402" y="1582769"/>
          <a:ext cx="11044236" cy="4662300"/>
        </p:xfrm>
        <a:graphic>
          <a:graphicData uri="http://schemas.openxmlformats.org/drawingml/2006/table">
            <a:tbl>
              <a:tblPr firstRow="1" bandRow="1">
                <a:tableStyleId>{5C22544A-7EE6-4342-B048-85BDC9FD1C3A}</a:tableStyleId>
              </a:tblPr>
              <a:tblGrid>
                <a:gridCol w="636632">
                  <a:extLst>
                    <a:ext uri="{9D8B030D-6E8A-4147-A177-3AD203B41FA5}">
                      <a16:colId xmlns:a16="http://schemas.microsoft.com/office/drawing/2014/main" val="971132831"/>
                    </a:ext>
                  </a:extLst>
                </a:gridCol>
                <a:gridCol w="7611946">
                  <a:extLst>
                    <a:ext uri="{9D8B030D-6E8A-4147-A177-3AD203B41FA5}">
                      <a16:colId xmlns:a16="http://schemas.microsoft.com/office/drawing/2014/main" val="4038704876"/>
                    </a:ext>
                  </a:extLst>
                </a:gridCol>
                <a:gridCol w="691994">
                  <a:extLst>
                    <a:ext uri="{9D8B030D-6E8A-4147-A177-3AD203B41FA5}">
                      <a16:colId xmlns:a16="http://schemas.microsoft.com/office/drawing/2014/main" val="1367639966"/>
                    </a:ext>
                  </a:extLst>
                </a:gridCol>
                <a:gridCol w="719675">
                  <a:extLst>
                    <a:ext uri="{9D8B030D-6E8A-4147-A177-3AD203B41FA5}">
                      <a16:colId xmlns:a16="http://schemas.microsoft.com/office/drawing/2014/main" val="1298696480"/>
                    </a:ext>
                  </a:extLst>
                </a:gridCol>
                <a:gridCol w="733515">
                  <a:extLst>
                    <a:ext uri="{9D8B030D-6E8A-4147-A177-3AD203B41FA5}">
                      <a16:colId xmlns:a16="http://schemas.microsoft.com/office/drawing/2014/main" val="381483896"/>
                    </a:ext>
                  </a:extLst>
                </a:gridCol>
                <a:gridCol w="650474">
                  <a:extLst>
                    <a:ext uri="{9D8B030D-6E8A-4147-A177-3AD203B41FA5}">
                      <a16:colId xmlns:a16="http://schemas.microsoft.com/office/drawing/2014/main" val="231056482"/>
                    </a:ext>
                  </a:extLst>
                </a:gridCol>
              </a:tblGrid>
              <a:tr h="46099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a:t>
                      </a:r>
                    </a:p>
                  </a:txBody>
                  <a:tcPr>
                    <a:solidFill>
                      <a:srgbClr val="333399"/>
                    </a:solidFill>
                  </a:tcPr>
                </a:tc>
                <a:tc>
                  <a:txBody>
                    <a:bodyPr/>
                    <a:lstStyle/>
                    <a:p>
                      <a:pPr algn="ctr"/>
                      <a:r>
                        <a:rPr lang="ru-RU" sz="1600" i="1" dirty="0" smtClean="0">
                          <a:solidFill>
                            <a:schemeClr val="bg1"/>
                          </a:solidFill>
                          <a:effectLst/>
                          <a:latin typeface="Book Antiqua" panose="02040602050305030304" pitchFamily="18" charset="0"/>
                          <a:ea typeface="Times New Roman" panose="02020603050405020304" pitchFamily="18" charset="0"/>
                        </a:rPr>
                        <a:t>Вопросы для анализа</a:t>
                      </a:r>
                      <a:endParaRPr lang="ru-RU" sz="1600" i="1" dirty="0">
                        <a:solidFill>
                          <a:schemeClr val="bg1"/>
                        </a:solidFill>
                        <a:latin typeface="Book Antiqua" panose="02040602050305030304" pitchFamily="18" charset="0"/>
                      </a:endParaRPr>
                    </a:p>
                  </a:txBody>
                  <a:tcPr>
                    <a:solidFill>
                      <a:srgbClr val="333399"/>
                    </a:solidFill>
                  </a:tcPr>
                </a:tc>
                <a:tc gridSpan="4">
                  <a:txBody>
                    <a:bodyPr/>
                    <a:lstStyle/>
                    <a:p>
                      <a:pPr algn="ctr"/>
                      <a:r>
                        <a:rPr lang="ru-RU" sz="1600" i="1" dirty="0" smtClean="0">
                          <a:latin typeface="Book Antiqua" panose="02040602050305030304" pitchFamily="18" charset="0"/>
                        </a:rPr>
                        <a:t>Группа</a:t>
                      </a:r>
                      <a:endParaRPr lang="ru-RU" sz="1600" i="1" dirty="0">
                        <a:latin typeface="Book Antiqua" panose="02040602050305030304" pitchFamily="18" charset="0"/>
                      </a:endParaRPr>
                    </a:p>
                  </a:txBody>
                  <a:tcPr>
                    <a:solidFill>
                      <a:srgbClr val="333399"/>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487875578"/>
                  </a:ext>
                </a:extLst>
              </a:tr>
              <a:tr h="362809">
                <a:tc>
                  <a:txBody>
                    <a:bodyPr/>
                    <a:lstStyle/>
                    <a:p>
                      <a:pPr algn="ctr"/>
                      <a:r>
                        <a:rPr lang="ru-RU" sz="1400" b="1" i="1" dirty="0" smtClean="0">
                          <a:solidFill>
                            <a:srgbClr val="181848"/>
                          </a:solidFill>
                          <a:latin typeface="Book Antiqua" panose="02040602050305030304" pitchFamily="18" charset="0"/>
                        </a:rPr>
                        <a:t>1.</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Навыки пользования мылом, расческой, полотенцем, носовым платком.</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64299806"/>
                  </a:ext>
                </a:extLst>
              </a:tr>
              <a:tr h="362809">
                <a:tc>
                  <a:txBody>
                    <a:bodyPr/>
                    <a:lstStyle/>
                    <a:p>
                      <a:pPr algn="ctr"/>
                      <a:r>
                        <a:rPr lang="ru-RU" sz="1400" b="1" i="1" dirty="0" smtClean="0">
                          <a:solidFill>
                            <a:srgbClr val="181848"/>
                          </a:solidFill>
                          <a:latin typeface="Book Antiqua" panose="02040602050305030304" pitchFamily="18" charset="0"/>
                        </a:rPr>
                        <a:t>2.</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latin typeface="Book Antiqua" panose="02040602050305030304" pitchFamily="18" charset="0"/>
                        </a:rPr>
                        <a:t>Культура еды.</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93805974"/>
                  </a:ext>
                </a:extLst>
              </a:tr>
              <a:tr h="1148894">
                <a:tc>
                  <a:txBody>
                    <a:bodyPr/>
                    <a:lstStyle/>
                    <a:p>
                      <a:pPr algn="ctr"/>
                      <a:r>
                        <a:rPr lang="ru-RU" sz="1400" b="1" i="1" dirty="0" smtClean="0">
                          <a:solidFill>
                            <a:srgbClr val="181848"/>
                          </a:solidFill>
                          <a:latin typeface="Book Antiqua" panose="02040602050305030304" pitchFamily="18" charset="0"/>
                        </a:rPr>
                        <a:t>3.</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Навыки пользования столовыми приборами:</a:t>
                      </a:r>
                    </a:p>
                    <a:p>
                      <a:r>
                        <a:rPr lang="ru-RU" sz="1400" i="1" dirty="0" smtClean="0">
                          <a:solidFill>
                            <a:srgbClr val="181848"/>
                          </a:solidFill>
                          <a:latin typeface="Book Antiqua" panose="02040602050305030304" pitchFamily="18" charset="0"/>
                        </a:rPr>
                        <a:t>•	ложкой,</a:t>
                      </a:r>
                    </a:p>
                    <a:p>
                      <a:r>
                        <a:rPr lang="ru-RU" sz="1400" i="1" dirty="0" smtClean="0">
                          <a:solidFill>
                            <a:srgbClr val="181848"/>
                          </a:solidFill>
                          <a:latin typeface="Book Antiqua" panose="02040602050305030304" pitchFamily="18" charset="0"/>
                        </a:rPr>
                        <a:t>•	вилкой,</a:t>
                      </a:r>
                    </a:p>
                    <a:p>
                      <a:r>
                        <a:rPr lang="ru-RU" sz="1400" i="1" dirty="0" smtClean="0">
                          <a:solidFill>
                            <a:srgbClr val="181848"/>
                          </a:solidFill>
                          <a:latin typeface="Book Antiqua" panose="02040602050305030304" pitchFamily="18" charset="0"/>
                        </a:rPr>
                        <a:t>•	ножом,</a:t>
                      </a:r>
                    </a:p>
                    <a:p>
                      <a:r>
                        <a:rPr lang="ru-RU" sz="1400" i="1" dirty="0" smtClean="0">
                          <a:solidFill>
                            <a:srgbClr val="181848"/>
                          </a:solidFill>
                          <a:latin typeface="Book Antiqua" panose="02040602050305030304" pitchFamily="18" charset="0"/>
                        </a:rPr>
                        <a:t>•	салфеткой. </a:t>
                      </a: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709026323"/>
                  </a:ext>
                </a:extLst>
              </a:tr>
              <a:tr h="362809">
                <a:tc>
                  <a:txBody>
                    <a:bodyPr/>
                    <a:lstStyle/>
                    <a:p>
                      <a:pPr algn="ctr"/>
                      <a:r>
                        <a:rPr lang="ru-RU" sz="1400" b="1" i="1" dirty="0" smtClean="0">
                          <a:solidFill>
                            <a:srgbClr val="181848"/>
                          </a:solidFill>
                          <a:latin typeface="Book Antiqua" panose="02040602050305030304" pitchFamily="18" charset="0"/>
                        </a:rPr>
                        <a:t>4.</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latin typeface="Book Antiqua" panose="02040602050305030304" pitchFamily="18" charset="0"/>
                        </a:rPr>
                        <a:t>Содержание в порядке одежды.</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730146730"/>
                  </a:ext>
                </a:extLst>
              </a:tr>
              <a:tr h="362809">
                <a:tc>
                  <a:txBody>
                    <a:bodyPr/>
                    <a:lstStyle/>
                    <a:p>
                      <a:pPr algn="ctr"/>
                      <a:r>
                        <a:rPr lang="ru-RU" sz="1400" b="1" i="1" dirty="0" smtClean="0">
                          <a:solidFill>
                            <a:srgbClr val="181848"/>
                          </a:solidFill>
                          <a:latin typeface="Book Antiqua" panose="02040602050305030304" pitchFamily="18" charset="0"/>
                        </a:rPr>
                        <a:t>5.</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Обращение к взрослому по имени – отчеству.</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53555043"/>
                  </a:ext>
                </a:extLst>
              </a:tr>
              <a:tr h="362809">
                <a:tc>
                  <a:txBody>
                    <a:bodyPr/>
                    <a:lstStyle/>
                    <a:p>
                      <a:pPr algn="ctr"/>
                      <a:r>
                        <a:rPr lang="ru-RU" sz="1400" b="1" i="1" dirty="0" smtClean="0">
                          <a:solidFill>
                            <a:srgbClr val="181848"/>
                          </a:solidFill>
                          <a:latin typeface="Book Antiqua" panose="02040602050305030304" pitchFamily="18" charset="0"/>
                        </a:rPr>
                        <a:t>6.</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Благодарит взрослых и сверстников за оказанную помощь.</a:t>
                      </a:r>
                      <a:endParaRPr lang="ru-RU" sz="1400" i="1" dirty="0">
                        <a:solidFill>
                          <a:srgbClr val="181848"/>
                        </a:solidFill>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259457380"/>
                  </a:ext>
                </a:extLst>
              </a:tr>
              <a:tr h="362809">
                <a:tc>
                  <a:txBody>
                    <a:bodyPr/>
                    <a:lstStyle/>
                    <a:p>
                      <a:pPr algn="ctr"/>
                      <a:r>
                        <a:rPr lang="ru-RU" sz="1400" b="1" i="1" dirty="0" smtClean="0">
                          <a:solidFill>
                            <a:srgbClr val="181848"/>
                          </a:solidFill>
                          <a:latin typeface="Book Antiqua" panose="02040602050305030304" pitchFamily="18" charset="0"/>
                        </a:rPr>
                        <a:t>7.</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Бережное отношение к игрушкам.</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06933126"/>
                  </a:ext>
                </a:extLst>
              </a:tr>
              <a:tr h="362809">
                <a:tc>
                  <a:txBody>
                    <a:bodyPr/>
                    <a:lstStyle/>
                    <a:p>
                      <a:pPr algn="ctr"/>
                      <a:r>
                        <a:rPr lang="ru-RU" sz="1400" b="1" i="1" dirty="0" smtClean="0">
                          <a:solidFill>
                            <a:srgbClr val="181848"/>
                          </a:solidFill>
                          <a:latin typeface="Book Antiqua" panose="02040602050305030304" pitchFamily="18" charset="0"/>
                        </a:rPr>
                        <a:t>8.</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Times New Roman" panose="02020603050405020304" pitchFamily="18" charset="0"/>
                          <a:ea typeface="Times New Roman" panose="02020603050405020304" pitchFamily="18" charset="0"/>
                        </a:rPr>
                        <a:t>Соблюдение элементарных правил поведения в группе.</a:t>
                      </a:r>
                      <a:endParaRPr lang="ru-RU" sz="1400" i="1" dirty="0">
                        <a:solidFill>
                          <a:srgbClr val="181848"/>
                        </a:solidFill>
                      </a:endParaRPr>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942300089"/>
                  </a:ext>
                </a:extLst>
              </a:tr>
              <a:tr h="482743">
                <a:tc>
                  <a:txBody>
                    <a:bodyPr/>
                    <a:lstStyle/>
                    <a:p>
                      <a:pPr algn="ctr"/>
                      <a:r>
                        <a:rPr lang="ru-RU" sz="1400" b="1" i="1" dirty="0" smtClean="0">
                          <a:solidFill>
                            <a:srgbClr val="181848"/>
                          </a:solidFill>
                          <a:latin typeface="Book Antiqua" panose="02040602050305030304" pitchFamily="18" charset="0"/>
                        </a:rPr>
                        <a:t>9.</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Знание и соблюдение правил поведения в общественных местах.</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692114014"/>
                  </a:ext>
                </a:extLst>
              </a:tr>
            </a:tbl>
          </a:graphicData>
        </a:graphic>
      </p:graphicFrame>
      <p:sp>
        <p:nvSpPr>
          <p:cNvPr id="5" name="TextBox 4"/>
          <p:cNvSpPr txBox="1"/>
          <p:nvPr/>
        </p:nvSpPr>
        <p:spPr>
          <a:xfrm>
            <a:off x="914403" y="6372225"/>
            <a:ext cx="8358186" cy="307777"/>
          </a:xfrm>
          <a:prstGeom prst="rect">
            <a:avLst/>
          </a:prstGeom>
          <a:noFill/>
        </p:spPr>
        <p:txBody>
          <a:bodyPr wrap="square" rtlCol="0">
            <a:spAutoFit/>
          </a:bodyPr>
          <a:lstStyle/>
          <a:p>
            <a:pPr lvl="0"/>
            <a:r>
              <a:rPr lang="ru-RU" sz="1400" b="1" i="1" dirty="0">
                <a:solidFill>
                  <a:srgbClr val="181848"/>
                </a:solidFill>
                <a:latin typeface="Book Antiqua" panose="02040602050305030304" pitchFamily="18" charset="0"/>
                <a:ea typeface="Times New Roman" panose="02020603050405020304" pitchFamily="18" charset="0"/>
              </a:rPr>
              <a:t>Условные обозначения: В</a:t>
            </a:r>
            <a:r>
              <a:rPr lang="ru-RU" sz="1400" i="1" dirty="0">
                <a:solidFill>
                  <a:srgbClr val="181848"/>
                </a:solidFill>
                <a:latin typeface="Book Antiqua" panose="02040602050305030304" pitchFamily="18" charset="0"/>
                <a:ea typeface="Times New Roman" panose="02020603050405020304" pitchFamily="18" charset="0"/>
              </a:rPr>
              <a:t> - высокий уровень,  </a:t>
            </a:r>
            <a:r>
              <a:rPr lang="ru-RU" sz="1400" b="1" i="1" dirty="0">
                <a:solidFill>
                  <a:srgbClr val="181848"/>
                </a:solidFill>
                <a:latin typeface="Book Antiqua" panose="02040602050305030304" pitchFamily="18" charset="0"/>
                <a:ea typeface="Times New Roman" panose="02020603050405020304" pitchFamily="18" charset="0"/>
              </a:rPr>
              <a:t>Д</a:t>
            </a:r>
            <a:r>
              <a:rPr lang="ru-RU" sz="1400" i="1" dirty="0">
                <a:solidFill>
                  <a:srgbClr val="181848"/>
                </a:solidFill>
                <a:latin typeface="Book Antiqua" panose="02040602050305030304" pitchFamily="18" charset="0"/>
                <a:ea typeface="Times New Roman" panose="02020603050405020304" pitchFamily="18" charset="0"/>
              </a:rPr>
              <a:t> - допустимый, </a:t>
            </a:r>
            <a:r>
              <a:rPr lang="ru-RU" sz="1400" b="1" i="1" dirty="0">
                <a:solidFill>
                  <a:srgbClr val="181848"/>
                </a:solidFill>
                <a:latin typeface="Book Antiqua" panose="02040602050305030304" pitchFamily="18" charset="0"/>
                <a:ea typeface="Times New Roman" panose="02020603050405020304" pitchFamily="18" charset="0"/>
              </a:rPr>
              <a:t>К</a:t>
            </a:r>
            <a:r>
              <a:rPr lang="ru-RU" sz="1400" i="1" dirty="0">
                <a:solidFill>
                  <a:srgbClr val="181848"/>
                </a:solidFill>
                <a:latin typeface="Book Antiqua" panose="02040602050305030304" pitchFamily="18" charset="0"/>
                <a:ea typeface="Times New Roman" panose="02020603050405020304" pitchFamily="18" charset="0"/>
              </a:rPr>
              <a:t> - критический уровень.</a:t>
            </a:r>
          </a:p>
        </p:txBody>
      </p:sp>
      <p:sp>
        <p:nvSpPr>
          <p:cNvPr id="6" name="TextBox 5"/>
          <p:cNvSpPr txBox="1"/>
          <p:nvPr/>
        </p:nvSpPr>
        <p:spPr>
          <a:xfrm>
            <a:off x="8138159" y="169817"/>
            <a:ext cx="3918857" cy="400110"/>
          </a:xfrm>
          <a:prstGeom prst="rect">
            <a:avLst/>
          </a:prstGeom>
          <a:noFill/>
        </p:spPr>
        <p:txBody>
          <a:bodyPr wrap="square" rtlCol="0">
            <a:spAutoFit/>
          </a:bodyPr>
          <a:lstStyle/>
          <a:p>
            <a:pPr algn="r"/>
            <a:r>
              <a:rPr lang="ru-RU" sz="1000" b="1" i="1" dirty="0" smtClean="0">
                <a:solidFill>
                  <a:prstClr val="black"/>
                </a:solidFill>
                <a:latin typeface="Book Antiqua" panose="02040602050305030304" pitchFamily="18" charset="0"/>
              </a:rPr>
              <a:t>Таблица № </a:t>
            </a:r>
            <a:r>
              <a:rPr lang="ru-RU" sz="1000" b="1" i="1" dirty="0">
                <a:solidFill>
                  <a:prstClr val="black"/>
                </a:solidFill>
                <a:latin typeface="Book Antiqua" panose="02040602050305030304" pitchFamily="18" charset="0"/>
              </a:rPr>
              <a:t>7. </a:t>
            </a:r>
            <a:r>
              <a:rPr lang="ru-RU" sz="1000" i="1" dirty="0">
                <a:solidFill>
                  <a:prstClr val="black"/>
                </a:solidFill>
                <a:latin typeface="Book Antiqua" panose="02040602050305030304" pitchFamily="18" charset="0"/>
              </a:rPr>
              <a:t>Карта анализа воспитания культурно-гигиенических навыков и культуры поведения </a:t>
            </a:r>
            <a:endParaRPr lang="ru-RU" dirty="0"/>
          </a:p>
        </p:txBody>
      </p:sp>
      <p:pic>
        <p:nvPicPr>
          <p:cNvPr id="8" name="Рисунок 7"/>
          <p:cNvPicPr>
            <a:picLocks noChangeAspect="1"/>
          </p:cNvPicPr>
          <p:nvPr/>
        </p:nvPicPr>
        <p:blipFill>
          <a:blip r:embed="rId2" cstate="print">
            <a:extLst>
              <a:ext uri="{BEBA8EAE-BF5A-486C-A8C5-ECC9F3942E4B}">
                <a14:imgProps xmlns:a14="http://schemas.microsoft.com/office/drawing/2010/main">
                  <a14:imgLayer r:embed="rId3">
                    <a14:imgEffect>
                      <a14:backgroundRemoval t="2381" b="100000" l="0" r="100000"/>
                    </a14:imgEffect>
                  </a14:imgLayer>
                </a14:imgProps>
              </a:ext>
              <a:ext uri="{28A0092B-C50C-407E-A947-70E740481C1C}">
                <a14:useLocalDpi xmlns:a14="http://schemas.microsoft.com/office/drawing/2010/main" val="0"/>
              </a:ext>
            </a:extLst>
          </a:blip>
          <a:stretch>
            <a:fillRect/>
          </a:stretch>
        </p:blipFill>
        <p:spPr>
          <a:xfrm>
            <a:off x="1519421" y="235183"/>
            <a:ext cx="1194544" cy="1194544"/>
          </a:xfrm>
          <a:prstGeom prst="rect">
            <a:avLst/>
          </a:prstGeom>
        </p:spPr>
      </p:pic>
    </p:spTree>
    <p:extLst>
      <p:ext uri="{BB962C8B-B14F-4D97-AF65-F5344CB8AC3E}">
        <p14:creationId xmlns:p14="http://schemas.microsoft.com/office/powerpoint/2010/main" val="38835196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143" y="101600"/>
            <a:ext cx="11930742" cy="663302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233714" y="261257"/>
            <a:ext cx="10145486" cy="707886"/>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a:t>
            </a:r>
            <a:r>
              <a:rPr lang="ru-RU" sz="2000" b="1" i="1" dirty="0" smtClean="0">
                <a:solidFill>
                  <a:prstClr val="white"/>
                </a:solidFill>
                <a:latin typeface="Book Antiqua" panose="02040602050305030304" pitchFamily="18" charset="0"/>
                <a:ea typeface="Times New Roman" panose="02020603050405020304" pitchFamily="18" charset="0"/>
              </a:rPr>
              <a:t>анализ образовательной </a:t>
            </a:r>
            <a:r>
              <a:rPr lang="ru-RU" sz="2000" b="1" i="1" dirty="0">
                <a:solidFill>
                  <a:prstClr val="white"/>
                </a:solidFill>
                <a:latin typeface="Book Antiqua" panose="02040602050305030304" pitchFamily="18" charset="0"/>
                <a:ea typeface="Times New Roman" panose="02020603050405020304" pitchFamily="18" charset="0"/>
              </a:rPr>
              <a:t>деятельности по физической культуре, </a:t>
            </a:r>
            <a:r>
              <a:rPr lang="ru-RU" sz="2000" b="1" i="1" dirty="0" smtClean="0">
                <a:solidFill>
                  <a:prstClr val="white"/>
                </a:solidFill>
                <a:latin typeface="Book Antiqua" panose="02040602050305030304" pitchFamily="18" charset="0"/>
                <a:ea typeface="Times New Roman" panose="02020603050405020304" pitchFamily="18" charset="0"/>
              </a:rPr>
              <a:t>(НОД, гимнастика, закаливание, режимные моменты, кгн и т.п.) </a:t>
            </a:r>
            <a:endParaRPr lang="ru-RU" dirty="0"/>
          </a:p>
        </p:txBody>
      </p:sp>
      <p:sp>
        <p:nvSpPr>
          <p:cNvPr id="3" name="TextBox 2"/>
          <p:cNvSpPr txBox="1"/>
          <p:nvPr/>
        </p:nvSpPr>
        <p:spPr>
          <a:xfrm>
            <a:off x="333830" y="969143"/>
            <a:ext cx="11437256" cy="5886227"/>
          </a:xfrm>
          <a:prstGeom prst="rect">
            <a:avLst/>
          </a:prstGeom>
          <a:noFill/>
        </p:spPr>
        <p:txBody>
          <a:bodyPr wrap="square" rtlCol="0">
            <a:spAutoFit/>
          </a:bodyPr>
          <a:lstStyle/>
          <a:p>
            <a:pPr lvl="0" algn="just"/>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прохождения педагогической практики  по </a:t>
            </a:r>
            <a:r>
              <a:rPr lang="ru-RU" sz="1600" b="1" i="1" dirty="0">
                <a:solidFill>
                  <a:schemeClr val="bg1"/>
                </a:solidFill>
                <a:latin typeface="Book Antiqua" panose="02040602050305030304" pitchFamily="18" charset="0"/>
                <a:ea typeface="Segoe UI" panose="020B0502040204020203" pitchFamily="34" charset="0"/>
                <a:cs typeface="Arial" panose="020B0604020202020204" pitchFamily="34" charset="0"/>
              </a:rPr>
              <a:t>ПМ 01. Организация мероприятий, направленных на укрепление здоровья ребёнка и его физического </a:t>
            </a:r>
            <a:r>
              <a:rPr lang="ru-RU" sz="1600" b="1" i="1" dirty="0" smtClean="0">
                <a:solidFill>
                  <a:schemeClr val="bg1"/>
                </a:solidFill>
                <a:latin typeface="Book Antiqua" panose="02040602050305030304" pitchFamily="18" charset="0"/>
                <a:ea typeface="Segoe UI" panose="020B0502040204020203" pitchFamily="34" charset="0"/>
                <a:cs typeface="Arial" panose="020B0604020202020204" pitchFamily="34" charset="0"/>
              </a:rPr>
              <a:t>развития, мной была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просмотрена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организация и проведение образовательной деятельности, утренней гимнастики, закаливающих мероприятий по физической культуре во всех возрастных группах. Также просмотрена деятельность детей во всех режимных моментах</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Образовательная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деятельность по физической культуре проводится на хорошем уровне: структурные части соответствуют типу занятия; осуществляется комплексный подбор всего программного материала по развитию движений и физических качеств. Педагоги обеспечивают дифференцированный подход к детям с учетом физической подготовленности; используют специальные приемы повышения физической нагрузки, добиваются высокой моторной плотности и хорошего тренирующего эффекта образовательной деятельности. Элементы двигательной активности органично включаются в сюжетные игры, выделяется время для свободной двигательной деятельности детей в других режимных моментах. В спортивном зале проводится регулярное проветривание, в соответствии с утвержденным графиком проветривания</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всех группах ежедневно проводятся физкультурно-оздоровительные мероприятия: утренняя гимнастика, гимнастика после сна, подвижные игры на прогулках, игры малой подвижности в группе, три раза в неделю – физкультурные занятия, соблюдается режим прогулок</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p>
          <a:p>
            <a:pPr>
              <a:lnSpc>
                <a:spcPct val="115000"/>
              </a:lnSpc>
              <a:spcAft>
                <a:spcPts val="0"/>
              </a:spcAft>
            </a:pPr>
            <a:endPar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Планирование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осуществляется в соответствии с образовательной программой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ДОО,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соответствует программным требованиям, возрастным особенностям детей.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endParaRPr lang="ru-RU" sz="14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3376749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143" y="101600"/>
            <a:ext cx="11930742" cy="6633029"/>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304800" y="101601"/>
            <a:ext cx="11596913" cy="6640279"/>
          </a:xfrm>
          <a:prstGeom prst="rect">
            <a:avLst/>
          </a:prstGeom>
          <a:noFill/>
        </p:spPr>
        <p:txBody>
          <a:bodyPr wrap="square" rtlCol="0">
            <a:spAutoFit/>
          </a:bodyPr>
          <a:lstStyle/>
          <a:p>
            <a:pPr>
              <a:lnSpc>
                <a:spcPct val="115000"/>
              </a:lnSpc>
              <a:spcAft>
                <a:spcPts val="0"/>
              </a:spcAft>
            </a:pPr>
            <a:r>
              <a:rPr lang="ru-RU"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группах проводятся щадящие формы закаливания: хождение босиком ребристой доске, воздушные ванны до и после сна</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       Утренняя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гимнастика проводится во всех группах в спортивном зале в соответствии со временем. Комплекс утренней гимнастики меняется 2 раза в месяц. У </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 воспитателей имеется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подборка комплексов гимнастики для каждой возрастной группы с учетом умений и навыков детей и учетом физической нагрузки.</a:t>
            </a: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Просмотр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утренней гимнастики показал умение воспитателей подбирать физические и строевые упражнения в соответствии с возрастом, подготовленностью; использовать различные атрибуты и звуковое сопровождение; выстраивать сюжет</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Широкий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спектр физкультурного оборудования в спортивном зале способствует развитию интереса к занятиям, укреплению здоровья детей дошкольного возраста.  На физкультурных занятиях осуществляется индивидуально-дифференцированный подход к детям: при определении нагрузок учитывается уровень физической подготовки и здоровье детей.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Воспитатели знакомится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 интересами и возможностями  каждого ребенка к занятиям по физической культуре,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стараются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вовлекать в деятельность малоподвижных детей в двигательную активность подвижных ребят. Для двигательной активности детей доступна спортивная площадка детского сада, где идет подготовка к летне-оздоровительному режиму. </a:t>
            </a:r>
            <a:endPar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Воспитатели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знают комплексы физминуток, динамических пауз, комплексы пальчиковых гимнастик, владеют методикой проведения утренней гимнастики, гимнастики пробуждения, физкультурных занятий. Все воспитатели знают программные задачи и методику работы по разделу «Физическое воспитание». Достаточно грамотно планируют и организовывают двигательный режим детей в течение дня. Умело руководят формированием у детей культурно-гигиенических навыков</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Однако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не всегда есть контроль со стороны воспитателей за правильностью осанки детей во время работы за столом. На занятиях воспитатели не используют профилактические упражнения для глаз.</a:t>
            </a:r>
            <a:endParaRPr lang="ru-RU" sz="1600"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9480568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45143" y="130629"/>
            <a:ext cx="11916228" cy="6574972"/>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478971" y="1509486"/>
            <a:ext cx="11335658" cy="3207032"/>
          </a:xfrm>
          <a:prstGeom prst="rect">
            <a:avLst/>
          </a:prstGeom>
          <a:noFill/>
        </p:spPr>
        <p:txBody>
          <a:bodyPr wrap="square" rtlCol="0">
            <a:spAutoFit/>
          </a:bodyPr>
          <a:lstStyle/>
          <a:p>
            <a:pPr>
              <a:lnSpc>
                <a:spcPct val="115000"/>
              </a:lnSpc>
              <a:spcAft>
                <a:spcPts val="0"/>
              </a:spcAft>
            </a:pP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Для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создания психологического комфорта в группах  </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дошкольной образовательной организации (ДОО) созданы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условия для самостоятельно-поисковой, экспериментальной деятельности, имеются театрально-речевые зоны, разнообразный изобразительный материал для воплощения творческих замыслов детей</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Во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всех группах соблюдается режим дня, режим двигательной активности. Соблюдается рациональное питание</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Благоприятным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фактором психологического комфорта в группе является стиль педагогического общения воспитателя с детьми. Наблюдение за деятельностью педагогов показало, что 100% воспитателей предпочитают демократический стиль общения – общение на основе дружеского расположения. Все педагоги ДОУ работают в ключе личностно-ориентированной модели, воспринимают ребёнка как равного, со своими проблемами, желаниями, интересами.</a:t>
            </a:r>
            <a:endParaRPr lang="ru-RU" sz="1600" b="1" i="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p:cNvSpPr txBox="1"/>
          <p:nvPr/>
        </p:nvSpPr>
        <p:spPr>
          <a:xfrm>
            <a:off x="1306286" y="580571"/>
            <a:ext cx="9593943" cy="400110"/>
          </a:xfrm>
          <a:prstGeom prst="rect">
            <a:avLst/>
          </a:prstGeom>
          <a:noFill/>
        </p:spPr>
        <p:txBody>
          <a:bodyPr wrap="square" rtlCol="0">
            <a:spAutoFit/>
          </a:bodyPr>
          <a:lstStyle/>
          <a:p>
            <a:pPr algn="ctr"/>
            <a:r>
              <a:rPr lang="ru-RU" sz="2000" b="1" i="1" dirty="0">
                <a:solidFill>
                  <a:prstClr val="white"/>
                </a:solidFill>
                <a:latin typeface="Book Antiqua" panose="02040602050305030304" pitchFamily="18" charset="0"/>
                <a:ea typeface="Times New Roman" panose="02020603050405020304" pitchFamily="18" charset="0"/>
              </a:rPr>
              <a:t>Примерный анализ психологического комфорта в группах</a:t>
            </a:r>
            <a:endParaRPr lang="ru-RU" dirty="0"/>
          </a:p>
        </p:txBody>
      </p:sp>
    </p:spTree>
    <p:extLst>
      <p:ext uri="{BB962C8B-B14F-4D97-AF65-F5344CB8AC3E}">
        <p14:creationId xmlns:p14="http://schemas.microsoft.com/office/powerpoint/2010/main" val="23703239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3199" y="116114"/>
            <a:ext cx="11814629" cy="6589486"/>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640114" y="435429"/>
            <a:ext cx="9071429" cy="707886"/>
          </a:xfrm>
          <a:prstGeom prst="rect">
            <a:avLst/>
          </a:prstGeom>
          <a:noFill/>
        </p:spPr>
        <p:txBody>
          <a:bodyPr wrap="square" rtlCol="0">
            <a:spAutoFit/>
          </a:bodyPr>
          <a:lstStyle/>
          <a:p>
            <a:r>
              <a:rPr lang="ru-RU" sz="2000" b="1" i="1" dirty="0">
                <a:solidFill>
                  <a:prstClr val="white"/>
                </a:solidFill>
                <a:latin typeface="Book Antiqua" panose="02040602050305030304" pitchFamily="18" charset="0"/>
                <a:ea typeface="Times New Roman" panose="02020603050405020304" pitchFamily="18" charset="0"/>
              </a:rPr>
              <a:t>Примерный </a:t>
            </a:r>
            <a:r>
              <a:rPr lang="ru-RU" sz="2000" b="1" i="1" dirty="0" smtClean="0">
                <a:solidFill>
                  <a:prstClr val="white"/>
                </a:solidFill>
                <a:latin typeface="Book Antiqua" panose="02040602050305030304" pitchFamily="18" charset="0"/>
                <a:ea typeface="Times New Roman" panose="02020603050405020304" pitchFamily="18" charset="0"/>
              </a:rPr>
              <a:t>анализ взаимодействия сотрудников ДОО с родителями,</a:t>
            </a:r>
          </a:p>
          <a:p>
            <a:pPr algn="ctr"/>
            <a:r>
              <a:rPr lang="ru-RU" sz="2000" b="1" i="1" dirty="0" smtClean="0">
                <a:solidFill>
                  <a:schemeClr val="bg1"/>
                </a:solidFill>
                <a:latin typeface="Book Antiqua" panose="02040602050305030304" pitchFamily="18" charset="0"/>
                <a:ea typeface="Times New Roman" panose="02020603050405020304" pitchFamily="18" charset="0"/>
              </a:rPr>
              <a:t> использования наглядной </a:t>
            </a:r>
            <a:r>
              <a:rPr lang="ru-RU" sz="2000" b="1" i="1" dirty="0">
                <a:solidFill>
                  <a:schemeClr val="bg1"/>
                </a:solidFill>
                <a:latin typeface="Book Antiqua" panose="02040602050305030304" pitchFamily="18" charset="0"/>
                <a:ea typeface="Times New Roman" panose="02020603050405020304" pitchFamily="18" charset="0"/>
              </a:rPr>
              <a:t>информации для родителей в группе</a:t>
            </a:r>
            <a:endParaRPr lang="ru-RU" sz="2000" i="1" dirty="0">
              <a:solidFill>
                <a:schemeClr val="bg1"/>
              </a:solidFill>
              <a:latin typeface="Book Antiqua" panose="02040602050305030304" pitchFamily="18" charset="0"/>
            </a:endParaRPr>
          </a:p>
        </p:txBody>
      </p:sp>
      <p:sp>
        <p:nvSpPr>
          <p:cNvPr id="3" name="TextBox 2"/>
          <p:cNvSpPr txBox="1"/>
          <p:nvPr/>
        </p:nvSpPr>
        <p:spPr>
          <a:xfrm>
            <a:off x="377371" y="1248229"/>
            <a:ext cx="11422743" cy="6038576"/>
          </a:xfrm>
          <a:prstGeom prst="rect">
            <a:avLst/>
          </a:prstGeom>
          <a:noFill/>
        </p:spPr>
        <p:txBody>
          <a:bodyPr wrap="square" rtlCol="0">
            <a:spAutoFit/>
          </a:bodyPr>
          <a:lstStyle/>
          <a:p>
            <a:pPr>
              <a:lnSpc>
                <a:spcPct val="115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группах ведутся разнообразные формы работы с родителями по физическому воспитанию: родительские собрания, консультации, привлечение к участию в спортивных праздниках, совместных физкультурных занятиях. Наглядная информация для родителей в группах представлена довольно разнообразная</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трёх группах ведется достаточная информация о проводимых в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ДОО </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мероприятиях по здоровьесбережению</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0"/>
              </a:spcAft>
            </a:pP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Во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всех группах имеются новые информационные уголки, наполненные разнообразной информацией по оздоровлению дошкольников. Педагоги разрабатывают для родителей буклеты, памятки, папки-передвижки и т.д. Информация размещаемая в уголках насыщенная, полезная и актуальная. По итогам проведенных мероприятий педагоги оформляют фотоотчеты которые размещают в уголках для родителей и на официальном сайте детского сада</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В период прохождения учебной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практика «Наблюдение мероприятий, направленных на укрепление здоровья ребенка и его физическое </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развитие» мне  была предоставлена возможность увидеть,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что работа по физическому воспитанию в детском саду в целом ведется на достаточно уровне. Педагоги соблюдают требования федерального государственного образовательного стандарта по разделу «Физическое развитие</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600" b="1"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Уровень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профессионального мастерства педагогов хороший. Они качественно планируют работу по физическому воспитанию, используют разнообразные формы организации физкультурно-оздоровительной работы, грамотно строят образовательное пространство, привлекают к работе в данном направлении родителей.</a:t>
            </a:r>
            <a:endParaRPr lang="ru-RU" sz="1600" b="1"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ru-RU" sz="12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endParaRPr lang="ru-RU" b="1"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751877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10" name="Пятиугольник 9"/>
          <p:cNvSpPr/>
          <p:nvPr/>
        </p:nvSpPr>
        <p:spPr>
          <a:xfrm rot="10800000">
            <a:off x="3823854" y="242297"/>
            <a:ext cx="8118761" cy="720437"/>
          </a:xfrm>
          <a:prstGeom prst="homePlate">
            <a:avLst/>
          </a:prstGeom>
          <a:solidFill>
            <a:srgbClr val="333399"/>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TextBox 10"/>
          <p:cNvSpPr txBox="1"/>
          <p:nvPr/>
        </p:nvSpPr>
        <p:spPr>
          <a:xfrm>
            <a:off x="4239491" y="242296"/>
            <a:ext cx="7592291" cy="707886"/>
          </a:xfrm>
          <a:prstGeom prst="rect">
            <a:avLst/>
          </a:prstGeom>
          <a:noFill/>
        </p:spPr>
        <p:txBody>
          <a:bodyPr wrap="square" rtlCol="0">
            <a:spAutoFit/>
          </a:bodyPr>
          <a:lstStyle/>
          <a:p>
            <a:pPr lvl="0" algn="r"/>
            <a:r>
              <a:rPr lang="ru-RU" sz="2000" b="1" i="1" dirty="0">
                <a:solidFill>
                  <a:schemeClr val="bg1"/>
                </a:solidFill>
                <a:latin typeface="Book Antiqua" panose="02040602050305030304" pitchFamily="18" charset="0"/>
                <a:ea typeface="Times New Roman" panose="02020603050405020304" pitchFamily="18" charset="0"/>
              </a:rPr>
              <a:t>Инструкция для студента:</a:t>
            </a:r>
          </a:p>
          <a:p>
            <a:pPr lvl="0" algn="r"/>
            <a:r>
              <a:rPr lang="ru-RU" sz="2000" b="1" i="1" dirty="0">
                <a:solidFill>
                  <a:schemeClr val="bg1"/>
                </a:solidFill>
                <a:latin typeface="Book Antiqua" panose="02040602050305030304" pitchFamily="18" charset="0"/>
                <a:ea typeface="Times New Roman" panose="02020603050405020304" pitchFamily="18" charset="0"/>
              </a:rPr>
              <a:t>как написать отчёт по итогам учебной </a:t>
            </a:r>
            <a:r>
              <a:rPr lang="ru-RU" sz="2000" b="1" i="1" dirty="0" smtClean="0">
                <a:solidFill>
                  <a:schemeClr val="bg1"/>
                </a:solidFill>
                <a:latin typeface="Book Antiqua" panose="02040602050305030304" pitchFamily="18" charset="0"/>
                <a:ea typeface="Times New Roman" panose="02020603050405020304" pitchFamily="18" charset="0"/>
              </a:rPr>
              <a:t>практики </a:t>
            </a:r>
            <a:r>
              <a:rPr lang="ru-RU" sz="2000" b="1" i="1" dirty="0">
                <a:solidFill>
                  <a:schemeClr val="bg1"/>
                </a:solidFill>
                <a:latin typeface="Book Antiqua" panose="02040602050305030304" pitchFamily="18" charset="0"/>
                <a:ea typeface="Times New Roman" panose="02020603050405020304" pitchFamily="18" charset="0"/>
              </a:rPr>
              <a:t>в ДОО</a:t>
            </a:r>
          </a:p>
        </p:txBody>
      </p:sp>
      <p:pic>
        <p:nvPicPr>
          <p:cNvPr id="15" name="Рисунок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4205" y="3853403"/>
            <a:ext cx="3923432" cy="2613532"/>
          </a:xfrm>
          <a:prstGeom prst="rect">
            <a:avLst/>
          </a:prstGeom>
          <a:ln w="228600" cap="sq" cmpd="thickThin">
            <a:solidFill>
              <a:srgbClr val="333399"/>
            </a:solidFill>
            <a:prstDash val="solid"/>
            <a:miter lim="800000"/>
          </a:ln>
          <a:effectLst>
            <a:innerShdw blurRad="76200">
              <a:srgbClr val="000000"/>
            </a:innerShdw>
          </a:effectLst>
        </p:spPr>
      </p:pic>
      <p:sp>
        <p:nvSpPr>
          <p:cNvPr id="16" name="TextBox 15"/>
          <p:cNvSpPr txBox="1"/>
          <p:nvPr/>
        </p:nvSpPr>
        <p:spPr>
          <a:xfrm>
            <a:off x="791570" y="1132764"/>
            <a:ext cx="11259403" cy="1877437"/>
          </a:xfrm>
          <a:prstGeom prst="rect">
            <a:avLst/>
          </a:prstGeom>
          <a:noFill/>
        </p:spPr>
        <p:txBody>
          <a:bodyPr wrap="square" rtlCol="0">
            <a:spAutoFit/>
          </a:bodyPr>
          <a:lstStyle/>
          <a:p>
            <a:r>
              <a:rPr lang="ru-RU" b="1" dirty="0" smtClean="0">
                <a:solidFill>
                  <a:srgbClr val="000000"/>
                </a:solidFill>
                <a:latin typeface="Book Antiqua" panose="02040602050305030304" pitchFamily="18" charset="0"/>
                <a:ea typeface="Calibri" panose="020F0502020204030204" pitchFamily="34" charset="0"/>
              </a:rPr>
              <a:t>       </a:t>
            </a:r>
            <a:r>
              <a:rPr lang="ru-RU" sz="1400" i="1" dirty="0" smtClean="0">
                <a:solidFill>
                  <a:srgbClr val="181848"/>
                </a:solidFill>
                <a:latin typeface="Book Antiqua" panose="02040602050305030304" pitchFamily="18" charset="0"/>
                <a:ea typeface="Calibri" panose="020F0502020204030204" pitchFamily="34" charset="0"/>
              </a:rPr>
              <a:t>Детский </a:t>
            </a:r>
            <a:r>
              <a:rPr lang="ru-RU" sz="1400" i="1" dirty="0">
                <a:solidFill>
                  <a:srgbClr val="181848"/>
                </a:solidFill>
                <a:latin typeface="Book Antiqua" panose="02040602050305030304" pitchFamily="18" charset="0"/>
                <a:ea typeface="Calibri" panose="020F0502020204030204" pitchFamily="34" charset="0"/>
              </a:rPr>
              <a:t>сад, </a:t>
            </a:r>
            <a:r>
              <a:rPr lang="ru-RU" sz="1400" i="1" dirty="0" smtClean="0">
                <a:solidFill>
                  <a:srgbClr val="181848"/>
                </a:solidFill>
                <a:latin typeface="Book Antiqua" panose="02040602050305030304" pitchFamily="18" charset="0"/>
                <a:ea typeface="Calibri" panose="020F0502020204030204" pitchFamily="34" charset="0"/>
              </a:rPr>
              <a:t>или дошкольная образовательная организация (ДОО), </a:t>
            </a:r>
            <a:r>
              <a:rPr lang="ru-RU" sz="1400" i="1" dirty="0">
                <a:solidFill>
                  <a:srgbClr val="181848"/>
                </a:solidFill>
                <a:latin typeface="Book Antiqua" panose="02040602050305030304" pitchFamily="18" charset="0"/>
                <a:ea typeface="Calibri" panose="020F0502020204030204" pitchFamily="34" charset="0"/>
              </a:rPr>
              <a:t>по мнению </a:t>
            </a:r>
            <a:r>
              <a:rPr lang="ru-RU" sz="1400" i="1" dirty="0" smtClean="0">
                <a:solidFill>
                  <a:srgbClr val="181848"/>
                </a:solidFill>
                <a:latin typeface="Book Antiqua" panose="02040602050305030304" pitchFamily="18" charset="0"/>
                <a:ea typeface="Calibri" panose="020F0502020204030204" pitchFamily="34" charset="0"/>
              </a:rPr>
              <a:t>многих студентов и </a:t>
            </a:r>
            <a:r>
              <a:rPr lang="ru-RU" sz="1400" i="1" dirty="0">
                <a:solidFill>
                  <a:srgbClr val="181848"/>
                </a:solidFill>
                <a:latin typeface="Book Antiqua" panose="02040602050305030304" pitchFamily="18" charset="0"/>
                <a:ea typeface="Calibri" panose="020F0502020204030204" pitchFamily="34" charset="0"/>
              </a:rPr>
              <a:t>преподавателей, считается самым увлекательным и тяжелым для прохождения практики. А все потому, что в этом месте важно уметь заинтересовывать и увлекать за собой маленьких детей, которым нет дела до оценок и общепринятых норм и правил поведения. По этой причине и отчет по практике студента в детском саду является очень трудной самостоятельной работой. Во многом именно она и определяет отношение будущего </a:t>
            </a:r>
            <a:r>
              <a:rPr lang="ru-RU" sz="1400" i="1" dirty="0" smtClean="0">
                <a:solidFill>
                  <a:srgbClr val="181848"/>
                </a:solidFill>
                <a:latin typeface="Book Antiqua" panose="02040602050305030304" pitchFamily="18" charset="0"/>
                <a:ea typeface="Calibri" panose="020F0502020204030204" pitchFamily="34" charset="0"/>
              </a:rPr>
              <a:t>воспитателя к </a:t>
            </a:r>
            <a:r>
              <a:rPr lang="ru-RU" sz="1400" i="1" dirty="0">
                <a:solidFill>
                  <a:srgbClr val="181848"/>
                </a:solidFill>
                <a:latin typeface="Book Antiqua" panose="02040602050305030304" pitchFamily="18" charset="0"/>
                <a:ea typeface="Calibri" panose="020F0502020204030204" pitchFamily="34" charset="0"/>
              </a:rPr>
              <a:t>выбранной профессии. Вот почему относиться к ней безалаберно крайне не рекомендуется. </a:t>
            </a:r>
            <a:endParaRPr lang="ru-RU" sz="1400" i="1" dirty="0" smtClean="0">
              <a:solidFill>
                <a:srgbClr val="181848"/>
              </a:solidFill>
              <a:latin typeface="Book Antiqua" panose="02040602050305030304" pitchFamily="18" charset="0"/>
              <a:ea typeface="Calibri" panose="020F0502020204030204" pitchFamily="34" charset="0"/>
            </a:endParaRPr>
          </a:p>
          <a:p>
            <a:endParaRPr lang="ru-RU" sz="1400" i="1" dirty="0">
              <a:solidFill>
                <a:srgbClr val="181848"/>
              </a:solidFill>
              <a:latin typeface="Book Antiqua" panose="02040602050305030304" pitchFamily="18" charset="0"/>
            </a:endParaRPr>
          </a:p>
          <a:p>
            <a:r>
              <a:rPr lang="ru-RU" sz="1400" i="1" dirty="0" smtClean="0">
                <a:solidFill>
                  <a:srgbClr val="181848"/>
                </a:solidFill>
                <a:latin typeface="Book Antiqua" panose="02040602050305030304" pitchFamily="18" charset="0"/>
              </a:rPr>
              <a:t>       Но </a:t>
            </a:r>
            <a:r>
              <a:rPr lang="ru-RU" sz="1400" i="1" dirty="0">
                <a:solidFill>
                  <a:srgbClr val="181848"/>
                </a:solidFill>
                <a:latin typeface="Book Antiqua" panose="02040602050305030304" pitchFamily="18" charset="0"/>
              </a:rPr>
              <a:t>как же сделать задание правильно? О чем следует писать в отчете, какие темы затрагивать и как их расположить в структуре теста? </a:t>
            </a:r>
          </a:p>
        </p:txBody>
      </p:sp>
      <p:sp>
        <p:nvSpPr>
          <p:cNvPr id="17" name="TextBox 16"/>
          <p:cNvSpPr txBox="1"/>
          <p:nvPr/>
        </p:nvSpPr>
        <p:spPr>
          <a:xfrm>
            <a:off x="5400677" y="3010200"/>
            <a:ext cx="6541938" cy="1433726"/>
          </a:xfrm>
          <a:prstGeom prst="rect">
            <a:avLst/>
          </a:prstGeom>
          <a:noFill/>
        </p:spPr>
        <p:txBody>
          <a:bodyPr wrap="square" rtlCol="0">
            <a:spAutoFit/>
          </a:bodyPr>
          <a:lstStyle/>
          <a:p>
            <a:pPr algn="ctr">
              <a:lnSpc>
                <a:spcPct val="115000"/>
              </a:lnSpc>
              <a:spcAft>
                <a:spcPts val="800"/>
              </a:spcAft>
            </a:pPr>
            <a:r>
              <a:rPr lang="ru-RU" sz="14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Оформление отчета по </a:t>
            </a:r>
            <a:r>
              <a:rPr lang="ru-RU" sz="14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практике</a:t>
            </a:r>
          </a:p>
          <a:p>
            <a:pPr>
              <a:lnSpc>
                <a:spcPct val="115000"/>
              </a:lnSpc>
              <a:spcAft>
                <a:spcPts val="800"/>
              </a:spcAft>
            </a:pPr>
            <a:r>
              <a:rPr lang="ru-RU" sz="14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4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Структура </a:t>
            </a:r>
            <a:r>
              <a:rPr lang="ru-RU" sz="14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работы. В большинстве работ письменного вида обязательно должны быть титульный лист, оглавление и три основные части — вступительное слово, основная часть практической работы и заключение, список литературы. Отчет по практике также не является исключением. </a:t>
            </a:r>
            <a:endParaRPr lang="ru-RU" sz="1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sp>
        <p:nvSpPr>
          <p:cNvPr id="2" name="TextBox 1"/>
          <p:cNvSpPr txBox="1"/>
          <p:nvPr/>
        </p:nvSpPr>
        <p:spPr>
          <a:xfrm>
            <a:off x="5400677" y="4641272"/>
            <a:ext cx="6541938" cy="1929246"/>
          </a:xfrm>
          <a:prstGeom prst="rect">
            <a:avLst/>
          </a:prstGeom>
          <a:noFill/>
        </p:spPr>
        <p:txBody>
          <a:bodyPr wrap="square" rtlCol="0">
            <a:spAutoFit/>
          </a:bodyPr>
          <a:lstStyle/>
          <a:p>
            <a:pPr algn="ctr">
              <a:lnSpc>
                <a:spcPct val="115000"/>
              </a:lnSpc>
              <a:spcAft>
                <a:spcPts val="800"/>
              </a:spcAft>
            </a:pPr>
            <a:r>
              <a:rPr lang="ru-RU" sz="14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Структура и пример отчета по учебной практике </a:t>
            </a:r>
            <a:endParaRPr lang="ru-RU" sz="14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15000"/>
              </a:lnSpc>
              <a:spcAft>
                <a:spcPts val="800"/>
              </a:spcAft>
            </a:pPr>
            <a:r>
              <a:rPr lang="ru-RU" sz="1400" i="1" dirty="0" smtClean="0">
                <a:solidFill>
                  <a:srgbClr val="181848"/>
                </a:solidFill>
                <a:latin typeface="Book Antiqua" panose="02040602050305030304" pitchFamily="18" charset="0"/>
                <a:ea typeface="Calibri" panose="020F0502020204030204" pitchFamily="34" charset="0"/>
              </a:rPr>
              <a:t>       Отчет </a:t>
            </a:r>
            <a:r>
              <a:rPr lang="ru-RU" sz="1400" i="1" dirty="0">
                <a:solidFill>
                  <a:srgbClr val="181848"/>
                </a:solidFill>
                <a:latin typeface="Book Antiqua" panose="02040602050305030304" pitchFamily="18" charset="0"/>
                <a:ea typeface="Calibri" panose="020F0502020204030204" pitchFamily="34" charset="0"/>
              </a:rPr>
              <a:t>по ознакомительной практике в детском саду состоит из следующих частей: оглавления; введения (цели и задачи практики, паспорт ДОО, краткая характеристика группы); основной </a:t>
            </a:r>
            <a:r>
              <a:rPr lang="ru-RU" sz="1400" i="1" dirty="0" smtClean="0">
                <a:solidFill>
                  <a:srgbClr val="181848"/>
                </a:solidFill>
                <a:latin typeface="Book Antiqua" panose="02040602050305030304" pitchFamily="18" charset="0"/>
                <a:ea typeface="Calibri" panose="020F0502020204030204" pitchFamily="34" charset="0"/>
              </a:rPr>
              <a:t>части (краткий, обобщённый анализ воспитательно – образовательной работы сотрудников ДОО с учётом содержания календарно – тематического плана по практике); </a:t>
            </a:r>
            <a:r>
              <a:rPr lang="ru-RU" sz="1400" i="1" dirty="0">
                <a:solidFill>
                  <a:srgbClr val="181848"/>
                </a:solidFill>
                <a:latin typeface="Book Antiqua" panose="02040602050305030304" pitchFamily="18" charset="0"/>
                <a:ea typeface="Calibri" panose="020F0502020204030204" pitchFamily="34" charset="0"/>
              </a:rPr>
              <a:t>заключения (подведение итогов, анализ достижения целей и выполнения задач</a:t>
            </a:r>
            <a:r>
              <a:rPr lang="ru-RU" sz="1400" i="1" dirty="0" smtClean="0">
                <a:solidFill>
                  <a:srgbClr val="181848"/>
                </a:solidFill>
                <a:latin typeface="Book Antiqua" panose="02040602050305030304" pitchFamily="18" charset="0"/>
                <a:ea typeface="Calibri" panose="020F0502020204030204" pitchFamily="34" charset="0"/>
              </a:rPr>
              <a:t>).</a:t>
            </a:r>
          </a:p>
        </p:txBody>
      </p:sp>
    </p:spTree>
    <p:extLst>
      <p:ext uri="{BB962C8B-B14F-4D97-AF65-F5344CB8AC3E}">
        <p14:creationId xmlns:p14="http://schemas.microsoft.com/office/powerpoint/2010/main" val="3048729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844062" y="406726"/>
            <a:ext cx="11197883" cy="6997941"/>
          </a:xfrm>
          <a:prstGeom prst="rect">
            <a:avLst/>
          </a:prstGeom>
          <a:noFill/>
        </p:spPr>
        <p:txBody>
          <a:bodyPr wrap="square" rtlCol="0">
            <a:spAutoFit/>
          </a:bodyPr>
          <a:lstStyle/>
          <a:p>
            <a:pPr marL="125095" marR="62230" indent="-6350" algn="ctr">
              <a:lnSpc>
                <a:spcPct val="107000"/>
              </a:lnSpc>
              <a:spcAft>
                <a:spcPts val="0"/>
              </a:spcAft>
            </a:pPr>
            <a:r>
              <a:rPr lang="ru-RU" sz="1400" b="1" i="1" dirty="0">
                <a:solidFill>
                  <a:srgbClr val="181848"/>
                </a:solidFill>
                <a:latin typeface="Book Antiqua" panose="02040602050305030304" pitchFamily="18" charset="0"/>
                <a:ea typeface="Times New Roman" panose="02020603050405020304" pitchFamily="18" charset="0"/>
              </a:rPr>
              <a:t>Схема отчета-самоанализа студента по учебной </a:t>
            </a:r>
            <a:r>
              <a:rPr lang="ru-RU" sz="1400" b="1" i="1" dirty="0" smtClean="0">
                <a:solidFill>
                  <a:srgbClr val="181848"/>
                </a:solidFill>
                <a:latin typeface="Book Antiqua" panose="02040602050305030304" pitchFamily="18" charset="0"/>
                <a:ea typeface="Times New Roman" panose="02020603050405020304" pitchFamily="18" charset="0"/>
              </a:rPr>
              <a:t>практики </a:t>
            </a:r>
            <a:endParaRPr lang="ru-RU" sz="1400" b="1" i="1" dirty="0">
              <a:solidFill>
                <a:srgbClr val="181848"/>
              </a:solidFill>
              <a:latin typeface="Book Antiqua" panose="02040602050305030304" pitchFamily="18" charset="0"/>
              <a:ea typeface="Times New Roman" panose="02020603050405020304" pitchFamily="18" charset="0"/>
            </a:endParaRPr>
          </a:p>
          <a:p>
            <a:pPr marL="125095" marR="62230" indent="-6350" algn="ctr">
              <a:lnSpc>
                <a:spcPct val="107000"/>
              </a:lnSpc>
              <a:spcAft>
                <a:spcPts val="0"/>
              </a:spcAft>
            </a:pP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ctr">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Отчет </a:t>
            </a:r>
            <a:r>
              <a:rPr lang="ru-RU" sz="1400" b="1" i="1" dirty="0" smtClean="0">
                <a:solidFill>
                  <a:srgbClr val="181848"/>
                </a:solidFill>
                <a:latin typeface="Book Antiqua" panose="02040602050305030304" pitchFamily="18" charset="0"/>
                <a:ea typeface="Times New Roman" panose="02020603050405020304" pitchFamily="18" charset="0"/>
              </a:rPr>
              <a:t>по учебной практики «УП.01.01 </a:t>
            </a:r>
            <a:r>
              <a:rPr lang="ru-RU" sz="1400" b="1" i="1" dirty="0">
                <a:solidFill>
                  <a:srgbClr val="181848"/>
                </a:solidFill>
                <a:latin typeface="Book Antiqua" panose="02040602050305030304" pitchFamily="18" charset="0"/>
                <a:ea typeface="Times New Roman" panose="02020603050405020304" pitchFamily="18" charset="0"/>
              </a:rPr>
              <a:t>Наблюдение мероприятий, направленных </a:t>
            </a:r>
            <a:endParaRPr lang="ru-RU" sz="1400" b="1" i="1" dirty="0" smtClean="0">
              <a:solidFill>
                <a:srgbClr val="181848"/>
              </a:solidFill>
              <a:latin typeface="Book Antiqua" panose="02040602050305030304" pitchFamily="18" charset="0"/>
              <a:ea typeface="Times New Roman" panose="02020603050405020304" pitchFamily="18" charset="0"/>
            </a:endParaRPr>
          </a:p>
          <a:p>
            <a:pPr marL="536575" marR="415925" indent="-6350" algn="ctr">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на </a:t>
            </a:r>
            <a:r>
              <a:rPr lang="ru-RU" sz="1400" b="1" i="1" dirty="0">
                <a:solidFill>
                  <a:srgbClr val="181848"/>
                </a:solidFill>
                <a:latin typeface="Book Antiqua" panose="02040602050305030304" pitchFamily="18" charset="0"/>
                <a:ea typeface="Times New Roman" panose="02020603050405020304" pitchFamily="18" charset="0"/>
              </a:rPr>
              <a:t>укрепление здоровья ребенка и его физическое </a:t>
            </a:r>
            <a:r>
              <a:rPr lang="ru-RU" sz="1400" b="1" i="1" dirty="0" smtClean="0">
                <a:solidFill>
                  <a:srgbClr val="181848"/>
                </a:solidFill>
                <a:latin typeface="Book Antiqua" panose="02040602050305030304" pitchFamily="18" charset="0"/>
                <a:ea typeface="Times New Roman" panose="02020603050405020304" pitchFamily="18" charset="0"/>
              </a:rPr>
              <a:t>развитие»</a:t>
            </a:r>
          </a:p>
          <a:p>
            <a:pPr marL="536575" marR="415925" indent="-6350" algn="ctr">
              <a:lnSpc>
                <a:spcPct val="103000"/>
              </a:lnSpc>
              <a:spcAft>
                <a:spcPts val="70"/>
              </a:spcAft>
            </a:pPr>
            <a:endParaRPr lang="ru-RU" sz="1400" b="1" i="1" dirty="0" smtClean="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ФИО студента</a:t>
            </a:r>
            <a:r>
              <a:rPr lang="ru-RU" sz="1400" b="1" i="1" dirty="0" smtClean="0">
                <a:solidFill>
                  <a:srgbClr val="181848"/>
                </a:solidFill>
                <a:latin typeface="Book Antiqua" panose="02040602050305030304" pitchFamily="18" charset="0"/>
                <a:ea typeface="Times New Roman" panose="02020603050405020304" pitchFamily="18" charset="0"/>
              </a:rPr>
              <a:t>__________________________________</a:t>
            </a: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Группа </a:t>
            </a:r>
            <a:r>
              <a:rPr lang="ru-RU" sz="1400" b="1" i="1" dirty="0" smtClean="0">
                <a:solidFill>
                  <a:srgbClr val="181848"/>
                </a:solidFill>
                <a:latin typeface="Book Antiqua" panose="02040602050305030304" pitchFamily="18" charset="0"/>
                <a:ea typeface="Times New Roman" panose="02020603050405020304" pitchFamily="18" charset="0"/>
              </a:rPr>
              <a:t>123_______________________________________</a:t>
            </a: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r>
              <a:rPr lang="ru-RU" sz="1400" b="1"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Специальность</a:t>
            </a:r>
            <a:r>
              <a:rPr lang="ru-RU" sz="14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i="1" dirty="0">
                <a:solidFill>
                  <a:srgbClr val="181848"/>
                </a:solidFill>
                <a:latin typeface="Times New Roman" panose="02020603050405020304" pitchFamily="18" charset="0"/>
                <a:cs typeface="Times New Roman" panose="02020603050405020304" pitchFamily="18" charset="0"/>
              </a:rPr>
              <a:t>44.02.01 </a:t>
            </a:r>
            <a:r>
              <a:rPr lang="ru-RU" sz="1400" i="1" dirty="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Дошкольное образование</a:t>
            </a:r>
            <a:r>
              <a:rPr lang="ru-RU" sz="1400" i="1" dirty="0" smtClean="0">
                <a:solidFill>
                  <a:srgbClr val="001642"/>
                </a:solidFill>
                <a:latin typeface="Times New Roman" panose="02020603050405020304" pitchFamily="18" charset="0"/>
                <a:ea typeface="Times New Roman" panose="02020603050405020304" pitchFamily="18" charset="0"/>
                <a:cs typeface="Times New Roman" panose="02020603050405020304" pitchFamily="18" charset="0"/>
              </a:rPr>
              <a:t>______</a:t>
            </a:r>
            <a:endParaRPr lang="ru-RU" sz="1400" i="1" dirty="0" smtClean="0">
              <a:solidFill>
                <a:srgbClr val="001642"/>
              </a:solidFill>
              <a:latin typeface="Calibri" panose="020F0502020204030204" pitchFamily="34" charset="0"/>
              <a:ea typeface="Times New Roman" panose="02020603050405020304" pitchFamily="18" charset="0"/>
              <a:cs typeface="Times New Roman" panose="02020603050405020304" pitchFamily="18" charset="0"/>
            </a:endParaRPr>
          </a:p>
          <a:p>
            <a:pPr marL="536575" marR="415925" indent="-6350" algn="r">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ФИО наставника (воспитателя</a:t>
            </a:r>
            <a:r>
              <a:rPr lang="ru-RU" sz="1400" b="1" i="1" dirty="0" smtClean="0">
                <a:solidFill>
                  <a:srgbClr val="181848"/>
                </a:solidFill>
                <a:latin typeface="Book Antiqua" panose="02040602050305030304" pitchFamily="18" charset="0"/>
                <a:ea typeface="Times New Roman" panose="02020603050405020304" pitchFamily="18" charset="0"/>
              </a:rPr>
              <a:t>)__________________</a:t>
            </a: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ФИО руководителя практики</a:t>
            </a:r>
            <a:r>
              <a:rPr lang="ru-RU" sz="1400" b="1" i="1" dirty="0" smtClean="0">
                <a:solidFill>
                  <a:srgbClr val="181848"/>
                </a:solidFill>
                <a:latin typeface="Book Antiqua" panose="02040602050305030304" pitchFamily="18" charset="0"/>
                <a:ea typeface="Times New Roman" panose="02020603050405020304" pitchFamily="18" charset="0"/>
              </a:rPr>
              <a:t>____________________</a:t>
            </a: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r">
              <a:lnSpc>
                <a:spcPct val="103000"/>
              </a:lnSpc>
              <a:spcAft>
                <a:spcPts val="70"/>
              </a:spcAft>
            </a:pPr>
            <a:endParaRPr lang="ru-RU" sz="1400" b="1" i="1" dirty="0" smtClean="0">
              <a:solidFill>
                <a:srgbClr val="181848"/>
              </a:solidFill>
              <a:latin typeface="Book Antiqua" panose="02040602050305030304" pitchFamily="18" charset="0"/>
              <a:ea typeface="Times New Roman" panose="02020603050405020304" pitchFamily="18" charset="0"/>
            </a:endParaRPr>
          </a:p>
          <a:p>
            <a:pPr marL="873125" marR="415925" indent="-342900" algn="just">
              <a:lnSpc>
                <a:spcPct val="103000"/>
              </a:lnSpc>
              <a:spcAft>
                <a:spcPts val="70"/>
              </a:spcAft>
              <a:buAutoNum type="arabicPeriod"/>
            </a:pPr>
            <a:r>
              <a:rPr lang="ru-RU" sz="1400" b="1" i="1" dirty="0" smtClean="0">
                <a:solidFill>
                  <a:srgbClr val="181848"/>
                </a:solidFill>
                <a:latin typeface="Book Antiqua" panose="02040602050305030304" pitchFamily="18" charset="0"/>
                <a:ea typeface="Times New Roman" panose="02020603050405020304" pitchFamily="18" charset="0"/>
              </a:rPr>
              <a:t>База и сроки </a:t>
            </a:r>
            <a:r>
              <a:rPr lang="ru-RU" sz="1400" b="1" i="1" dirty="0">
                <a:solidFill>
                  <a:srgbClr val="181848"/>
                </a:solidFill>
                <a:latin typeface="Book Antiqua" panose="02040602050305030304" pitchFamily="18" charset="0"/>
                <a:ea typeface="Times New Roman" panose="02020603050405020304" pitchFamily="18" charset="0"/>
              </a:rPr>
              <a:t>прохождения </a:t>
            </a:r>
            <a:r>
              <a:rPr lang="ru-RU" sz="1400" b="1" i="1" dirty="0" smtClean="0">
                <a:solidFill>
                  <a:srgbClr val="181848"/>
                </a:solidFill>
                <a:latin typeface="Book Antiqua" panose="02040602050305030304" pitchFamily="18" charset="0"/>
                <a:ea typeface="Times New Roman" panose="02020603050405020304" pitchFamily="18" charset="0"/>
              </a:rPr>
              <a:t>практики</a:t>
            </a:r>
            <a:r>
              <a:rPr lang="ru-RU" sz="1400" b="1" i="1" dirty="0">
                <a:solidFill>
                  <a:srgbClr val="181848"/>
                </a:solidFill>
                <a:latin typeface="Book Antiqua" panose="02040602050305030304" pitchFamily="18" charset="0"/>
                <a:ea typeface="Times New Roman" panose="02020603050405020304" pitchFamily="18" charset="0"/>
              </a:rPr>
              <a:t>; цели и задачи практики, паспорт ДОО </a:t>
            </a:r>
            <a:r>
              <a:rPr lang="ru-RU" sz="1400" i="1" dirty="0">
                <a:solidFill>
                  <a:srgbClr val="181848"/>
                </a:solidFill>
                <a:latin typeface="Book Antiqua" panose="02040602050305030304" pitchFamily="18" charset="0"/>
                <a:ea typeface="Times New Roman" panose="02020603050405020304" pitchFamily="18" charset="0"/>
              </a:rPr>
              <a:t>(название и адрес ДОО, виды групп и их возрастную категорию, миссию и приоритеты детского сада, оснащение здания (кабинет психолога, логопеда и т. д.), принцип работы ДОО. Также можно в приложении разместить уставные документы детского сада, должностную инструкцию воспитателя и т. п</a:t>
            </a:r>
            <a:r>
              <a:rPr lang="ru-RU" sz="1400" i="1" dirty="0" smtClean="0">
                <a:solidFill>
                  <a:srgbClr val="181848"/>
                </a:solidFill>
                <a:latin typeface="Book Antiqua" panose="02040602050305030304" pitchFamily="18" charset="0"/>
                <a:ea typeface="Times New Roman" panose="02020603050405020304" pitchFamily="18" charset="0"/>
              </a:rPr>
              <a:t>.).</a:t>
            </a:r>
          </a:p>
          <a:p>
            <a:pPr marL="530225" marR="415925" algn="just">
              <a:lnSpc>
                <a:spcPct val="103000"/>
              </a:lnSpc>
              <a:spcAft>
                <a:spcPts val="70"/>
              </a:spcAft>
            </a:pPr>
            <a:endParaRPr lang="ru-RU" sz="1400"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i="1" dirty="0" smtClean="0">
                <a:solidFill>
                  <a:srgbClr val="181848"/>
                </a:solidFill>
                <a:latin typeface="Book Antiqua" panose="02040602050305030304" pitchFamily="18" charset="0"/>
                <a:ea typeface="Times New Roman" panose="02020603050405020304" pitchFamily="18" charset="0"/>
              </a:rPr>
              <a:t>       Введение</a:t>
            </a:r>
            <a:r>
              <a:rPr lang="ru-RU" sz="1400" i="1" dirty="0">
                <a:solidFill>
                  <a:srgbClr val="181848"/>
                </a:solidFill>
                <a:latin typeface="Book Antiqua" panose="02040602050305030304" pitchFamily="18" charset="0"/>
                <a:ea typeface="Times New Roman" panose="02020603050405020304" pitchFamily="18" charset="0"/>
              </a:rPr>
              <a:t>: Начать лучше словами: «Практика «</a:t>
            </a:r>
            <a:r>
              <a:rPr lang="ru-RU" sz="1400" i="1" dirty="0" smtClean="0">
                <a:solidFill>
                  <a:srgbClr val="181848"/>
                </a:solidFill>
                <a:latin typeface="Book Antiqua" panose="02040602050305030304" pitchFamily="18" charset="0"/>
                <a:ea typeface="Times New Roman" panose="02020603050405020304" pitchFamily="18" charset="0"/>
              </a:rPr>
              <a:t>УП.01.01 </a:t>
            </a:r>
            <a:r>
              <a:rPr lang="ru-RU" sz="1400" i="1" dirty="0">
                <a:solidFill>
                  <a:srgbClr val="181848"/>
                </a:solidFill>
                <a:latin typeface="Book Antiqua" panose="02040602050305030304" pitchFamily="18" charset="0"/>
                <a:ea typeface="Times New Roman" panose="02020603050405020304" pitchFamily="18" charset="0"/>
              </a:rPr>
              <a:t>Наблюдение мероприятий, направленных </a:t>
            </a:r>
            <a:r>
              <a:rPr lang="ru-RU" sz="1400" i="1" dirty="0" smtClean="0">
                <a:solidFill>
                  <a:srgbClr val="181848"/>
                </a:solidFill>
                <a:latin typeface="Book Antiqua" panose="02040602050305030304" pitchFamily="18" charset="0"/>
                <a:ea typeface="Times New Roman" panose="02020603050405020304" pitchFamily="18" charset="0"/>
              </a:rPr>
              <a:t>на </a:t>
            </a:r>
            <a:r>
              <a:rPr lang="ru-RU" sz="1400" i="1" dirty="0">
                <a:solidFill>
                  <a:srgbClr val="181848"/>
                </a:solidFill>
                <a:latin typeface="Book Antiqua" panose="02040602050305030304" pitchFamily="18" charset="0"/>
                <a:ea typeface="Times New Roman" panose="02020603050405020304" pitchFamily="18" charset="0"/>
              </a:rPr>
              <a:t>укрепление здоровья ребенка и его физическое развитие</a:t>
            </a:r>
            <a:r>
              <a:rPr lang="ru-RU" sz="1400" i="1" dirty="0" smtClean="0">
                <a:solidFill>
                  <a:srgbClr val="181848"/>
                </a:solidFill>
                <a:latin typeface="Book Antiqua" panose="02040602050305030304" pitchFamily="18" charset="0"/>
                <a:ea typeface="Times New Roman" panose="02020603050405020304" pitchFamily="18" charset="0"/>
              </a:rPr>
              <a:t>» была пройдена на базе …». </a:t>
            </a:r>
          </a:p>
          <a:p>
            <a:pPr marL="530225" marR="415925" algn="just">
              <a:lnSpc>
                <a:spcPct val="103000"/>
              </a:lnSpc>
              <a:spcAft>
                <a:spcPts val="70"/>
              </a:spcAft>
            </a:pPr>
            <a:endParaRPr lang="ru-RU" sz="1400"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i="1" dirty="0" smtClean="0">
                <a:solidFill>
                  <a:srgbClr val="181848"/>
                </a:solidFill>
                <a:latin typeface="Book Antiqua" panose="02040602050305030304" pitchFamily="18" charset="0"/>
                <a:ea typeface="Times New Roman" panose="02020603050405020304" pitchFamily="18" charset="0"/>
              </a:rPr>
              <a:t>       От </a:t>
            </a:r>
            <a:r>
              <a:rPr lang="ru-RU" sz="1400" i="1" dirty="0">
                <a:solidFill>
                  <a:srgbClr val="181848"/>
                </a:solidFill>
                <a:latin typeface="Book Antiqua" panose="02040602050305030304" pitchFamily="18" charset="0"/>
                <a:ea typeface="Times New Roman" panose="02020603050405020304" pitchFamily="18" charset="0"/>
              </a:rPr>
              <a:t>того, насколько правильно </a:t>
            </a:r>
            <a:r>
              <a:rPr lang="ru-RU" sz="1400" i="1" dirty="0" smtClean="0">
                <a:solidFill>
                  <a:srgbClr val="181848"/>
                </a:solidFill>
                <a:latin typeface="Book Antiqua" panose="02040602050305030304" pitchFamily="18" charset="0"/>
                <a:ea typeface="Times New Roman" panose="02020603050405020304" pitchFamily="18" charset="0"/>
              </a:rPr>
              <a:t>оформлены оглавление, введение и соответствуют ли они требованиям </a:t>
            </a:r>
            <a:r>
              <a:rPr lang="ru-RU" sz="1400" i="1" dirty="0">
                <a:solidFill>
                  <a:srgbClr val="181848"/>
                </a:solidFill>
                <a:latin typeface="Book Antiqua" panose="02040602050305030304" pitchFamily="18" charset="0"/>
                <a:ea typeface="Times New Roman" panose="02020603050405020304" pitchFamily="18" charset="0"/>
              </a:rPr>
              <a:t>ГОСТа, зависит степень «придирчивости</a:t>
            </a:r>
            <a:r>
              <a:rPr lang="ru-RU" sz="1400" i="1" dirty="0" smtClean="0">
                <a:solidFill>
                  <a:srgbClr val="181848"/>
                </a:solidFill>
                <a:latin typeface="Book Antiqua" panose="02040602050305030304" pitchFamily="18" charset="0"/>
                <a:ea typeface="Times New Roman" panose="02020603050405020304" pitchFamily="18" charset="0"/>
              </a:rPr>
              <a:t>» преподавателя /заведующего практики, </a:t>
            </a:r>
            <a:r>
              <a:rPr lang="ru-RU" sz="1400" i="1" dirty="0">
                <a:solidFill>
                  <a:srgbClr val="181848"/>
                </a:solidFill>
                <a:latin typeface="Book Antiqua" panose="02040602050305030304" pitchFamily="18" charset="0"/>
                <a:ea typeface="Times New Roman" panose="02020603050405020304" pitchFamily="18" charset="0"/>
              </a:rPr>
              <a:t>а следовательно, и итоговая оценка. Ведь титульный лист, вступление и заключение — те части любой работы, на которые преподаватели обращают наибольшее внимание. Если они выполнены некачественно, преподавателей это насторожит. </a:t>
            </a:r>
            <a:r>
              <a:rPr lang="ru-RU" sz="1400" i="1" dirty="0" smtClean="0">
                <a:solidFill>
                  <a:srgbClr val="181848"/>
                </a:solidFill>
                <a:latin typeface="Book Antiqua" panose="02040602050305030304" pitchFamily="18" charset="0"/>
                <a:ea typeface="Times New Roman" panose="02020603050405020304" pitchFamily="18" charset="0"/>
              </a:rPr>
              <a:t>В </a:t>
            </a:r>
            <a:r>
              <a:rPr lang="ru-RU" sz="1400" i="1" dirty="0">
                <a:solidFill>
                  <a:srgbClr val="181848"/>
                </a:solidFill>
                <a:latin typeface="Book Antiqua" panose="02040602050305030304" pitchFamily="18" charset="0"/>
                <a:ea typeface="Times New Roman" panose="02020603050405020304" pitchFamily="18" charset="0"/>
              </a:rPr>
              <a:t>итоге вся работа будет просмотрена с особым вниманием и оценена довольно </a:t>
            </a:r>
            <a:r>
              <a:rPr lang="ru-RU" sz="1400" i="1" dirty="0" smtClean="0">
                <a:solidFill>
                  <a:srgbClr val="181848"/>
                </a:solidFill>
                <a:latin typeface="Book Antiqua" panose="02040602050305030304" pitchFamily="18" charset="0"/>
                <a:ea typeface="Times New Roman" panose="02020603050405020304" pitchFamily="18" charset="0"/>
              </a:rPr>
              <a:t>строго.</a:t>
            </a:r>
            <a:endParaRPr lang="ru-RU" sz="1400"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i="1" dirty="0" smtClean="0">
                <a:solidFill>
                  <a:srgbClr val="181848"/>
                </a:solidFill>
                <a:latin typeface="Book Antiqua" panose="02040602050305030304" pitchFamily="18" charset="0"/>
                <a:ea typeface="Times New Roman" panose="02020603050405020304" pitchFamily="18" charset="0"/>
              </a:rPr>
              <a:t>       Однако</a:t>
            </a:r>
            <a:r>
              <a:rPr lang="ru-RU" sz="1400" i="1" dirty="0">
                <a:solidFill>
                  <a:srgbClr val="181848"/>
                </a:solidFill>
                <a:latin typeface="Book Antiqua" panose="02040602050305030304" pitchFamily="18" charset="0"/>
                <a:ea typeface="Times New Roman" panose="02020603050405020304" pitchFamily="18" charset="0"/>
              </a:rPr>
              <a:t>, для того чтобы отчет по практике студента в детском саду </a:t>
            </a:r>
            <a:r>
              <a:rPr lang="ru-RU" sz="1400" i="1" dirty="0" smtClean="0">
                <a:solidFill>
                  <a:srgbClr val="181848"/>
                </a:solidFill>
                <a:latin typeface="Book Antiqua" panose="02040602050305030304" pitchFamily="18" charset="0"/>
                <a:ea typeface="Times New Roman" panose="02020603050405020304" pitchFamily="18" charset="0"/>
              </a:rPr>
              <a:t>был принят </a:t>
            </a:r>
            <a:r>
              <a:rPr lang="ru-RU" sz="1400" i="1" dirty="0">
                <a:solidFill>
                  <a:srgbClr val="181848"/>
                </a:solidFill>
                <a:latin typeface="Book Antiqua" panose="02040602050305030304" pitchFamily="18" charset="0"/>
                <a:ea typeface="Times New Roman" panose="02020603050405020304" pitchFamily="18" charset="0"/>
              </a:rPr>
              <a:t>и </a:t>
            </a:r>
            <a:r>
              <a:rPr lang="ru-RU" sz="1400" i="1" dirty="0" smtClean="0">
                <a:solidFill>
                  <a:srgbClr val="181848"/>
                </a:solidFill>
                <a:latin typeface="Book Antiqua" panose="02040602050305030304" pitchFamily="18" charset="0"/>
                <a:ea typeface="Times New Roman" panose="02020603050405020304" pitchFamily="18" charset="0"/>
              </a:rPr>
              <a:t>оценён </a:t>
            </a:r>
            <a:r>
              <a:rPr lang="ru-RU" sz="1400" i="1" dirty="0">
                <a:solidFill>
                  <a:srgbClr val="181848"/>
                </a:solidFill>
                <a:latin typeface="Book Antiqua" panose="02040602050305030304" pitchFamily="18" charset="0"/>
                <a:ea typeface="Times New Roman" panose="02020603050405020304" pitchFamily="18" charset="0"/>
              </a:rPr>
              <a:t>по достоинству, важно позаботиться не только о его оформлении, но и о грамотном содержании. </a:t>
            </a:r>
            <a:r>
              <a:rPr lang="ru-RU" sz="1400" i="1" dirty="0" smtClean="0">
                <a:solidFill>
                  <a:srgbClr val="181848"/>
                </a:solidFill>
                <a:latin typeface="Book Antiqua" panose="02040602050305030304" pitchFamily="18" charset="0"/>
                <a:ea typeface="Times New Roman" panose="02020603050405020304" pitchFamily="18" charset="0"/>
              </a:rPr>
              <a:t> Рассмотрим содержание основной части отчёта.</a:t>
            </a:r>
          </a:p>
          <a:p>
            <a:pPr marL="530225" marR="415925"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6575" marR="415925" indent="-6350" algn="just">
              <a:lnSpc>
                <a:spcPct val="103000"/>
              </a:lnSpc>
              <a:spcAft>
                <a:spcPts val="70"/>
              </a:spcAft>
            </a:pPr>
            <a:endParaRPr lang="ru-RU" sz="1400" b="1" i="1" dirty="0">
              <a:solidFill>
                <a:srgbClr val="181848"/>
              </a:solidFill>
              <a:latin typeface="Book Antiqua" panose="02040602050305030304" pitchFamily="18" charset="0"/>
              <a:ea typeface="Times New Roman" panose="02020603050405020304" pitchFamily="18" charset="0"/>
            </a:endParaRPr>
          </a:p>
          <a:p>
            <a:pPr marL="536575" marR="415925" indent="-6350" algn="ctr">
              <a:lnSpc>
                <a:spcPct val="103000"/>
              </a:lnSpc>
              <a:spcAft>
                <a:spcPts val="70"/>
              </a:spcAft>
            </a:pPr>
            <a:endParaRPr lang="ru-RU" sz="1400" b="1" i="1" dirty="0">
              <a:solidFill>
                <a:srgbClr val="181848"/>
              </a:solidFill>
              <a:latin typeface="Book Antiqua" panose="02040602050305030304" pitchFamily="18" charset="0"/>
              <a:ea typeface="Times New Roman" panose="02020603050405020304"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82438" y="406726"/>
            <a:ext cx="1075710" cy="1075710"/>
          </a:xfrm>
          <a:prstGeom prst="rect">
            <a:avLst/>
          </a:prstGeom>
        </p:spPr>
      </p:pic>
    </p:spTree>
    <p:extLst>
      <p:ext uri="{BB962C8B-B14F-4D97-AF65-F5344CB8AC3E}">
        <p14:creationId xmlns:p14="http://schemas.microsoft.com/office/powerpoint/2010/main" val="30249364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651165" y="232012"/>
            <a:ext cx="11290626" cy="5388848"/>
          </a:xfrm>
          <a:prstGeom prst="rect">
            <a:avLst/>
          </a:prstGeom>
          <a:noFill/>
        </p:spPr>
        <p:txBody>
          <a:bodyPr wrap="square" rtlCol="0">
            <a:spAutoFit/>
          </a:bodyPr>
          <a:lstStyle/>
          <a:p>
            <a:pPr marL="536575" marR="415925" indent="-6350" algn="just">
              <a:lnSpc>
                <a:spcPct val="103000"/>
              </a:lnSpc>
              <a:spcAft>
                <a:spcPts val="70"/>
              </a:spcAft>
            </a:pPr>
            <a:r>
              <a:rPr lang="ru-RU" sz="1400" i="1" dirty="0">
                <a:solidFill>
                  <a:srgbClr val="181848"/>
                </a:solidFill>
                <a:latin typeface="Book Antiqua" panose="02040602050305030304" pitchFamily="18" charset="0"/>
                <a:ea typeface="Times New Roman" panose="02020603050405020304" pitchFamily="18" charset="0"/>
              </a:rPr>
              <a:t> </a:t>
            </a:r>
            <a:r>
              <a:rPr lang="ru-RU" sz="1400" b="1" i="1" dirty="0">
                <a:solidFill>
                  <a:srgbClr val="181848"/>
                </a:solidFill>
                <a:latin typeface="Book Antiqua" panose="02040602050305030304" pitchFamily="18" charset="0"/>
                <a:ea typeface="Times New Roman" panose="02020603050405020304" pitchFamily="18" charset="0"/>
              </a:rPr>
              <a:t>2.	Выполнение плана практики </a:t>
            </a:r>
            <a:r>
              <a:rPr lang="ru-RU" sz="1400" i="1" dirty="0">
                <a:solidFill>
                  <a:srgbClr val="181848"/>
                </a:solidFill>
                <a:latin typeface="Book Antiqua" panose="02040602050305030304" pitchFamily="18" charset="0"/>
                <a:ea typeface="Times New Roman" panose="02020603050405020304" pitchFamily="18" charset="0"/>
              </a:rPr>
              <a:t>(выполнен в полном объеме; имелись отклонения от плана, причины отклонений; выполнение работы сверх плана). </a:t>
            </a:r>
          </a:p>
          <a:p>
            <a:pPr marL="536575" marR="415925" indent="-6350" algn="just">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3.	Количество посещений НОД </a:t>
            </a:r>
            <a:r>
              <a:rPr lang="ru-RU" sz="1400" i="1" dirty="0">
                <a:solidFill>
                  <a:srgbClr val="181848"/>
                </a:solidFill>
                <a:latin typeface="Book Antiqua" panose="02040602050305030304" pitchFamily="18" charset="0"/>
                <a:ea typeface="Times New Roman" panose="02020603050405020304" pitchFamily="18" charset="0"/>
              </a:rPr>
              <a:t>(краткий анализ особенностей системы обучения дошкольников группы) и других видов деятельности (режимные процессы, закаливающие процедуры, игры и упражнения,, развлечения и т.п.). </a:t>
            </a:r>
          </a:p>
          <a:p>
            <a:pPr marL="536575" marR="415925" indent="-6350" algn="just">
              <a:lnSpc>
                <a:spcPct val="103000"/>
              </a:lnSpc>
              <a:spcAft>
                <a:spcPts val="70"/>
              </a:spcAft>
            </a:pPr>
            <a:r>
              <a:rPr lang="ru-RU" sz="1400" i="1" dirty="0" smtClean="0">
                <a:solidFill>
                  <a:srgbClr val="181848"/>
                </a:solidFill>
                <a:latin typeface="Book Antiqua" panose="02040602050305030304" pitchFamily="18" charset="0"/>
                <a:ea typeface="Times New Roman" panose="02020603050405020304" pitchFamily="18" charset="0"/>
              </a:rPr>
              <a:t>     </a:t>
            </a:r>
          </a:p>
          <a:p>
            <a:pPr marL="536575" marR="415925" indent="-6350" algn="just">
              <a:lnSpc>
                <a:spcPct val="103000"/>
              </a:lnSpc>
              <a:spcAft>
                <a:spcPts val="70"/>
              </a:spcAft>
            </a:pPr>
            <a:r>
              <a:rPr lang="ru-RU" sz="1400" i="1" dirty="0" smtClean="0">
                <a:solidFill>
                  <a:srgbClr val="181848"/>
                </a:solidFill>
                <a:latin typeface="Book Antiqua" panose="02040602050305030304" pitchFamily="18" charset="0"/>
                <a:ea typeface="Times New Roman" panose="02020603050405020304" pitchFamily="18" charset="0"/>
              </a:rPr>
              <a:t>        Указать в чём заключалось приобретение </a:t>
            </a:r>
            <a:r>
              <a:rPr lang="ru-RU" sz="1400" i="1" dirty="0">
                <a:solidFill>
                  <a:srgbClr val="181848"/>
                </a:solidFill>
                <a:latin typeface="Book Antiqua" panose="02040602050305030304" pitchFamily="18" charset="0"/>
                <a:ea typeface="Times New Roman" panose="02020603050405020304" pitchFamily="18" charset="0"/>
              </a:rPr>
              <a:t>первоначального педагогического опыта; формирование практических профессиональных умений и т. п. </a:t>
            </a:r>
            <a:r>
              <a:rPr lang="ru-RU" sz="1400" i="1" dirty="0" smtClean="0">
                <a:solidFill>
                  <a:srgbClr val="181848"/>
                </a:solidFill>
                <a:latin typeface="Book Antiqua" panose="02040602050305030304" pitchFamily="18" charset="0"/>
                <a:ea typeface="Times New Roman" panose="02020603050405020304" pitchFamily="18" charset="0"/>
              </a:rPr>
              <a:t>Проанализировать методику, </a:t>
            </a:r>
            <a:r>
              <a:rPr lang="ru-RU" sz="1400" i="1" dirty="0">
                <a:solidFill>
                  <a:srgbClr val="181848"/>
                </a:solidFill>
                <a:latin typeface="Book Antiqua" panose="02040602050305030304" pitchFamily="18" charset="0"/>
                <a:ea typeface="Times New Roman" panose="02020603050405020304" pitchFamily="18" charset="0"/>
              </a:rPr>
              <a:t>стиль работы воспитателя и </a:t>
            </a:r>
            <a:r>
              <a:rPr lang="ru-RU" sz="1400" i="1" dirty="0" smtClean="0">
                <a:solidFill>
                  <a:srgbClr val="181848"/>
                </a:solidFill>
                <a:latin typeface="Book Antiqua" panose="02040602050305030304" pitchFamily="18" charset="0"/>
                <a:ea typeface="Times New Roman" panose="02020603050405020304" pitchFamily="18" charset="0"/>
              </a:rPr>
              <a:t>образовательную деятельность </a:t>
            </a:r>
            <a:r>
              <a:rPr lang="ru-RU" sz="1400" i="1" dirty="0">
                <a:solidFill>
                  <a:srgbClr val="181848"/>
                </a:solidFill>
                <a:latin typeface="Book Antiqua" panose="02040602050305030304" pitchFamily="18" charset="0"/>
                <a:ea typeface="Times New Roman" panose="02020603050405020304" pitchFamily="18" charset="0"/>
              </a:rPr>
              <a:t>по физической культуре ; </a:t>
            </a:r>
            <a:r>
              <a:rPr lang="ru-RU" sz="1400" i="1" dirty="0" smtClean="0">
                <a:solidFill>
                  <a:srgbClr val="181848"/>
                </a:solidFill>
                <a:latin typeface="Book Antiqua" panose="02040602050305030304" pitchFamily="18" charset="0"/>
                <a:ea typeface="Times New Roman" panose="02020603050405020304" pitchFamily="18" charset="0"/>
              </a:rPr>
              <a:t>описать особенности </a:t>
            </a:r>
            <a:r>
              <a:rPr lang="ru-RU" sz="1400" i="1" dirty="0">
                <a:solidFill>
                  <a:srgbClr val="181848"/>
                </a:solidFill>
                <a:latin typeface="Book Antiqua" panose="02040602050305030304" pitchFamily="18" charset="0"/>
                <a:ea typeface="Times New Roman" panose="02020603050405020304" pitchFamily="18" charset="0"/>
              </a:rPr>
              <a:t>детей разных возрастных групп; </a:t>
            </a:r>
            <a:r>
              <a:rPr lang="ru-RU" sz="1400" i="1" dirty="0" smtClean="0">
                <a:solidFill>
                  <a:srgbClr val="181848"/>
                </a:solidFill>
                <a:latin typeface="Book Antiqua" panose="02040602050305030304" pitchFamily="18" charset="0"/>
                <a:ea typeface="Times New Roman" panose="02020603050405020304" pitchFamily="18" charset="0"/>
              </a:rPr>
              <a:t>и </a:t>
            </a:r>
            <a:r>
              <a:rPr lang="ru-RU" sz="1400" i="1" dirty="0">
                <a:solidFill>
                  <a:srgbClr val="181848"/>
                </a:solidFill>
                <a:latin typeface="Book Antiqua" panose="02040602050305030304" pitchFamily="18" charset="0"/>
                <a:ea typeface="Times New Roman" panose="02020603050405020304" pitchFamily="18" charset="0"/>
              </a:rPr>
              <a:t>т. п. </a:t>
            </a:r>
            <a:endParaRPr lang="ru-RU" sz="1400" i="1" dirty="0" smtClean="0">
              <a:solidFill>
                <a:srgbClr val="181848"/>
              </a:solidFill>
              <a:latin typeface="Book Antiqua" panose="02040602050305030304" pitchFamily="18" charset="0"/>
              <a:ea typeface="Times New Roman" panose="02020603050405020304" pitchFamily="18" charset="0"/>
            </a:endParaRPr>
          </a:p>
          <a:p>
            <a:pPr marL="536575" marR="415925" indent="-6350"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6575" marR="415925" indent="-6350" algn="just">
              <a:lnSpc>
                <a:spcPct val="103000"/>
              </a:lnSpc>
              <a:spcAft>
                <a:spcPts val="70"/>
              </a:spcAft>
            </a:pPr>
            <a:r>
              <a:rPr lang="ru-RU" sz="1400" i="1" dirty="0" smtClean="0">
                <a:solidFill>
                  <a:srgbClr val="181848"/>
                </a:solidFill>
                <a:latin typeface="Book Antiqua" panose="02040602050305030304" pitchFamily="18" charset="0"/>
                <a:ea typeface="Times New Roman" panose="02020603050405020304" pitchFamily="18" charset="0"/>
              </a:rPr>
              <a:t>4</a:t>
            </a:r>
            <a:r>
              <a:rPr lang="ru-RU" sz="1400" i="1" dirty="0">
                <a:solidFill>
                  <a:srgbClr val="181848"/>
                </a:solidFill>
                <a:latin typeface="Book Antiqua" panose="02040602050305030304" pitchFamily="18" charset="0"/>
                <a:ea typeface="Times New Roman" panose="02020603050405020304" pitchFamily="18" charset="0"/>
              </a:rPr>
              <a:t>.</a:t>
            </a:r>
            <a:r>
              <a:rPr lang="ru-RU" sz="1400" b="1" i="1" dirty="0">
                <a:solidFill>
                  <a:srgbClr val="181848"/>
                </a:solidFill>
                <a:latin typeface="Book Antiqua" panose="02040602050305030304" pitchFamily="18" charset="0"/>
                <a:ea typeface="Times New Roman" panose="02020603050405020304" pitchFamily="18" charset="0"/>
              </a:rPr>
              <a:t>	Возникли ли затруднения в ходе проведения анализа НОД и других мероприятий, какие, почему? </a:t>
            </a:r>
          </a:p>
          <a:p>
            <a:pPr marL="873125" marR="415925" indent="-342900" algn="just">
              <a:lnSpc>
                <a:spcPct val="103000"/>
              </a:lnSpc>
              <a:spcAft>
                <a:spcPts val="70"/>
              </a:spcAft>
              <a:buAutoNum type="arabicPeriod" startAt="5"/>
            </a:pPr>
            <a:r>
              <a:rPr lang="ru-RU" sz="1400" b="1" i="1" dirty="0" smtClean="0">
                <a:solidFill>
                  <a:srgbClr val="181848"/>
                </a:solidFill>
                <a:latin typeface="Book Antiqua" panose="02040602050305030304" pitchFamily="18" charset="0"/>
                <a:ea typeface="Times New Roman" panose="02020603050405020304" pitchFamily="18" charset="0"/>
              </a:rPr>
              <a:t>Особенности </a:t>
            </a:r>
            <a:r>
              <a:rPr lang="ru-RU" sz="1400" b="1" i="1" dirty="0">
                <a:solidFill>
                  <a:srgbClr val="181848"/>
                </a:solidFill>
                <a:latin typeface="Book Antiqua" panose="02040602050305030304" pitchFamily="18" charset="0"/>
                <a:ea typeface="Times New Roman" panose="02020603050405020304" pitchFamily="18" charset="0"/>
              </a:rPr>
              <a:t>общения с педагогами коллектива </a:t>
            </a:r>
            <a:r>
              <a:rPr lang="ru-RU" sz="1400" b="1" i="1" dirty="0" smtClean="0">
                <a:solidFill>
                  <a:srgbClr val="181848"/>
                </a:solidFill>
                <a:latin typeface="Book Antiqua" panose="02040602050305030304" pitchFamily="18" charset="0"/>
                <a:ea typeface="Times New Roman" panose="02020603050405020304" pitchFamily="18" charset="0"/>
              </a:rPr>
              <a:t>ДОО. </a:t>
            </a:r>
          </a:p>
          <a:p>
            <a:pPr marL="530225" marR="415925"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smtClean="0">
                <a:solidFill>
                  <a:srgbClr val="181848"/>
                </a:solidFill>
                <a:latin typeface="Book Antiqua" panose="02040602050305030304" pitchFamily="18" charset="0"/>
                <a:ea typeface="Times New Roman" panose="02020603050405020304" pitchFamily="18" charset="0"/>
              </a:rPr>
              <a:t>       </a:t>
            </a:r>
            <a:r>
              <a:rPr lang="ru-RU" sz="1400" b="1" i="1" smtClean="0">
                <a:solidFill>
                  <a:srgbClr val="181848"/>
                </a:solidFill>
                <a:latin typeface="Book Antiqua" panose="02040602050305030304" pitchFamily="18" charset="0"/>
                <a:ea typeface="Times New Roman" panose="02020603050405020304" pitchFamily="18" charset="0"/>
              </a:rPr>
              <a:t>Заключение</a:t>
            </a:r>
            <a:r>
              <a:rPr lang="ru-RU" sz="1400" b="1" i="1" dirty="0">
                <a:solidFill>
                  <a:srgbClr val="181848"/>
                </a:solidFill>
                <a:latin typeface="Book Antiqua" panose="02040602050305030304" pitchFamily="18" charset="0"/>
                <a:ea typeface="Times New Roman" panose="02020603050405020304" pitchFamily="18" charset="0"/>
              </a:rPr>
              <a:t>.</a:t>
            </a:r>
            <a:r>
              <a:rPr lang="ru-RU" sz="1400" b="1" i="1"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Начать следует такими словами: «Во время практики мной были сделаны следующие выводы». После следует провести сравнительный анализ своих наиболее важных ситуаций или действий и их результатов. Например: «Во время наблюдения за воспитателем отметила, что педагог включил в деятельность детей на прогулке подвижные игры. В итоге некоторые воспитанники вспотели». </a:t>
            </a:r>
            <a:endParaRPr lang="ru-RU" sz="1400"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6575" marR="415925" indent="-6350" algn="just">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6.	Какие профессиональные умения и навыки Вы приобрели в процессе практики? </a:t>
            </a:r>
          </a:p>
          <a:p>
            <a:pPr marL="536575" marR="415925" indent="-6350" algn="just">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7.	Какие задачи по профессиональному самовоспитанию Вы ставите перед собой  на будущее? </a:t>
            </a:r>
          </a:p>
          <a:p>
            <a:pPr marL="873125" marR="415925" indent="-342900" algn="just">
              <a:lnSpc>
                <a:spcPct val="103000"/>
              </a:lnSpc>
              <a:spcAft>
                <a:spcPts val="70"/>
              </a:spcAft>
              <a:buAutoNum type="arabicPeriod" startAt="8"/>
            </a:pPr>
            <a:r>
              <a:rPr lang="ru-RU" sz="1400" b="1" i="1" dirty="0" smtClean="0">
                <a:solidFill>
                  <a:srgbClr val="181848"/>
                </a:solidFill>
                <a:latin typeface="Book Antiqua" panose="02040602050305030304" pitchFamily="18" charset="0"/>
                <a:ea typeface="Times New Roman" panose="02020603050405020304" pitchFamily="18" charset="0"/>
              </a:rPr>
              <a:t>Предложения </a:t>
            </a:r>
            <a:r>
              <a:rPr lang="ru-RU" sz="1400" b="1" i="1" dirty="0">
                <a:solidFill>
                  <a:srgbClr val="181848"/>
                </a:solidFill>
                <a:latin typeface="Book Antiqua" panose="02040602050305030304" pitchFamily="18" charset="0"/>
                <a:ea typeface="Times New Roman" panose="02020603050405020304" pitchFamily="18" charset="0"/>
              </a:rPr>
              <a:t>по улучшению организации и содержания практики. </a:t>
            </a:r>
            <a:endParaRPr lang="ru-RU" sz="1400" b="1" i="1" dirty="0" smtClean="0">
              <a:solidFill>
                <a:srgbClr val="181848"/>
              </a:solidFill>
              <a:latin typeface="Book Antiqua" panose="02040602050305030304" pitchFamily="18" charset="0"/>
              <a:ea typeface="Times New Roman" panose="02020603050405020304" pitchFamily="18" charset="0"/>
            </a:endParaRPr>
          </a:p>
          <a:p>
            <a:pPr marL="873125" marR="415925" indent="-342900" algn="just">
              <a:lnSpc>
                <a:spcPct val="103000"/>
              </a:lnSpc>
              <a:spcAft>
                <a:spcPts val="70"/>
              </a:spcAft>
              <a:buAutoNum type="arabicPeriod" startAt="8"/>
            </a:pPr>
            <a:endParaRPr lang="ru-RU" sz="1400" b="1"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dirty="0">
                <a:solidFill>
                  <a:srgbClr val="181848"/>
                </a:solidFill>
                <a:latin typeface="Book Antiqua" panose="02040602050305030304" pitchFamily="18" charset="0"/>
                <a:ea typeface="Times New Roman" panose="02020603050405020304" pitchFamily="18" charset="0"/>
              </a:rPr>
              <a:t>Дата составления отчета</a:t>
            </a:r>
            <a:r>
              <a:rPr lang="ru-RU" sz="1400" b="1" i="1" dirty="0" smtClean="0">
                <a:solidFill>
                  <a:srgbClr val="181848"/>
                </a:solidFill>
                <a:latin typeface="Book Antiqua" panose="02040602050305030304" pitchFamily="18" charset="0"/>
                <a:ea typeface="Times New Roman" panose="02020603050405020304" pitchFamily="18" charset="0"/>
              </a:rPr>
              <a:t>________________________                             Подпись </a:t>
            </a:r>
            <a:r>
              <a:rPr lang="ru-RU" sz="1400" b="1" i="1" dirty="0">
                <a:solidFill>
                  <a:srgbClr val="181848"/>
                </a:solidFill>
                <a:latin typeface="Book Antiqua" panose="02040602050305030304" pitchFamily="18" charset="0"/>
                <a:ea typeface="Times New Roman" panose="02020603050405020304" pitchFamily="18" charset="0"/>
              </a:rPr>
              <a:t>студента________________________________</a:t>
            </a:r>
          </a:p>
          <a:p>
            <a:pPr marL="536575" marR="415925" indent="-6350" algn="r">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 </a:t>
            </a:r>
            <a:endParaRPr lang="ru-RU" sz="1400" b="1" i="1" dirty="0">
              <a:solidFill>
                <a:srgbClr val="181848"/>
              </a:solidFill>
              <a:latin typeface="Book Antiqua" panose="02040602050305030304" pitchFamily="18" charset="0"/>
              <a:ea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78290" y="5506408"/>
            <a:ext cx="2063501" cy="1351592"/>
          </a:xfrm>
          <a:prstGeom prst="rect">
            <a:avLst/>
          </a:prstGeom>
        </p:spPr>
      </p:pic>
      <p:sp>
        <p:nvSpPr>
          <p:cNvPr id="2" name="TextBox 1"/>
          <p:cNvSpPr txBox="1"/>
          <p:nvPr/>
        </p:nvSpPr>
        <p:spPr>
          <a:xfrm>
            <a:off x="1233055" y="5855602"/>
            <a:ext cx="8781100" cy="738664"/>
          </a:xfrm>
          <a:prstGeom prst="rect">
            <a:avLst/>
          </a:prstGeom>
          <a:noFill/>
        </p:spPr>
        <p:txBody>
          <a:bodyPr wrap="square" rtlCol="0">
            <a:spAutoFit/>
          </a:bodyPr>
          <a:lstStyle/>
          <a:p>
            <a:r>
              <a:rPr lang="ru-RU" sz="1400" i="1" dirty="0" smtClean="0">
                <a:solidFill>
                  <a:srgbClr val="181848"/>
                </a:solidFill>
                <a:latin typeface="Book Antiqua" panose="02040602050305030304" pitchFamily="18" charset="0"/>
              </a:rPr>
              <a:t>       Учебная </a:t>
            </a:r>
            <a:r>
              <a:rPr lang="ru-RU" sz="1400" i="1" dirty="0">
                <a:solidFill>
                  <a:srgbClr val="181848"/>
                </a:solidFill>
                <a:latin typeface="Book Antiqua" panose="02040602050305030304" pitchFamily="18" charset="0"/>
              </a:rPr>
              <a:t>практика не предполагает получения студентом профессиональных навыков. Она лишь знакомит его со спецификой профессии. Именно поэтому отчет по учебной практике в детском саду может быть формальным. То есть оформленным в виде реферата и занимать не более пяти страниц. </a:t>
            </a:r>
          </a:p>
        </p:txBody>
      </p:sp>
    </p:spTree>
    <p:extLst>
      <p:ext uri="{BB962C8B-B14F-4D97-AF65-F5344CB8AC3E}">
        <p14:creationId xmlns:p14="http://schemas.microsoft.com/office/powerpoint/2010/main" val="289672804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2105891" y="1596788"/>
            <a:ext cx="9917786" cy="2397066"/>
          </a:xfrm>
          <a:prstGeom prst="rect">
            <a:avLst/>
          </a:prstGeom>
          <a:noFill/>
        </p:spPr>
        <p:txBody>
          <a:bodyPr wrap="square" rtlCol="0">
            <a:spAutoFit/>
          </a:bodyPr>
          <a:lstStyle/>
          <a:p>
            <a:pPr marL="125095" marR="62230" indent="-6350" algn="ctr">
              <a:lnSpc>
                <a:spcPct val="107000"/>
              </a:lnSpc>
              <a:spcAft>
                <a:spcPts val="0"/>
              </a:spcAft>
            </a:pPr>
            <a:endParaRPr lang="ru-RU" sz="1400" b="1"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       1. Отчет о </a:t>
            </a:r>
            <a:r>
              <a:rPr lang="ru-RU" sz="1400" b="1" i="1" dirty="0">
                <a:solidFill>
                  <a:srgbClr val="181848"/>
                </a:solidFill>
                <a:latin typeface="Book Antiqua" panose="02040602050305030304" pitchFamily="18" charset="0"/>
                <a:ea typeface="Times New Roman" panose="02020603050405020304" pitchFamily="18" charset="0"/>
              </a:rPr>
              <a:t>прохождении учебной практики </a:t>
            </a:r>
            <a:r>
              <a:rPr lang="ru-RU" sz="1400" i="1" dirty="0">
                <a:solidFill>
                  <a:srgbClr val="181848"/>
                </a:solidFill>
                <a:latin typeface="Book Antiqua" panose="02040602050305030304" pitchFamily="18" charset="0"/>
                <a:ea typeface="Times New Roman" panose="02020603050405020304" pitchFamily="18" charset="0"/>
              </a:rPr>
              <a:t>(к отчету по любому виду практики необходимо приложить дневник по практике, который должен непременно совпадать с содержанием </a:t>
            </a:r>
            <a:r>
              <a:rPr lang="ru-RU" sz="1400" i="1" dirty="0" smtClean="0">
                <a:solidFill>
                  <a:srgbClr val="181848"/>
                </a:solidFill>
                <a:latin typeface="Book Antiqua" panose="02040602050305030304" pitchFamily="18" charset="0"/>
                <a:ea typeface="Times New Roman" panose="02020603050405020304" pitchFamily="18" charset="0"/>
              </a:rPr>
              <a:t>отчета). </a:t>
            </a:r>
          </a:p>
          <a:p>
            <a:pPr marL="530225" marR="415925" algn="just">
              <a:lnSpc>
                <a:spcPct val="103000"/>
              </a:lnSpc>
              <a:spcAft>
                <a:spcPts val="70"/>
              </a:spcAft>
            </a:pPr>
            <a:endParaRPr lang="ru-RU" sz="1400"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       2. Дневник </a:t>
            </a:r>
            <a:r>
              <a:rPr lang="ru-RU" sz="1400" b="1" i="1" dirty="0">
                <a:solidFill>
                  <a:srgbClr val="181848"/>
                </a:solidFill>
                <a:latin typeface="Book Antiqua" panose="02040602050305030304" pitchFamily="18" charset="0"/>
                <a:ea typeface="Times New Roman" panose="02020603050405020304" pitchFamily="18" charset="0"/>
              </a:rPr>
              <a:t>педагогической практики </a:t>
            </a:r>
            <a:r>
              <a:rPr lang="ru-RU" sz="1400" i="1" dirty="0">
                <a:solidFill>
                  <a:srgbClr val="181848"/>
                </a:solidFill>
                <a:latin typeface="Book Antiqua" panose="02040602050305030304" pitchFamily="18" charset="0"/>
                <a:ea typeface="Times New Roman" panose="02020603050405020304" pitchFamily="18" charset="0"/>
              </a:rPr>
              <a:t>(оформляется по схеме). </a:t>
            </a:r>
            <a:endParaRPr lang="ru-RU" sz="1400"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       3. Аттестационный лист </a:t>
            </a:r>
            <a:r>
              <a:rPr lang="ru-RU" sz="1400" b="1" i="1" dirty="0">
                <a:solidFill>
                  <a:srgbClr val="181848"/>
                </a:solidFill>
                <a:latin typeface="Book Antiqua" panose="02040602050305030304" pitchFamily="18" charset="0"/>
                <a:ea typeface="Times New Roman" panose="02020603050405020304" pitchFamily="18" charset="0"/>
              </a:rPr>
              <a:t>на студента с отметкой, </a:t>
            </a:r>
            <a:r>
              <a:rPr lang="ru-RU" sz="1400" b="1" i="1" dirty="0" smtClean="0">
                <a:solidFill>
                  <a:srgbClr val="181848"/>
                </a:solidFill>
                <a:latin typeface="Book Antiqua" panose="02040602050305030304" pitchFamily="18" charset="0"/>
                <a:ea typeface="Times New Roman" panose="02020603050405020304" pitchFamily="18" charset="0"/>
              </a:rPr>
              <a:t>печатью, подписанные </a:t>
            </a:r>
            <a:r>
              <a:rPr lang="ru-RU" sz="1400" b="1" i="1" dirty="0">
                <a:solidFill>
                  <a:srgbClr val="181848"/>
                </a:solidFill>
                <a:latin typeface="Book Antiqua" panose="02040602050305030304" pitchFamily="18" charset="0"/>
                <a:ea typeface="Times New Roman" panose="02020603050405020304" pitchFamily="18" charset="0"/>
              </a:rPr>
              <a:t>руководителем практики и заведующим ДОО . </a:t>
            </a:r>
            <a:endParaRPr lang="ru-RU" sz="1400" b="1" i="1" dirty="0" smtClean="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endParaRPr lang="ru-RU" sz="1400" i="1" dirty="0">
              <a:solidFill>
                <a:srgbClr val="181848"/>
              </a:solidFill>
              <a:latin typeface="Book Antiqua" panose="02040602050305030304" pitchFamily="18" charset="0"/>
              <a:ea typeface="Times New Roman" panose="02020603050405020304" pitchFamily="18" charset="0"/>
            </a:endParaRPr>
          </a:p>
          <a:p>
            <a:pPr marL="530225" marR="415925" algn="just">
              <a:lnSpc>
                <a:spcPct val="103000"/>
              </a:lnSpc>
              <a:spcAft>
                <a:spcPts val="70"/>
              </a:spcAft>
            </a:pPr>
            <a:r>
              <a:rPr lang="ru-RU" sz="1400" b="1" i="1" dirty="0" smtClean="0">
                <a:solidFill>
                  <a:srgbClr val="181848"/>
                </a:solidFill>
                <a:latin typeface="Book Antiqua" panose="02040602050305030304" pitchFamily="18" charset="0"/>
                <a:ea typeface="Times New Roman" panose="02020603050405020304" pitchFamily="18" charset="0"/>
              </a:rPr>
              <a:t>       4. Рейтинг листы подписанные руководителем практики и заведующим ДОО.</a:t>
            </a:r>
            <a:endParaRPr lang="ru-RU" sz="1400" b="1" i="1" dirty="0">
              <a:solidFill>
                <a:srgbClr val="181848"/>
              </a:solidFill>
              <a:latin typeface="Book Antiqua" panose="02040602050305030304" pitchFamily="18" charset="0"/>
              <a:ea typeface="Times New Roman" panose="02020603050405020304" pitchFamily="18" charset="0"/>
            </a:endParaRPr>
          </a:p>
        </p:txBody>
      </p:sp>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2002" y="2887210"/>
            <a:ext cx="1897039" cy="3811482"/>
          </a:xfrm>
          <a:prstGeom prst="rect">
            <a:avLst/>
          </a:prstGeom>
        </p:spPr>
      </p:pic>
      <p:sp>
        <p:nvSpPr>
          <p:cNvPr id="5" name="Пятиугольник 4"/>
          <p:cNvSpPr/>
          <p:nvPr/>
        </p:nvSpPr>
        <p:spPr>
          <a:xfrm rot="10800000">
            <a:off x="3550898" y="537521"/>
            <a:ext cx="8118761" cy="720437"/>
          </a:xfrm>
          <a:prstGeom prst="homePlate">
            <a:avLst/>
          </a:prstGeom>
          <a:solidFill>
            <a:srgbClr val="333399"/>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TextBox 3"/>
          <p:cNvSpPr txBox="1"/>
          <p:nvPr/>
        </p:nvSpPr>
        <p:spPr>
          <a:xfrm>
            <a:off x="3916908" y="559323"/>
            <a:ext cx="7752751" cy="1015663"/>
          </a:xfrm>
          <a:prstGeom prst="rect">
            <a:avLst/>
          </a:prstGeom>
          <a:noFill/>
        </p:spPr>
        <p:txBody>
          <a:bodyPr wrap="square" rtlCol="0">
            <a:spAutoFit/>
          </a:bodyPr>
          <a:lstStyle/>
          <a:p>
            <a:pPr lvl="0" algn="r"/>
            <a:r>
              <a:rPr lang="ru-RU" sz="2000" b="1" i="1" dirty="0">
                <a:solidFill>
                  <a:prstClr val="white"/>
                </a:solidFill>
                <a:latin typeface="Book Antiqua" panose="02040602050305030304" pitchFamily="18" charset="0"/>
                <a:ea typeface="Times New Roman" panose="02020603050405020304" pitchFamily="18" charset="0"/>
              </a:rPr>
              <a:t>Инструкция для </a:t>
            </a:r>
            <a:r>
              <a:rPr lang="ru-RU" sz="2000" b="1" i="1" dirty="0" smtClean="0">
                <a:solidFill>
                  <a:prstClr val="white"/>
                </a:solidFill>
                <a:latin typeface="Book Antiqua" panose="02040602050305030304" pitchFamily="18" charset="0"/>
                <a:ea typeface="Times New Roman" panose="02020603050405020304" pitchFamily="18" charset="0"/>
              </a:rPr>
              <a:t>студента</a:t>
            </a:r>
            <a:r>
              <a:rPr lang="ru-RU" sz="2000" b="1" i="1" dirty="0">
                <a:solidFill>
                  <a:prstClr val="white"/>
                </a:solidFill>
                <a:latin typeface="Book Antiqua" panose="02040602050305030304" pitchFamily="18" charset="0"/>
                <a:ea typeface="Times New Roman" panose="02020603050405020304" pitchFamily="18" charset="0"/>
              </a:rPr>
              <a:t>.</a:t>
            </a:r>
            <a:endParaRPr lang="ru-RU" sz="2000" b="1" i="1" dirty="0" smtClean="0">
              <a:solidFill>
                <a:prstClr val="white"/>
              </a:solidFill>
              <a:latin typeface="Book Antiqua" panose="02040602050305030304" pitchFamily="18" charset="0"/>
              <a:ea typeface="Times New Roman" panose="02020603050405020304" pitchFamily="18" charset="0"/>
            </a:endParaRPr>
          </a:p>
          <a:p>
            <a:pPr lvl="0" algn="r"/>
            <a:r>
              <a:rPr lang="ru-RU" sz="2000" b="1" i="1" dirty="0">
                <a:solidFill>
                  <a:prstClr val="white"/>
                </a:solidFill>
                <a:latin typeface="Book Antiqua" panose="02040602050305030304" pitchFamily="18" charset="0"/>
                <a:ea typeface="Times New Roman" panose="02020603050405020304" pitchFamily="18" charset="0"/>
              </a:rPr>
              <a:t>О</a:t>
            </a:r>
            <a:r>
              <a:rPr lang="ru-RU" sz="2000" b="1" i="1" dirty="0" smtClean="0">
                <a:solidFill>
                  <a:prstClr val="white"/>
                </a:solidFill>
                <a:latin typeface="Book Antiqua" panose="02040602050305030304" pitchFamily="18" charset="0"/>
                <a:ea typeface="Times New Roman" panose="02020603050405020304" pitchFamily="18" charset="0"/>
              </a:rPr>
              <a:t>тчетная </a:t>
            </a:r>
            <a:r>
              <a:rPr lang="ru-RU" sz="2000" b="1" i="1" dirty="0">
                <a:solidFill>
                  <a:prstClr val="white"/>
                </a:solidFill>
                <a:latin typeface="Book Antiqua" panose="02040602050305030304" pitchFamily="18" charset="0"/>
                <a:ea typeface="Times New Roman" panose="02020603050405020304" pitchFamily="18" charset="0"/>
              </a:rPr>
              <a:t>документация по </a:t>
            </a:r>
            <a:r>
              <a:rPr lang="ru-RU" sz="2000" b="1" i="1" dirty="0" smtClean="0">
                <a:solidFill>
                  <a:prstClr val="white"/>
                </a:solidFill>
                <a:latin typeface="Book Antiqua" panose="02040602050305030304" pitchFamily="18" charset="0"/>
                <a:ea typeface="Times New Roman" panose="02020603050405020304" pitchFamily="18" charset="0"/>
              </a:rPr>
              <a:t>учебной практике </a:t>
            </a:r>
            <a:endParaRPr lang="ru-RU" sz="2000" b="1" i="1" dirty="0">
              <a:solidFill>
                <a:prstClr val="white"/>
              </a:solidFill>
              <a:latin typeface="Book Antiqua" panose="02040602050305030304" pitchFamily="18" charset="0"/>
              <a:ea typeface="Times New Roman" panose="02020603050405020304" pitchFamily="18" charset="0"/>
            </a:endParaRPr>
          </a:p>
          <a:p>
            <a:pPr lvl="0" algn="r"/>
            <a:endParaRPr lang="ru-RU" sz="2000" b="1" i="1" dirty="0">
              <a:solidFill>
                <a:prstClr val="white"/>
              </a:solidFill>
              <a:latin typeface="Book Antiqua" panose="02040602050305030304" pitchFamily="18" charset="0"/>
              <a:ea typeface="Times New Roman" panose="02020603050405020304" pitchFamily="18" charset="0"/>
            </a:endParaRPr>
          </a:p>
        </p:txBody>
      </p:sp>
      <p:sp>
        <p:nvSpPr>
          <p:cNvPr id="7" name="TextBox 6"/>
          <p:cNvSpPr txBox="1"/>
          <p:nvPr/>
        </p:nvSpPr>
        <p:spPr>
          <a:xfrm>
            <a:off x="2769877" y="4572000"/>
            <a:ext cx="9089613" cy="1061829"/>
          </a:xfrm>
          <a:prstGeom prst="rect">
            <a:avLst/>
          </a:prstGeom>
          <a:noFill/>
        </p:spPr>
        <p:txBody>
          <a:bodyPr wrap="square" rtlCol="0">
            <a:spAutoFit/>
          </a:bodyPr>
          <a:lstStyle/>
          <a:p>
            <a:pPr marR="38735" indent="353060" algn="just">
              <a:lnSpc>
                <a:spcPct val="111000"/>
              </a:lnSpc>
              <a:spcAft>
                <a:spcPts val="65"/>
              </a:spcAft>
            </a:pPr>
            <a:r>
              <a:rPr lang="ru-RU" sz="1400" i="1" dirty="0">
                <a:solidFill>
                  <a:srgbClr val="181848"/>
                </a:solidFill>
                <a:latin typeface="Times New Roman" panose="02020603050405020304" pitchFamily="18" charset="0"/>
                <a:ea typeface="Times New Roman" panose="02020603050405020304" pitchFamily="18" charset="0"/>
              </a:rPr>
              <a:t>Подготовка материалов для отчёта должна осуществляться </a:t>
            </a:r>
            <a:r>
              <a:rPr lang="ru-RU" sz="1400" i="1" dirty="0" smtClean="0">
                <a:solidFill>
                  <a:srgbClr val="181848"/>
                </a:solidFill>
                <a:latin typeface="Times New Roman" panose="02020603050405020304" pitchFamily="18" charset="0"/>
                <a:ea typeface="Times New Roman" panose="02020603050405020304" pitchFamily="18" charset="0"/>
              </a:rPr>
              <a:t>студентом в </a:t>
            </a:r>
            <a:r>
              <a:rPr lang="ru-RU" sz="1400" i="1" dirty="0">
                <a:solidFill>
                  <a:srgbClr val="181848"/>
                </a:solidFill>
                <a:latin typeface="Times New Roman" panose="02020603050405020304" pitchFamily="18" charset="0"/>
                <a:ea typeface="Times New Roman" panose="02020603050405020304" pitchFamily="18" charset="0"/>
              </a:rPr>
              <a:t>процессе выполнения индивидуального плана практики. </a:t>
            </a:r>
            <a:endParaRPr lang="ru-RU" sz="1400" i="1" dirty="0" smtClean="0">
              <a:solidFill>
                <a:srgbClr val="181848"/>
              </a:solidFill>
              <a:latin typeface="Times New Roman" panose="02020603050405020304" pitchFamily="18" charset="0"/>
              <a:ea typeface="Times New Roman" panose="02020603050405020304" pitchFamily="18" charset="0"/>
            </a:endParaRPr>
          </a:p>
          <a:p>
            <a:pPr marR="38735" indent="353060" algn="just">
              <a:lnSpc>
                <a:spcPct val="111000"/>
              </a:lnSpc>
              <a:spcAft>
                <a:spcPts val="65"/>
              </a:spcAft>
            </a:pPr>
            <a:r>
              <a:rPr lang="ru-RU" sz="1400" i="1" dirty="0" smtClean="0">
                <a:solidFill>
                  <a:srgbClr val="181848"/>
                </a:solidFill>
                <a:latin typeface="Times New Roman" panose="02020603050405020304" pitchFamily="18" charset="0"/>
                <a:ea typeface="Times New Roman" panose="02020603050405020304" pitchFamily="18" charset="0"/>
              </a:rPr>
              <a:t>Защита </a:t>
            </a:r>
            <a:r>
              <a:rPr lang="ru-RU" sz="1400" i="1" dirty="0">
                <a:solidFill>
                  <a:srgbClr val="181848"/>
                </a:solidFill>
                <a:latin typeface="Times New Roman" panose="02020603050405020304" pitchFamily="18" charset="0"/>
                <a:ea typeface="Times New Roman" panose="02020603050405020304" pitchFamily="18" charset="0"/>
              </a:rPr>
              <a:t>отчёта по практике </a:t>
            </a:r>
            <a:r>
              <a:rPr lang="ru-RU" sz="1400" i="1" dirty="0" smtClean="0">
                <a:solidFill>
                  <a:srgbClr val="181848"/>
                </a:solidFill>
                <a:latin typeface="Times New Roman" panose="02020603050405020304" pitchFamily="18" charset="0"/>
                <a:ea typeface="Times New Roman" panose="02020603050405020304" pitchFamily="18" charset="0"/>
              </a:rPr>
              <a:t>организуется </a:t>
            </a:r>
            <a:r>
              <a:rPr lang="ru-RU" sz="1400" i="1" dirty="0">
                <a:solidFill>
                  <a:srgbClr val="181848"/>
                </a:solidFill>
                <a:latin typeface="Times New Roman" panose="02020603050405020304" pitchFamily="18" charset="0"/>
                <a:ea typeface="Times New Roman" panose="02020603050405020304" pitchFamily="18" charset="0"/>
              </a:rPr>
              <a:t>в форме  выступления на итоговой конференции по результатам </a:t>
            </a:r>
            <a:r>
              <a:rPr lang="ru-RU" sz="1400" i="1" dirty="0" smtClean="0">
                <a:solidFill>
                  <a:srgbClr val="181848"/>
                </a:solidFill>
                <a:latin typeface="Times New Roman" panose="02020603050405020304" pitchFamily="18" charset="0"/>
                <a:ea typeface="Times New Roman" panose="02020603050405020304" pitchFamily="18" charset="0"/>
              </a:rPr>
              <a:t>практики. </a:t>
            </a:r>
            <a:endParaRPr lang="ru-RU" sz="1400" i="1" dirty="0">
              <a:solidFill>
                <a:srgbClr val="181848"/>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4386684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1781" y="663347"/>
            <a:ext cx="11610110" cy="4870564"/>
          </a:xfrm>
          <a:prstGeom prst="rect">
            <a:avLst/>
          </a:prstGeom>
          <a:noFill/>
        </p:spPr>
        <p:txBody>
          <a:bodyPr wrap="square" rtlCol="0">
            <a:spAutoFit/>
          </a:bodyPr>
          <a:lstStyle/>
          <a:p>
            <a:pPr>
              <a:lnSpc>
                <a:spcPct val="115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1. Завьялова </a:t>
            </a:r>
            <a:r>
              <a:rPr lang="ru-RU" sz="1400" i="1" dirty="0">
                <a:solidFill>
                  <a:srgbClr val="181848"/>
                </a:solidFill>
                <a:latin typeface="Book Antiqua" panose="02040602050305030304" pitchFamily="18" charset="0"/>
                <a:ea typeface="Times New Roman" panose="02020603050405020304" pitchFamily="18" charset="0"/>
              </a:rPr>
              <a:t>Т. П.  Теоретические и методические основы организации различных видов деятельности детей. Туризм в детском саду: учебное пособие для среднего профессионального образования / Т. П. Завьялова. — 2-е изд., испр. и доп. — Москва: Издательство Юрайт, 2020. — 228 с. — (Профессиональное образование). — ISBN 978-5-534-05362-3. — Текст: электронный // ЭБС Юрайт [сайт]. — URL: https://urait.ru/bcode/454113 (дата обращения: 05.03.2020</a:t>
            </a:r>
            <a:r>
              <a:rPr lang="ru-RU" sz="1400" i="1" dirty="0" smtClean="0">
                <a:solidFill>
                  <a:srgbClr val="181848"/>
                </a:solidFill>
                <a:latin typeface="Book Antiqua" panose="02040602050305030304" pitchFamily="18" charset="0"/>
                <a:ea typeface="Times New Roman" panose="02020603050405020304" pitchFamily="18" charset="0"/>
              </a:rPr>
              <a:t>).</a:t>
            </a:r>
          </a:p>
          <a:p>
            <a:pPr>
              <a:lnSpc>
                <a:spcPct val="115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2. Завьялова </a:t>
            </a:r>
            <a:r>
              <a:rPr lang="ru-RU" sz="1400" i="1" dirty="0">
                <a:solidFill>
                  <a:srgbClr val="181848"/>
                </a:solidFill>
                <a:latin typeface="Book Antiqua" panose="02040602050305030304" pitchFamily="18" charset="0"/>
                <a:ea typeface="Times New Roman" panose="02020603050405020304" pitchFamily="18" charset="0"/>
              </a:rPr>
              <a:t>Т. П.  Теория и методика физического воспитания и развитие ребенка дошкольного возраста: учебное пособие для среднего профессионального образования / Т. П. Завьялова, И. В. Стародубцева. — 2-е изд., стер. — Москва: Издательство Юрайт, 2020. — 350 с. — (Профессиональное образование). — ISBN 978-5-534-11219-1. — Текст: электронный // ЭБС Юрайт [сайт]. — URL: https://urait.ru/bcode/456959 (дата обращения: 05.03.2020</a:t>
            </a:r>
            <a:r>
              <a:rPr lang="ru-RU" sz="1400" i="1" dirty="0" smtClean="0">
                <a:solidFill>
                  <a:srgbClr val="181848"/>
                </a:solidFill>
                <a:latin typeface="Book Antiqua" panose="02040602050305030304" pitchFamily="18" charset="0"/>
                <a:ea typeface="Times New Roman" panose="02020603050405020304" pitchFamily="18" charset="0"/>
              </a:rPr>
              <a:t>).</a:t>
            </a:r>
          </a:p>
          <a:p>
            <a:pPr>
              <a:lnSpc>
                <a:spcPct val="115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3. Завьялова </a:t>
            </a:r>
            <a:r>
              <a:rPr lang="ru-RU" sz="1400" i="1" dirty="0">
                <a:solidFill>
                  <a:srgbClr val="181848"/>
                </a:solidFill>
                <a:latin typeface="Book Antiqua" panose="02040602050305030304" pitchFamily="18" charset="0"/>
                <a:ea typeface="Times New Roman" panose="02020603050405020304" pitchFamily="18" charset="0"/>
              </a:rPr>
              <a:t>Т. П.  Организация физкультурно-оздоровительной работы в дошкольном учреждении: занятия по футболу: учебное пособие для среднего профессионального образования / Т. П. Завьялова, И. В. Стародубцева, Д. Ю. Колчанов. — 2-е изд., испр. и доп. — Москва: Издательство Юрайт, 2020. — 172 с. — (Профессиональное образование). — ISBN 978-5-534-13288-5. — Текст: электронный // ЭБС Юрайт [сайт]. — URL: https://urait.ru/bcode/457403 (дата обращения: 05.03.2020).</a:t>
            </a:r>
            <a:endParaRPr lang="ru-RU" sz="1400" i="1" dirty="0" smtClean="0">
              <a:solidFill>
                <a:srgbClr val="181848"/>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i="1" dirty="0" smtClean="0">
                <a:solidFill>
                  <a:srgbClr val="181848"/>
                </a:solidFill>
                <a:latin typeface="Book Antiqua" panose="02040602050305030304" pitchFamily="18" charset="0"/>
                <a:ea typeface="Times New Roman" panose="02020603050405020304" pitchFamily="18" charset="0"/>
              </a:rPr>
              <a:t>4. Оздоровительная </a:t>
            </a:r>
            <a:r>
              <a:rPr lang="ru-RU" sz="1400" i="1" dirty="0">
                <a:solidFill>
                  <a:srgbClr val="181848"/>
                </a:solidFill>
                <a:latin typeface="Book Antiqua" panose="02040602050305030304" pitchFamily="18" charset="0"/>
                <a:ea typeface="Times New Roman" panose="02020603050405020304" pitchFamily="18" charset="0"/>
              </a:rPr>
              <a:t>работа в ДОУ: нормативно-правовые документы, рекомендации / авт.-сост. М.С. Горбатова. – Изд. 3-е исп. – Волгоград: Учитель, 2013. – 429 с.</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5</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От рождения до школы. </a:t>
            </a:r>
            <a:r>
              <a:rPr lang="ru-RU" sz="1400" i="1" dirty="0" smtClean="0">
                <a:solidFill>
                  <a:srgbClr val="181848"/>
                </a:solidFill>
                <a:latin typeface="Book Antiqua" panose="02040602050305030304" pitchFamily="18" charset="0"/>
                <a:ea typeface="Times New Roman" panose="02020603050405020304" pitchFamily="18" charset="0"/>
              </a:rPr>
              <a:t>Инновационная программа </a:t>
            </a:r>
            <a:r>
              <a:rPr lang="ru-RU" sz="1400" i="1" dirty="0">
                <a:solidFill>
                  <a:srgbClr val="181848"/>
                </a:solidFill>
                <a:latin typeface="Book Antiqua" panose="02040602050305030304" pitchFamily="18" charset="0"/>
                <a:ea typeface="Times New Roman" panose="02020603050405020304" pitchFamily="18" charset="0"/>
              </a:rPr>
              <a:t>дошкольного образования (пилотный вариант) / Под ред. Н.Е. Вераксы, Т.С. Комаровой</a:t>
            </a:r>
            <a:r>
              <a:rPr lang="ru-RU" sz="1400" i="1" dirty="0" smtClean="0">
                <a:solidFill>
                  <a:srgbClr val="181848"/>
                </a:solidFill>
                <a:latin typeface="Book Antiqua" panose="02040602050305030304" pitchFamily="18" charset="0"/>
                <a:ea typeface="Times New Roman" panose="02020603050405020304" pitchFamily="18" charset="0"/>
              </a:rPr>
              <a:t>, Э.М. Дорофеевой. </a:t>
            </a:r>
            <a:r>
              <a:rPr lang="ru-RU" sz="1400" i="1" dirty="0">
                <a:solidFill>
                  <a:srgbClr val="181848"/>
                </a:solidFill>
                <a:latin typeface="Book Antiqua" panose="02040602050305030304" pitchFamily="18" charset="0"/>
                <a:ea typeface="Times New Roman" panose="02020603050405020304" pitchFamily="18" charset="0"/>
              </a:rPr>
              <a:t>– М.: МОЗАИКА-СИНТЕЗ, </a:t>
            </a:r>
            <a:r>
              <a:rPr lang="ru-RU" sz="1400" i="1" dirty="0" smtClean="0">
                <a:solidFill>
                  <a:srgbClr val="181848"/>
                </a:solidFill>
                <a:latin typeface="Book Antiqua" panose="02040602050305030304" pitchFamily="18" charset="0"/>
                <a:ea typeface="Times New Roman" panose="02020603050405020304" pitchFamily="18" charset="0"/>
              </a:rPr>
              <a:t>2020. </a:t>
            </a:r>
            <a:r>
              <a:rPr lang="ru-RU" sz="1400" i="1" dirty="0">
                <a:solidFill>
                  <a:srgbClr val="181848"/>
                </a:solidFill>
                <a:latin typeface="Book Antiqua" panose="02040602050305030304" pitchFamily="18" charset="0"/>
                <a:ea typeface="Times New Roman" panose="02020603050405020304" pitchFamily="18" charset="0"/>
              </a:rPr>
              <a:t>-368 с.</a:t>
            </a:r>
          </a:p>
          <a:p>
            <a:pPr>
              <a:lnSpc>
                <a:spcPct val="115000"/>
              </a:lnSpc>
              <a:spcAft>
                <a:spcPts val="0"/>
              </a:spcAft>
            </a:pPr>
            <a:r>
              <a:rPr lang="ru-RU" sz="1400" i="1" dirty="0">
                <a:solidFill>
                  <a:srgbClr val="181848"/>
                </a:solidFill>
                <a:latin typeface="Book Antiqua" panose="02040602050305030304" pitchFamily="18" charset="0"/>
                <a:ea typeface="Times New Roman" panose="02020603050405020304" pitchFamily="18" charset="0"/>
              </a:rPr>
              <a:t>6</a:t>
            </a:r>
            <a:r>
              <a:rPr lang="ru-RU" sz="1400" i="1" dirty="0" smtClean="0">
                <a:solidFill>
                  <a:srgbClr val="181848"/>
                </a:solidFill>
                <a:latin typeface="Book Antiqua" panose="02040602050305030304" pitchFamily="18" charset="0"/>
                <a:ea typeface="Times New Roman" panose="02020603050405020304" pitchFamily="18" charset="0"/>
              </a:rPr>
              <a:t>. Силантьева </a:t>
            </a:r>
            <a:r>
              <a:rPr lang="ru-RU" sz="1400" i="1" dirty="0">
                <a:solidFill>
                  <a:srgbClr val="181848"/>
                </a:solidFill>
                <a:latin typeface="Book Antiqua" panose="02040602050305030304" pitchFamily="18" charset="0"/>
                <a:ea typeface="Times New Roman" panose="02020603050405020304" pitchFamily="18" charset="0"/>
              </a:rPr>
              <a:t>С.В. Игры и упражнения для свободной двигательной деятельности детей дошкольного возраста. – СПб. : ООО «ИЗДАТЕЛЬСТВО «ДЕТСТВО-ПРЕСС», 2013.-208 с.</a:t>
            </a:r>
          </a:p>
          <a:p>
            <a:pPr>
              <a:lnSpc>
                <a:spcPct val="115000"/>
              </a:lnSpc>
              <a:spcAft>
                <a:spcPts val="0"/>
              </a:spcAft>
            </a:pPr>
            <a:endParaRPr lang="ru-RU" i="1" dirty="0">
              <a:solidFill>
                <a:srgbClr val="181848"/>
              </a:solidFill>
              <a:latin typeface="Book Antiqua" panose="02040602050305030304" pitchFamily="18" charset="0"/>
              <a:ea typeface="Times New Roman" panose="02020603050405020304" pitchFamily="18" charset="0"/>
            </a:endParaRPr>
          </a:p>
        </p:txBody>
      </p:sp>
      <p:sp>
        <p:nvSpPr>
          <p:cNvPr id="5" name="TextBox 4"/>
          <p:cNvSpPr txBox="1"/>
          <p:nvPr/>
        </p:nvSpPr>
        <p:spPr>
          <a:xfrm>
            <a:off x="401781" y="263236"/>
            <a:ext cx="10958945" cy="400110"/>
          </a:xfrm>
          <a:prstGeom prst="rect">
            <a:avLst/>
          </a:prstGeom>
          <a:noFill/>
        </p:spPr>
        <p:txBody>
          <a:bodyPr wrap="square" rtlCol="0">
            <a:spAutoFit/>
          </a:bodyPr>
          <a:lstStyle/>
          <a:p>
            <a:pPr lvl="0" algn="ctr"/>
            <a:r>
              <a:rPr lang="ru-RU" sz="2000" b="1" i="1" dirty="0" smtClean="0">
                <a:solidFill>
                  <a:srgbClr val="181848"/>
                </a:solidFill>
                <a:latin typeface="Book Antiqua" panose="02040602050305030304" pitchFamily="18" charset="0"/>
                <a:ea typeface="Times New Roman" panose="02020603050405020304" pitchFamily="18" charset="0"/>
              </a:rPr>
              <a:t>Основные </a:t>
            </a:r>
            <a:r>
              <a:rPr lang="ru-RU" sz="2000" b="1" i="1" dirty="0">
                <a:solidFill>
                  <a:srgbClr val="181848"/>
                </a:solidFill>
                <a:latin typeface="Book Antiqua" panose="02040602050305030304" pitchFamily="18" charset="0"/>
                <a:ea typeface="Times New Roman" panose="02020603050405020304" pitchFamily="18" charset="0"/>
              </a:rPr>
              <a:t>источники</a:t>
            </a:r>
            <a:endParaRPr lang="ru-RU" sz="2000" i="1" dirty="0">
              <a:solidFill>
                <a:srgbClr val="181848"/>
              </a:solidFill>
              <a:latin typeface="Book Antiqua" panose="02040602050305030304" pitchFamily="18" charset="0"/>
            </a:endParaRPr>
          </a:p>
        </p:txBody>
      </p:sp>
      <p:sp>
        <p:nvSpPr>
          <p:cNvPr id="7" name="TextBox 6"/>
          <p:cNvSpPr txBox="1"/>
          <p:nvPr/>
        </p:nvSpPr>
        <p:spPr>
          <a:xfrm>
            <a:off x="401781" y="5098473"/>
            <a:ext cx="11610110" cy="1083374"/>
          </a:xfrm>
          <a:prstGeom prst="rect">
            <a:avLst/>
          </a:prstGeom>
          <a:noFill/>
        </p:spPr>
        <p:txBody>
          <a:bodyPr wrap="square" rtlCol="0">
            <a:spAutoFit/>
          </a:bodyPr>
          <a:lstStyle/>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7. </a:t>
            </a:r>
            <a:r>
              <a:rPr lang="ru-RU" sz="1400" i="1" dirty="0">
                <a:solidFill>
                  <a:srgbClr val="181848"/>
                </a:solidFill>
                <a:latin typeface="Book Antiqua" panose="02040602050305030304" pitchFamily="18" charset="0"/>
                <a:ea typeface="Times New Roman" panose="02020603050405020304" pitchFamily="18" charset="0"/>
              </a:rPr>
              <a:t>Теоретические и методические основы физического воспитания и развития детей раннего и дошкольного возраста: учебник для студ. учреждений сред. проф. образования / [С.О. Филиппова, О.А. Каминский, Г.Г. Лукина и др.]; под ред. С.О. Филипповой. – 7еизд., доп. – М.: Издательский центр «Академия», 2015. – 320 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8. </a:t>
            </a:r>
            <a:r>
              <a:rPr lang="ru-RU" sz="1400" i="1" dirty="0">
                <a:solidFill>
                  <a:srgbClr val="181848"/>
                </a:solidFill>
                <a:latin typeface="Book Antiqua" panose="02040602050305030304" pitchFamily="18" charset="0"/>
                <a:ea typeface="Times New Roman" panose="02020603050405020304" pitchFamily="18" charset="0"/>
              </a:rPr>
              <a:t>Физическое развитие дошкольников. Часть 1. Охрана и укрепление здоровья / Под ред. Н.В. Микляевой. – М.: ТЦ Сфера, 2015. – 144 с</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3159065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817418" y="110836"/>
            <a:ext cx="11155507" cy="7312771"/>
          </a:xfrm>
          <a:prstGeom prst="rect">
            <a:avLst/>
          </a:prstGeom>
          <a:noFill/>
        </p:spPr>
        <p:txBody>
          <a:bodyPr wrap="square" rtlCol="0">
            <a:spAutoFit/>
          </a:bodyPr>
          <a:lstStyle/>
          <a:p>
            <a:pPr lvl="0">
              <a:lnSpc>
                <a:spcPct val="115000"/>
              </a:lnSpc>
            </a:pPr>
            <a:r>
              <a:rPr lang="ru-RU" sz="1600" b="1" i="1" dirty="0">
                <a:solidFill>
                  <a:srgbClr val="181848"/>
                </a:solidFill>
                <a:latin typeface="Book Antiqua" panose="02040602050305030304" pitchFamily="18" charset="0"/>
              </a:rPr>
              <a:t>Организация прогулки, </a:t>
            </a:r>
            <a:r>
              <a:rPr lang="ru-RU" sz="1600" b="1" i="1" dirty="0" smtClean="0">
                <a:solidFill>
                  <a:srgbClr val="181848"/>
                </a:solidFill>
                <a:latin typeface="Book Antiqua" panose="02040602050305030304" pitchFamily="18" charset="0"/>
              </a:rPr>
              <a:t>двигательная активность </a:t>
            </a:r>
            <a:r>
              <a:rPr lang="ru-RU" sz="1600" b="1" i="1" dirty="0">
                <a:solidFill>
                  <a:srgbClr val="181848"/>
                </a:solidFill>
                <a:latin typeface="Book Antiqua" panose="02040602050305030304" pitchFamily="18" charset="0"/>
              </a:rPr>
              <a:t>детей на прогулке </a:t>
            </a:r>
          </a:p>
          <a:p>
            <a:pPr lvl="0">
              <a:lnSpc>
                <a:spcPct val="115000"/>
              </a:lnSpc>
            </a:pPr>
            <a:r>
              <a:rPr lang="ru-RU" sz="1400" i="1" dirty="0" smtClean="0">
                <a:solidFill>
                  <a:srgbClr val="181848"/>
                </a:solidFill>
                <a:latin typeface="Book Antiqua" panose="02040602050305030304" pitchFamily="18" charset="0"/>
              </a:rPr>
              <a:t>       26. </a:t>
            </a:r>
            <a:r>
              <a:rPr lang="ru-RU" sz="1400" i="1" dirty="0">
                <a:solidFill>
                  <a:srgbClr val="181848"/>
                </a:solidFill>
                <a:latin typeface="Book Antiqua" panose="02040602050305030304" pitchFamily="18" charset="0"/>
              </a:rPr>
              <a:t>Созданы ли удобные условия для одевания детей? Какие? Чего не хватает? Состояние одежды, обуви детей. Наличие на одежде опасных предметов (значки и т.п.)</a:t>
            </a:r>
            <a:endParaRPr lang="ru-RU" sz="1600" b="1"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27. </a:t>
            </a:r>
            <a:r>
              <a:rPr lang="ru-RU" sz="1400" i="1" dirty="0">
                <a:solidFill>
                  <a:srgbClr val="181848"/>
                </a:solidFill>
                <a:latin typeface="Book Antiqua" panose="02040602050305030304" pitchFamily="18" charset="0"/>
              </a:rPr>
              <a:t>На что в первую очередь обращает внимание воспитатель во время одевания? Про что забывает? </a:t>
            </a:r>
          </a:p>
          <a:p>
            <a:pPr lvl="0">
              <a:lnSpc>
                <a:spcPct val="115000"/>
              </a:lnSpc>
            </a:pPr>
            <a:r>
              <a:rPr lang="ru-RU" sz="1400" i="1" dirty="0" smtClean="0">
                <a:solidFill>
                  <a:srgbClr val="181848"/>
                </a:solidFill>
                <a:latin typeface="Book Antiqua" panose="02040602050305030304" pitchFamily="18" charset="0"/>
              </a:rPr>
              <a:t>       28.Какие </a:t>
            </a:r>
            <a:r>
              <a:rPr lang="ru-RU" sz="1400" i="1" dirty="0">
                <a:solidFill>
                  <a:srgbClr val="181848"/>
                </a:solidFill>
                <a:latin typeface="Book Antiqua" panose="02040602050305030304" pitchFamily="18" charset="0"/>
              </a:rPr>
              <a:t>приёмы работы с детьми, кроме напоминания и замечания? Какие можно было бы применить приёмы</a:t>
            </a:r>
            <a:r>
              <a:rPr lang="ru-RU" sz="1400" i="1" dirty="0" smtClean="0">
                <a:solidFill>
                  <a:srgbClr val="181848"/>
                </a:solidFill>
                <a:latin typeface="Book Antiqua" panose="02040602050305030304" pitchFamily="18" charset="0"/>
              </a:rPr>
              <a:t>?</a:t>
            </a:r>
          </a:p>
          <a:p>
            <a:pPr lvl="0">
              <a:lnSpc>
                <a:spcPct val="115000"/>
              </a:lnSpc>
            </a:pPr>
            <a:r>
              <a:rPr lang="ru-RU" sz="1400" i="1" dirty="0">
                <a:solidFill>
                  <a:srgbClr val="181848"/>
                </a:solidFill>
                <a:latin typeface="Book Antiqua" panose="02040602050305030304" pitchFamily="18" charset="0"/>
              </a:rPr>
              <a:t>      Порядок одевания и раздевания детей, навыки по возрастной </a:t>
            </a:r>
            <a:r>
              <a:rPr lang="ru-RU" sz="1400" i="1" dirty="0" smtClean="0">
                <a:solidFill>
                  <a:srgbClr val="181848"/>
                </a:solidFill>
                <a:latin typeface="Book Antiqua" panose="02040602050305030304" pitchFamily="18" charset="0"/>
              </a:rPr>
              <a:t>группе. </a:t>
            </a:r>
            <a:endParaRPr lang="ru-RU" sz="1400"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29.Сколько </a:t>
            </a:r>
            <a:r>
              <a:rPr lang="ru-RU" sz="1400" i="1" dirty="0">
                <a:solidFill>
                  <a:srgbClr val="181848"/>
                </a:solidFill>
                <a:latin typeface="Book Antiqua" panose="02040602050305030304" pitchFamily="18" charset="0"/>
              </a:rPr>
              <a:t>времени длилось одевание? Правильно ли это время или оно должно быть короче (длиннее)?</a:t>
            </a:r>
          </a:p>
          <a:p>
            <a:pPr lvl="0">
              <a:lnSpc>
                <a:spcPct val="115000"/>
              </a:lnSpc>
            </a:pPr>
            <a:r>
              <a:rPr lang="ru-RU" sz="1400" i="1" dirty="0" smtClean="0">
                <a:solidFill>
                  <a:srgbClr val="181848"/>
                </a:solidFill>
                <a:latin typeface="Book Antiqua" panose="02040602050305030304" pitchFamily="18" charset="0"/>
              </a:rPr>
              <a:t>       30.В </a:t>
            </a:r>
            <a:r>
              <a:rPr lang="ru-RU" sz="1400" i="1" dirty="0">
                <a:solidFill>
                  <a:srgbClr val="181848"/>
                </a:solidFill>
                <a:latin typeface="Book Antiqua" panose="02040602050305030304" pitchFamily="18" charset="0"/>
              </a:rPr>
              <a:t>чем заключалось взаимодействие воспитателя и помощника воспитателя?</a:t>
            </a:r>
          </a:p>
          <a:p>
            <a:pPr lvl="0">
              <a:lnSpc>
                <a:spcPct val="115000"/>
              </a:lnSpc>
            </a:pPr>
            <a:r>
              <a:rPr lang="ru-RU" sz="1400" i="1" dirty="0" smtClean="0">
                <a:solidFill>
                  <a:srgbClr val="181848"/>
                </a:solidFill>
                <a:latin typeface="Book Antiqua" panose="02040602050305030304" pitchFamily="18" charset="0"/>
              </a:rPr>
              <a:t>       31. </a:t>
            </a:r>
            <a:r>
              <a:rPr lang="ru-RU" sz="1400" i="1" dirty="0">
                <a:solidFill>
                  <a:srgbClr val="181848"/>
                </a:solidFill>
                <a:latin typeface="Book Antiqua" panose="02040602050305030304" pitchFamily="18" charset="0"/>
              </a:rPr>
              <a:t>В чём заключался принцип постепенности при организации сбора детей на прогулку</a:t>
            </a:r>
            <a:r>
              <a:rPr lang="ru-RU" sz="1400" i="1" dirty="0" smtClean="0">
                <a:solidFill>
                  <a:srgbClr val="181848"/>
                </a:solidFill>
                <a:latin typeface="Book Antiqua" panose="02040602050305030304" pitchFamily="18" charset="0"/>
              </a:rPr>
              <a:t>?</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32. Условия </a:t>
            </a:r>
            <a:r>
              <a:rPr lang="ru-RU" sz="1400" i="1" dirty="0">
                <a:solidFill>
                  <a:srgbClr val="181848"/>
                </a:solidFill>
                <a:latin typeface="Book Antiqua" panose="02040602050305030304" pitchFamily="18" charset="0"/>
              </a:rPr>
              <a:t>для прогулки (</a:t>
            </a:r>
            <a:r>
              <a:rPr lang="ru-RU" sz="1400" i="1" dirty="0" smtClean="0">
                <a:solidFill>
                  <a:srgbClr val="181848"/>
                </a:solidFill>
                <a:latin typeface="Book Antiqua" panose="02040602050305030304" pitchFamily="18" charset="0"/>
              </a:rPr>
              <a:t>санитарное </a:t>
            </a:r>
            <a:r>
              <a:rPr lang="ru-RU" sz="1400" i="1" dirty="0">
                <a:solidFill>
                  <a:srgbClr val="181848"/>
                </a:solidFill>
                <a:latin typeface="Book Antiqua" panose="02040602050305030304" pitchFamily="18" charset="0"/>
              </a:rPr>
              <a:t>состояние </a:t>
            </a:r>
            <a:r>
              <a:rPr lang="ru-RU" sz="1400" i="1" dirty="0" smtClean="0">
                <a:solidFill>
                  <a:srgbClr val="181848"/>
                </a:solidFill>
                <a:latin typeface="Book Antiqua" panose="02040602050305030304" pitchFamily="18" charset="0"/>
              </a:rPr>
              <a:t>участка</a:t>
            </a:r>
            <a:r>
              <a:rPr lang="ru-RU" sz="1400" i="1" dirty="0">
                <a:solidFill>
                  <a:srgbClr val="181848"/>
                </a:solidFill>
                <a:latin typeface="Book Antiqua" panose="02040602050305030304" pitchFamily="18" charset="0"/>
              </a:rPr>
              <a:t>, освещённость, </a:t>
            </a:r>
            <a:r>
              <a:rPr lang="ru-RU" sz="1400" i="1" dirty="0" smtClean="0">
                <a:solidFill>
                  <a:srgbClr val="181848"/>
                </a:solidFill>
                <a:latin typeface="Book Antiqua" panose="02040602050305030304" pitchFamily="18" charset="0"/>
              </a:rPr>
              <a:t>состояние </a:t>
            </a:r>
            <a:r>
              <a:rPr lang="ru-RU" sz="1400" i="1" dirty="0">
                <a:solidFill>
                  <a:srgbClr val="181848"/>
                </a:solidFill>
                <a:latin typeface="Book Antiqua" panose="02040602050305030304" pitchFamily="18" charset="0"/>
              </a:rPr>
              <a:t>оборудования </a:t>
            </a:r>
            <a:r>
              <a:rPr lang="ru-RU" sz="1400" i="1" dirty="0" smtClean="0">
                <a:solidFill>
                  <a:srgbClr val="181848"/>
                </a:solidFill>
                <a:latin typeface="Book Antiqua" panose="02040602050305030304" pitchFamily="18" charset="0"/>
              </a:rPr>
              <a:t>участка; </a:t>
            </a:r>
            <a:r>
              <a:rPr lang="ru-RU" sz="1400" i="1" dirty="0">
                <a:solidFill>
                  <a:srgbClr val="181848"/>
                </a:solidFill>
                <a:latin typeface="Book Antiqua" panose="02040602050305030304" pitchFamily="18" charset="0"/>
              </a:rPr>
              <a:t>наличие выносного </a:t>
            </a:r>
            <a:r>
              <a:rPr lang="ru-RU" sz="1400" i="1" dirty="0" smtClean="0">
                <a:solidFill>
                  <a:srgbClr val="181848"/>
                </a:solidFill>
                <a:latin typeface="Book Antiqua" panose="02040602050305030304" pitchFamily="18" charset="0"/>
              </a:rPr>
              <a:t>материала </a:t>
            </a:r>
            <a:r>
              <a:rPr lang="ru-RU" sz="1400" i="1" dirty="0">
                <a:solidFill>
                  <a:srgbClr val="181848"/>
                </a:solidFill>
                <a:latin typeface="Book Antiqua" panose="02040602050305030304" pitchFamily="18" charset="0"/>
              </a:rPr>
              <a:t>по сезону</a:t>
            </a:r>
            <a:r>
              <a:rPr lang="ru-RU" sz="1400" i="1" dirty="0" smtClean="0">
                <a:solidFill>
                  <a:srgbClr val="181848"/>
                </a:solidFill>
                <a:latin typeface="Book Antiqua" panose="02040602050305030304" pitchFamily="18" charset="0"/>
              </a:rPr>
              <a:t>, соответствие </a:t>
            </a:r>
            <a:r>
              <a:rPr lang="ru-RU" sz="1400" i="1" dirty="0">
                <a:solidFill>
                  <a:srgbClr val="181848"/>
                </a:solidFill>
                <a:latin typeface="Book Antiqua" panose="02040602050305030304" pitchFamily="18" charset="0"/>
              </a:rPr>
              <a:t>его климатическим условиям и возрастным особенностям детей, соответствие одежды </a:t>
            </a:r>
            <a:r>
              <a:rPr lang="ru-RU" sz="1400" i="1" dirty="0" smtClean="0">
                <a:solidFill>
                  <a:srgbClr val="181848"/>
                </a:solidFill>
                <a:latin typeface="Book Antiqua" panose="02040602050305030304" pitchFamily="18" charset="0"/>
              </a:rPr>
              <a:t>детей </a:t>
            </a:r>
            <a:r>
              <a:rPr lang="ru-RU" sz="1400" i="1" dirty="0">
                <a:solidFill>
                  <a:srgbClr val="181848"/>
                </a:solidFill>
                <a:latin typeface="Book Antiqua" panose="02040602050305030304" pitchFamily="18" charset="0"/>
              </a:rPr>
              <a:t>сезону, профилактика </a:t>
            </a:r>
            <a:r>
              <a:rPr lang="ru-RU" sz="1400" i="1" dirty="0" smtClean="0">
                <a:solidFill>
                  <a:srgbClr val="181848"/>
                </a:solidFill>
                <a:latin typeface="Book Antiqua" panose="02040602050305030304" pitchFamily="18" charset="0"/>
              </a:rPr>
              <a:t>травматизма).</a:t>
            </a:r>
            <a:endParaRPr lang="ru-RU" sz="1400" i="1" dirty="0">
              <a:solidFill>
                <a:srgbClr val="181848"/>
              </a:solidFill>
              <a:latin typeface="Book Antiqua" panose="02040602050305030304" pitchFamily="18" charset="0"/>
            </a:endParaRP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33. Организация </a:t>
            </a:r>
            <a:r>
              <a:rPr lang="ru-RU" sz="1400" i="1" dirty="0">
                <a:solidFill>
                  <a:srgbClr val="181848"/>
                </a:solidFill>
                <a:latin typeface="Book Antiqua" panose="02040602050305030304" pitchFamily="18" charset="0"/>
              </a:rPr>
              <a:t>детей при подготовке к прогулке, постановка цели и отбор игрушек, оборудования, </a:t>
            </a:r>
            <a:r>
              <a:rPr lang="ru-RU" sz="1400" i="1" dirty="0" smtClean="0">
                <a:solidFill>
                  <a:srgbClr val="181848"/>
                </a:solidFill>
                <a:latin typeface="Book Antiqua" panose="02040602050305030304" pitchFamily="18" charset="0"/>
              </a:rPr>
              <a:t>руководство </a:t>
            </a:r>
            <a:r>
              <a:rPr lang="ru-RU" sz="1400" i="1" dirty="0">
                <a:solidFill>
                  <a:srgbClr val="181848"/>
                </a:solidFill>
                <a:latin typeface="Book Antiqua" panose="02040602050305030304" pitchFamily="18" charset="0"/>
              </a:rPr>
              <a:t>процессом одевания, его последовательностью взаимопомощью детей, контроль воспитателя за </a:t>
            </a:r>
            <a:r>
              <a:rPr lang="ru-RU" sz="1400" i="1" dirty="0" smtClean="0">
                <a:solidFill>
                  <a:srgbClr val="181848"/>
                </a:solidFill>
                <a:latin typeface="Book Antiqua" panose="02040602050305030304" pitchFamily="18" charset="0"/>
              </a:rPr>
              <a:t>одеждой </a:t>
            </a:r>
            <a:r>
              <a:rPr lang="ru-RU" sz="1400" i="1" dirty="0">
                <a:solidFill>
                  <a:srgbClr val="181848"/>
                </a:solidFill>
                <a:latin typeface="Book Antiqua" panose="02040602050305030304" pitchFamily="18" charset="0"/>
              </a:rPr>
              <a:t>детей перед выходом, длительность сборов на прогулку.</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34. </a:t>
            </a:r>
            <a:r>
              <a:rPr lang="ru-RU" sz="1400" b="1" i="1" dirty="0" smtClean="0">
                <a:solidFill>
                  <a:srgbClr val="181848"/>
                </a:solidFill>
                <a:latin typeface="Book Antiqua" panose="02040602050305030304" pitchFamily="18" charset="0"/>
              </a:rPr>
              <a:t>Структура </a:t>
            </a:r>
            <a:r>
              <a:rPr lang="ru-RU" sz="1400" b="1" i="1" dirty="0">
                <a:solidFill>
                  <a:srgbClr val="181848"/>
                </a:solidFill>
                <a:latin typeface="Book Antiqua" panose="02040602050305030304" pitchFamily="18" charset="0"/>
              </a:rPr>
              <a:t>прогулки: </a:t>
            </a:r>
            <a:r>
              <a:rPr lang="ru-RU" sz="1400" i="1" dirty="0">
                <a:solidFill>
                  <a:srgbClr val="181848"/>
                </a:solidFill>
                <a:latin typeface="Book Antiqua" panose="02040602050305030304" pitchFamily="18" charset="0"/>
              </a:rPr>
              <a:t>виды деятельности, их чередование, соблюдение двигательного режима.</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35. Насколько </a:t>
            </a:r>
            <a:r>
              <a:rPr lang="ru-RU" sz="1400" i="1" dirty="0">
                <a:solidFill>
                  <a:srgbClr val="181848"/>
                </a:solidFill>
                <a:latin typeface="Book Antiqua" panose="02040602050305030304" pitchFamily="18" charset="0"/>
              </a:rPr>
              <a:t>содержательна прогулка, принципы построения ее.</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36. Какова </a:t>
            </a:r>
            <a:r>
              <a:rPr lang="ru-RU" sz="1400" i="1" dirty="0">
                <a:solidFill>
                  <a:srgbClr val="181848"/>
                </a:solidFill>
                <a:latin typeface="Book Antiqua" panose="02040602050305030304" pitchFamily="18" charset="0"/>
              </a:rPr>
              <a:t>длительность прогулки, отвечает ли она режиму данной группы.</a:t>
            </a:r>
          </a:p>
          <a:p>
            <a:pPr lvl="0">
              <a:lnSpc>
                <a:spcPct val="115000"/>
              </a:lnSpc>
            </a:pPr>
            <a:r>
              <a:rPr lang="ru-RU" sz="1400" i="1" dirty="0" smtClean="0">
                <a:solidFill>
                  <a:srgbClr val="181848"/>
                </a:solidFill>
                <a:latin typeface="Book Antiqua" panose="02040602050305030304" pitchFamily="18" charset="0"/>
              </a:rPr>
              <a:t>       37. Взаимоотношения </a:t>
            </a:r>
            <a:r>
              <a:rPr lang="ru-RU" sz="1400" i="1" dirty="0">
                <a:solidFill>
                  <a:srgbClr val="181848"/>
                </a:solidFill>
                <a:latin typeface="Book Antiqua" panose="02040602050305030304" pitchFamily="18" charset="0"/>
              </a:rPr>
              <a:t>детей на прогулке, умение воспитателя предусмотреть и угадать конфликты</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38. Соответствие </a:t>
            </a:r>
            <a:r>
              <a:rPr lang="ru-RU" sz="1400" i="1" dirty="0">
                <a:solidFill>
                  <a:srgbClr val="181848"/>
                </a:solidFill>
                <a:latin typeface="Book Antiqua" panose="02040602050305030304" pitchFamily="18" charset="0"/>
              </a:rPr>
              <a:t>игр и упражнений сезону года, погодным </a:t>
            </a:r>
            <a:r>
              <a:rPr lang="ru-RU" sz="1400" i="1" dirty="0" smtClean="0">
                <a:solidFill>
                  <a:srgbClr val="181848"/>
                </a:solidFill>
                <a:latin typeface="Book Antiqua" panose="02040602050305030304" pitchFamily="18" charset="0"/>
              </a:rPr>
              <a:t>условиям; виды (коллективные, </a:t>
            </a:r>
            <a:r>
              <a:rPr lang="ru-RU" sz="1400" i="1" dirty="0">
                <a:solidFill>
                  <a:srgbClr val="181848"/>
                </a:solidFill>
                <a:latin typeface="Book Antiqua" panose="02040602050305030304" pitchFamily="18" charset="0"/>
              </a:rPr>
              <a:t>индивидуальные</a:t>
            </a:r>
            <a:r>
              <a:rPr lang="ru-RU" sz="1400" i="1" dirty="0" smtClean="0">
                <a:solidFill>
                  <a:srgbClr val="181848"/>
                </a:solidFill>
                <a:latin typeface="Book Antiqua" panose="02040602050305030304" pitchFamily="18" charset="0"/>
              </a:rPr>
              <a:t>), (сюжетно-ролевые игры; подвижные и спортивные игры, спортивные упражнения; народные игры).</a:t>
            </a:r>
            <a:endParaRPr lang="ru-RU" sz="1400"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39. Применение </a:t>
            </a:r>
            <a:r>
              <a:rPr lang="ru-RU" sz="1400" i="1" dirty="0">
                <a:solidFill>
                  <a:srgbClr val="181848"/>
                </a:solidFill>
                <a:latin typeface="Book Antiqua" panose="02040602050305030304" pitchFamily="18" charset="0"/>
              </a:rPr>
              <a:t>разных способов организации дошкольников.</a:t>
            </a:r>
          </a:p>
          <a:p>
            <a:pPr lvl="0">
              <a:lnSpc>
                <a:spcPct val="115000"/>
              </a:lnSpc>
            </a:pPr>
            <a:r>
              <a:rPr lang="ru-RU" sz="1400" i="1" dirty="0" smtClean="0">
                <a:solidFill>
                  <a:srgbClr val="181848"/>
                </a:solidFill>
                <a:latin typeface="Book Antiqua" panose="02040602050305030304" pitchFamily="18" charset="0"/>
              </a:rPr>
              <a:t>       40. Рациональное </a:t>
            </a:r>
            <a:r>
              <a:rPr lang="ru-RU" sz="1400" i="1" dirty="0">
                <a:solidFill>
                  <a:srgbClr val="181848"/>
                </a:solidFill>
                <a:latin typeface="Book Antiqua" panose="02040602050305030304" pitchFamily="18" charset="0"/>
              </a:rPr>
              <a:t>использование оборудования и инвентаря, предметов окружающей среды.</a:t>
            </a:r>
          </a:p>
          <a:p>
            <a:pPr lvl="0">
              <a:lnSpc>
                <a:spcPct val="115000"/>
              </a:lnSpc>
            </a:pPr>
            <a:r>
              <a:rPr lang="ru-RU" sz="1400" i="1" dirty="0" smtClean="0">
                <a:solidFill>
                  <a:srgbClr val="181848"/>
                </a:solidFill>
                <a:latin typeface="Book Antiqua" panose="02040602050305030304" pitchFamily="18" charset="0"/>
              </a:rPr>
              <a:t>       41. </a:t>
            </a:r>
            <a:r>
              <a:rPr lang="ru-RU" sz="1400" i="1" dirty="0">
                <a:solidFill>
                  <a:srgbClr val="181848"/>
                </a:solidFill>
                <a:latin typeface="Book Antiqua" panose="02040602050305030304" pitchFamily="18" charset="0"/>
              </a:rPr>
              <a:t>Работа по развитию основных движений: </a:t>
            </a:r>
            <a:r>
              <a:rPr lang="ru-RU" sz="1400" i="1" dirty="0" smtClean="0">
                <a:solidFill>
                  <a:srgbClr val="181848"/>
                </a:solidFill>
                <a:latin typeface="Book Antiqua" panose="02040602050305030304" pitchFamily="18" charset="0"/>
              </a:rPr>
              <a:t>проводится </a:t>
            </a:r>
            <a:r>
              <a:rPr lang="ru-RU" sz="1400" i="1" dirty="0">
                <a:solidFill>
                  <a:srgbClr val="181848"/>
                </a:solidFill>
                <a:latin typeface="Book Antiqua" panose="02040602050305030304" pitchFamily="18" charset="0"/>
              </a:rPr>
              <a:t>(не проводится); закрепляются ОД </a:t>
            </a:r>
            <a:r>
              <a:rPr lang="ru-RU" sz="1400" i="1" dirty="0" smtClean="0">
                <a:solidFill>
                  <a:srgbClr val="181848"/>
                </a:solidFill>
                <a:latin typeface="Book Antiqua" panose="02040602050305030304" pitchFamily="18" charset="0"/>
              </a:rPr>
              <a:t> </a:t>
            </a:r>
            <a:r>
              <a:rPr lang="ru-RU" sz="1400" i="1" dirty="0">
                <a:solidFill>
                  <a:srgbClr val="181848"/>
                </a:solidFill>
                <a:latin typeface="Book Antiqua" panose="02040602050305030304" pitchFamily="18" charset="0"/>
              </a:rPr>
              <a:t>( не закрепляются) в какой </a:t>
            </a:r>
            <a:r>
              <a:rPr lang="ru-RU" sz="1400" i="1" dirty="0" smtClean="0">
                <a:solidFill>
                  <a:srgbClr val="181848"/>
                </a:solidFill>
                <a:latin typeface="Book Antiqua" panose="02040602050305030304" pitchFamily="18" charset="0"/>
              </a:rPr>
              <a:t>форме.  Использование </a:t>
            </a:r>
            <a:r>
              <a:rPr lang="ru-RU" sz="1400" i="1" dirty="0">
                <a:solidFill>
                  <a:srgbClr val="181848"/>
                </a:solidFill>
                <a:latin typeface="Book Antiqua" panose="02040602050305030304" pitchFamily="18" charset="0"/>
              </a:rPr>
              <a:t>упражнений преимущественно динамического характера, требующих координации движений</a:t>
            </a:r>
            <a:r>
              <a:rPr lang="ru-RU" sz="1400" i="1" dirty="0" smtClean="0">
                <a:solidFill>
                  <a:srgbClr val="181848"/>
                </a:solidFill>
                <a:latin typeface="Book Antiqua" panose="02040602050305030304" pitchFamily="18" charset="0"/>
              </a:rPr>
              <a:t>. Организация спортивной секции и кружка (дополнительное образование).</a:t>
            </a:r>
            <a:endParaRPr lang="ru-RU" sz="1400"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42. Создание </a:t>
            </a:r>
            <a:r>
              <a:rPr lang="ru-RU" sz="1400" i="1" dirty="0">
                <a:solidFill>
                  <a:srgbClr val="181848"/>
                </a:solidFill>
                <a:latin typeface="Book Antiqua" panose="02040602050305030304" pitchFamily="18" charset="0"/>
              </a:rPr>
              <a:t>благоприятных условий для положительных эмоциональных и морально – волевых проявлений</a:t>
            </a:r>
            <a:r>
              <a:rPr lang="ru-RU" sz="1400" i="1" dirty="0" smtClean="0">
                <a:solidFill>
                  <a:srgbClr val="181848"/>
                </a:solidFill>
                <a:latin typeface="Book Antiqua" panose="02040602050305030304" pitchFamily="18" charset="0"/>
              </a:rPr>
              <a:t>.</a:t>
            </a:r>
          </a:p>
          <a:p>
            <a:pPr lvl="0">
              <a:lnSpc>
                <a:spcPct val="115000"/>
              </a:lnSpc>
            </a:pPr>
            <a:r>
              <a:rPr lang="ru-RU" sz="1400" i="1" dirty="0" smtClean="0">
                <a:solidFill>
                  <a:srgbClr val="181848"/>
                </a:solidFill>
                <a:latin typeface="Book Antiqua" panose="02040602050305030304" pitchFamily="18" charset="0"/>
              </a:rPr>
              <a:t>       43. Организация </a:t>
            </a:r>
            <a:r>
              <a:rPr lang="ru-RU" sz="1400" i="1" dirty="0">
                <a:solidFill>
                  <a:srgbClr val="181848"/>
                </a:solidFill>
                <a:latin typeface="Book Antiqua" panose="02040602050305030304" pitchFamily="18" charset="0"/>
              </a:rPr>
              <a:t>трудовой деятельности </a:t>
            </a:r>
            <a:r>
              <a:rPr lang="ru-RU" sz="1400" i="1" dirty="0" smtClean="0">
                <a:solidFill>
                  <a:srgbClr val="181848"/>
                </a:solidFill>
                <a:latin typeface="Book Antiqua" panose="02040602050305030304" pitchFamily="18" charset="0"/>
              </a:rPr>
              <a:t>(чёткое </a:t>
            </a:r>
            <a:r>
              <a:rPr lang="ru-RU" sz="1400" i="1" dirty="0">
                <a:solidFill>
                  <a:srgbClr val="181848"/>
                </a:solidFill>
                <a:latin typeface="Book Antiqua" panose="02040602050305030304" pitchFamily="18" charset="0"/>
              </a:rPr>
              <a:t>руководство, посильная работа, </a:t>
            </a:r>
            <a:r>
              <a:rPr lang="ru-RU" sz="1400" i="1" dirty="0" smtClean="0">
                <a:solidFill>
                  <a:srgbClr val="181848"/>
                </a:solidFill>
                <a:latin typeface="Book Antiqua" panose="02040602050305030304" pitchFamily="18" charset="0"/>
              </a:rPr>
              <a:t>мотивация).</a:t>
            </a:r>
            <a:endParaRPr lang="ru-RU" sz="1400"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a:t>
            </a:r>
            <a:endParaRPr lang="ru-RU" sz="1400" i="1" dirty="0">
              <a:solidFill>
                <a:srgbClr val="181848"/>
              </a:solidFill>
              <a:latin typeface="Book Antiqua" panose="02040602050305030304" pitchFamily="18" charset="0"/>
            </a:endParaRPr>
          </a:p>
          <a:p>
            <a:pPr lvl="0">
              <a:lnSpc>
                <a:spcPct val="115000"/>
              </a:lnSpc>
            </a:pPr>
            <a:endParaRPr lang="ru-RU" sz="1400" i="1" dirty="0">
              <a:solidFill>
                <a:srgbClr val="181848"/>
              </a:solidFill>
              <a:latin typeface="Book Antiqua" panose="02040602050305030304" pitchFamily="18" charset="0"/>
            </a:endParaRPr>
          </a:p>
        </p:txBody>
      </p:sp>
    </p:spTree>
    <p:extLst>
      <p:ext uri="{BB962C8B-B14F-4D97-AF65-F5344CB8AC3E}">
        <p14:creationId xmlns:p14="http://schemas.microsoft.com/office/powerpoint/2010/main" val="326100781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307" y="332509"/>
            <a:ext cx="11700166" cy="1897443"/>
          </a:xfrm>
          <a:prstGeom prst="rect">
            <a:avLst/>
          </a:prstGeom>
          <a:noFill/>
        </p:spPr>
        <p:txBody>
          <a:bodyPr wrap="square" rtlCol="0">
            <a:spAutoFit/>
          </a:bodyPr>
          <a:lstStyle/>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9</a:t>
            </a:r>
            <a:r>
              <a:rPr lang="ru-RU" sz="1400" i="1" dirty="0" smtClean="0">
                <a:solidFill>
                  <a:srgbClr val="181848"/>
                </a:solidFill>
                <a:latin typeface="Book Antiqua" panose="02040602050305030304" pitchFamily="18" charset="0"/>
                <a:ea typeface="Times New Roman" panose="02020603050405020304" pitchFamily="18" charset="0"/>
              </a:rPr>
              <a:t>. </a:t>
            </a:r>
            <a:r>
              <a:rPr lang="ru-RU" sz="1400" i="1" dirty="0">
                <a:solidFill>
                  <a:srgbClr val="181848"/>
                </a:solidFill>
                <a:latin typeface="Book Antiqua" panose="02040602050305030304" pitchFamily="18" charset="0"/>
                <a:ea typeface="Times New Roman" panose="02020603050405020304" pitchFamily="18" charset="0"/>
              </a:rPr>
              <a:t>Физическое развитие дошкольников. Часть 2. Формирование двигательного опыта и физических качеств / Под ред. Н.В. Микляевой. – М.: ТЦ Сфера, 2015. – 176 </a:t>
            </a:r>
            <a:r>
              <a:rPr lang="ru-RU" sz="1400" i="1" dirty="0" smtClean="0">
                <a:solidFill>
                  <a:srgbClr val="181848"/>
                </a:solidFill>
                <a:latin typeface="Book Antiqua" panose="02040602050305030304" pitchFamily="18" charset="0"/>
                <a:ea typeface="Times New Roman" panose="02020603050405020304" pitchFamily="18" charset="0"/>
              </a:rPr>
              <a:t>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10. Шебеко В.Н, Ермак Н. Н., Шишкина В.А. Физическое воспитание дошкольников: Практикум: Для студ. Сред. Пед. Учеб. Заведений. – 3-е изд., испр.- М.: Издательский центр «Академия», 1999.- 160с.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11. Шишкина </a:t>
            </a:r>
            <a:r>
              <a:rPr lang="ru-RU" sz="1400" i="1" dirty="0">
                <a:solidFill>
                  <a:srgbClr val="181848"/>
                </a:solidFill>
                <a:latin typeface="Book Antiqua" panose="02040602050305030304" pitchFamily="18" charset="0"/>
                <a:ea typeface="Times New Roman" panose="02020603050405020304" pitchFamily="18" charset="0"/>
              </a:rPr>
              <a:t>В.А. Двигательное развитие дошкольника: пособие для педагогов учреждений дошк. образования / В.А. Шишкина. – Мозырь: Белый Ветер, 2014. – 133 с</a:t>
            </a:r>
          </a:p>
          <a:p>
            <a:pPr>
              <a:lnSpc>
                <a:spcPct val="115000"/>
              </a:lnSpc>
              <a:spcAft>
                <a:spcPts val="0"/>
              </a:spcAft>
            </a:pPr>
            <a:endParaRPr lang="ru-RU" i="1" dirty="0">
              <a:solidFill>
                <a:srgbClr val="181848"/>
              </a:solidFill>
              <a:latin typeface="Book Antiqua" panose="02040602050305030304" pitchFamily="18" charset="0"/>
              <a:ea typeface="Times New Roman" panose="02020603050405020304" pitchFamily="18" charset="0"/>
            </a:endParaRPr>
          </a:p>
        </p:txBody>
      </p:sp>
      <p:sp>
        <p:nvSpPr>
          <p:cNvPr id="4" name="TextBox 3"/>
          <p:cNvSpPr txBox="1"/>
          <p:nvPr/>
        </p:nvSpPr>
        <p:spPr>
          <a:xfrm>
            <a:off x="2978727" y="2229952"/>
            <a:ext cx="5569529" cy="400110"/>
          </a:xfrm>
          <a:prstGeom prst="rect">
            <a:avLst/>
          </a:prstGeom>
          <a:noFill/>
        </p:spPr>
        <p:txBody>
          <a:bodyPr wrap="square" rtlCol="0">
            <a:spAutoFit/>
          </a:bodyPr>
          <a:lstStyle/>
          <a:p>
            <a:pPr lvl="0" algn="ctr"/>
            <a:r>
              <a:rPr lang="ru-RU" sz="2000" b="1" i="1" dirty="0">
                <a:solidFill>
                  <a:srgbClr val="181848"/>
                </a:solidFill>
                <a:latin typeface="Book Antiqua" panose="02040602050305030304" pitchFamily="18" charset="0"/>
                <a:ea typeface="Times New Roman" panose="02020603050405020304" pitchFamily="18" charset="0"/>
              </a:rPr>
              <a:t>Дополнительные источники</a:t>
            </a:r>
            <a:endParaRPr lang="ru-RU" sz="2000" i="1" dirty="0">
              <a:solidFill>
                <a:srgbClr val="181848"/>
              </a:solidFill>
              <a:latin typeface="Book Antiqua" panose="02040602050305030304" pitchFamily="18" charset="0"/>
            </a:endParaRPr>
          </a:p>
        </p:txBody>
      </p:sp>
      <p:sp>
        <p:nvSpPr>
          <p:cNvPr id="6" name="TextBox 5"/>
          <p:cNvSpPr txBox="1"/>
          <p:nvPr/>
        </p:nvSpPr>
        <p:spPr>
          <a:xfrm>
            <a:off x="256307" y="2630062"/>
            <a:ext cx="11700166" cy="3808735"/>
          </a:xfrm>
          <a:prstGeom prst="rect">
            <a:avLst/>
          </a:prstGeom>
          <a:noFill/>
        </p:spPr>
        <p:txBody>
          <a:bodyPr wrap="square" rtlCol="0">
            <a:spAutoFit/>
          </a:bodyPr>
          <a:lstStyle/>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1. </a:t>
            </a:r>
            <a:r>
              <a:rPr lang="ru-RU" sz="1400" i="1" dirty="0" smtClean="0">
                <a:solidFill>
                  <a:srgbClr val="181848"/>
                </a:solidFill>
                <a:latin typeface="Book Antiqua" panose="02040602050305030304" pitchFamily="18" charset="0"/>
                <a:ea typeface="Times New Roman" panose="02020603050405020304" pitchFamily="18" charset="0"/>
              </a:rPr>
              <a:t>Бриско </a:t>
            </a:r>
            <a:r>
              <a:rPr lang="ru-RU" sz="1400" i="1" dirty="0">
                <a:solidFill>
                  <a:srgbClr val="181848"/>
                </a:solidFill>
                <a:latin typeface="Book Antiqua" panose="02040602050305030304" pitchFamily="18" charset="0"/>
                <a:ea typeface="Times New Roman" panose="02020603050405020304" pitchFamily="18" charset="0"/>
              </a:rPr>
              <a:t>И.Э. «Мир танца для детей» - Челябинск, 2009г. – 290 с.</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2. Барышникова, Т. «Азбука хореографии» - М., 2008г. – 175 с.</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3. </a:t>
            </a:r>
            <a:r>
              <a:rPr lang="ru-RU" sz="1400" i="1" dirty="0" smtClean="0">
                <a:solidFill>
                  <a:srgbClr val="181848"/>
                </a:solidFill>
                <a:latin typeface="Book Antiqua" panose="02040602050305030304" pitchFamily="18" charset="0"/>
                <a:ea typeface="Times New Roman" panose="02020603050405020304" pitchFamily="18" charset="0"/>
              </a:rPr>
              <a:t>Бочарова </a:t>
            </a:r>
            <a:r>
              <a:rPr lang="ru-RU" sz="1400" i="1" dirty="0">
                <a:solidFill>
                  <a:srgbClr val="181848"/>
                </a:solidFill>
                <a:latin typeface="Book Antiqua" panose="02040602050305030304" pitchFamily="18" charset="0"/>
                <a:ea typeface="Times New Roman" panose="02020603050405020304" pitchFamily="18" charset="0"/>
              </a:rPr>
              <a:t>Н.И. Туристские прогулки в детском саду: Пособие для практических работников дошкольных образовательных учреждений. — М.: АРКТИ, 2004. — 116 с</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4.Завьялова </a:t>
            </a:r>
            <a:r>
              <a:rPr lang="ru-RU" sz="1400" i="1" dirty="0">
                <a:solidFill>
                  <a:srgbClr val="181848"/>
                </a:solidFill>
                <a:latin typeface="Book Antiqua" panose="02040602050305030304" pitchFamily="18" charset="0"/>
                <a:ea typeface="Times New Roman" panose="02020603050405020304" pitchFamily="18" charset="0"/>
              </a:rPr>
              <a:t>Т. П.  Профилактика нарушений опорно-двигательного аппарата у обучающихся: учебное пособие для среднего профессионального образования / Т. П. Завьялова. — 2-е изд., испр. и доп. — Москва: Издательство Юрайт, 2019. — 167 с. — (Профессиональное образование). — ISBN 978-5-534-09176-2. — Текст: электронный // ЭБС Юрайт [сайт]. — URL: https://urait.ru/bcode/438926 (дата обращения: 05.03.2020).</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5</a:t>
            </a:r>
            <a:r>
              <a:rPr lang="ru-RU" sz="1400" i="1" dirty="0" smtClean="0">
                <a:solidFill>
                  <a:srgbClr val="181848"/>
                </a:solidFill>
                <a:latin typeface="Book Antiqua" panose="02040602050305030304" pitchFamily="18" charset="0"/>
                <a:ea typeface="Times New Roman" panose="02020603050405020304" pitchFamily="18" charset="0"/>
              </a:rPr>
              <a:t>. Затямина </a:t>
            </a:r>
            <a:r>
              <a:rPr lang="ru-RU" sz="1400" i="1" dirty="0">
                <a:solidFill>
                  <a:srgbClr val="181848"/>
                </a:solidFill>
                <a:latin typeface="Book Antiqua" panose="02040602050305030304" pitchFamily="18" charset="0"/>
                <a:ea typeface="Times New Roman" panose="02020603050405020304" pitchFamily="18" charset="0"/>
              </a:rPr>
              <a:t>Т.А. Стрепетова, Л.В. Музыкальная ритмика: Учебно-методическое пособие – М.: «Глобус», 2009. – 240 с</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6. К здоровой семье через детский сад: Метод, рекомендации к программе / Под науч. ред. М.Е. Верховкиной, B.C. Коваленко и др. — М.: ТЦ Сфера, 2018. — 128 с. + цветная вклейка. — (Будь здоров, дошкольник!)</a:t>
            </a:r>
          </a:p>
          <a:p>
            <a:pPr lvl="0">
              <a:lnSpc>
                <a:spcPct val="115000"/>
              </a:lnSpc>
            </a:pPr>
            <a:r>
              <a:rPr lang="ru-RU" sz="1400" i="1" dirty="0">
                <a:solidFill>
                  <a:srgbClr val="181848"/>
                </a:solidFill>
                <a:latin typeface="Book Antiqua" panose="02040602050305030304" pitchFamily="18" charset="0"/>
                <a:ea typeface="Times New Roman" panose="02020603050405020304" pitchFamily="18" charset="0"/>
              </a:rPr>
              <a:t>7. </a:t>
            </a:r>
            <a:r>
              <a:rPr lang="ru-RU" sz="1400" i="1" dirty="0" smtClean="0">
                <a:solidFill>
                  <a:srgbClr val="181848"/>
                </a:solidFill>
                <a:latin typeface="Book Antiqua" panose="02040602050305030304" pitchFamily="18" charset="0"/>
                <a:ea typeface="Times New Roman" panose="02020603050405020304" pitchFamily="18" charset="0"/>
              </a:rPr>
              <a:t>Кожухова </a:t>
            </a:r>
            <a:r>
              <a:rPr lang="ru-RU" sz="1400" i="1" dirty="0">
                <a:solidFill>
                  <a:srgbClr val="181848"/>
                </a:solidFill>
                <a:latin typeface="Book Antiqua" panose="02040602050305030304" pitchFamily="18" charset="0"/>
                <a:ea typeface="Times New Roman" panose="02020603050405020304" pitchFamily="18" charset="0"/>
              </a:rPr>
              <a:t>Н.Н. Педагогическая практика студентов с дополнительной подготовкой «Руководитель физического воспитания» в дошкольном учреждении: учебное пособие для студентов пед. училищ и колледжей, обучающихся по специальности «Дошк. образование»/Н.Н. Кожухова, Л.А. </a:t>
            </a:r>
            <a:r>
              <a:rPr lang="ru-RU" sz="1400" i="1" dirty="0" smtClean="0">
                <a:solidFill>
                  <a:srgbClr val="181848"/>
                </a:solidFill>
                <a:latin typeface="Book Antiqua" panose="02040602050305030304" pitchFamily="18" charset="0"/>
                <a:ea typeface="Times New Roman" panose="02020603050405020304" pitchFamily="18" charset="0"/>
              </a:rPr>
              <a:t>Рыжкова </a:t>
            </a:r>
            <a:r>
              <a:rPr lang="ru-RU" sz="1400" i="1" dirty="0">
                <a:solidFill>
                  <a:srgbClr val="181848"/>
                </a:solidFill>
                <a:latin typeface="Book Antiqua" panose="02040602050305030304" pitchFamily="18" charset="0"/>
                <a:ea typeface="Times New Roman" panose="02020603050405020304" pitchFamily="18" charset="0"/>
              </a:rPr>
              <a:t>М.М. Борисова: под ред. С.А. Козловой. – М.: Гуманитар. изд. цент ВЛАДОС, 2005. – 216с</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8. Зебзеева В.А. </a:t>
            </a:r>
            <a:r>
              <a:rPr lang="ru-RU" sz="1400" i="1" dirty="0">
                <a:solidFill>
                  <a:srgbClr val="181848"/>
                </a:solidFill>
                <a:latin typeface="Book Antiqua" panose="02040602050305030304" pitchFamily="18" charset="0"/>
                <a:ea typeface="Times New Roman" panose="02020603050405020304" pitchFamily="18" charset="0"/>
              </a:rPr>
              <a:t>О</a:t>
            </a:r>
            <a:r>
              <a:rPr lang="ru-RU" sz="1400" i="1" dirty="0" smtClean="0">
                <a:solidFill>
                  <a:srgbClr val="181848"/>
                </a:solidFill>
                <a:latin typeface="Book Antiqua" panose="02040602050305030304" pitchFamily="18" charset="0"/>
                <a:ea typeface="Times New Roman" panose="02020603050405020304" pitchFamily="18" charset="0"/>
              </a:rPr>
              <a:t>рганизация режимных процессов в ДОУ. – М.: ТЦ Сфера, 2010. – 80с. – (Библиотека руководителя ДОУ)</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endParaRPr lang="ru-RU" sz="1400"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2713595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15598" y="4613564"/>
            <a:ext cx="2469471" cy="2244436"/>
          </a:xfrm>
          <a:prstGeom prst="rect">
            <a:avLst/>
          </a:prstGeom>
        </p:spPr>
      </p:pic>
      <p:sp>
        <p:nvSpPr>
          <p:cNvPr id="2" name="TextBox 1"/>
          <p:cNvSpPr txBox="1"/>
          <p:nvPr/>
        </p:nvSpPr>
        <p:spPr>
          <a:xfrm>
            <a:off x="498764" y="290945"/>
            <a:ext cx="11457708" cy="5543056"/>
          </a:xfrm>
          <a:prstGeom prst="rect">
            <a:avLst/>
          </a:prstGeom>
          <a:noFill/>
        </p:spPr>
        <p:txBody>
          <a:bodyPr wrap="square" rtlCol="0">
            <a:spAutoFit/>
          </a:bodyPr>
          <a:lstStyle/>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9. </a:t>
            </a:r>
            <a:r>
              <a:rPr lang="ru-RU" sz="1400" i="1" dirty="0">
                <a:solidFill>
                  <a:srgbClr val="181848"/>
                </a:solidFill>
                <a:latin typeface="Book Antiqua" panose="02040602050305030304" pitchFamily="18" charset="0"/>
                <a:ea typeface="Times New Roman" panose="02020603050405020304" pitchFamily="18" charset="0"/>
              </a:rPr>
              <a:t>Личностно-ориентированный подход к формированию физической культуры детей дошкольного возраста: Учебно-методическое пособие / Под ред. С.В. Никольской; СПб ГАФК им. П.Ф.Лесгафта. - СПб.: [б.и.], 2004. – 173 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10. Лифиц </a:t>
            </a:r>
            <a:r>
              <a:rPr lang="ru-RU" sz="1400" i="1" dirty="0">
                <a:solidFill>
                  <a:srgbClr val="181848"/>
                </a:solidFill>
                <a:latin typeface="Book Antiqua" panose="02040602050305030304" pitchFamily="18" charset="0"/>
                <a:ea typeface="Times New Roman" panose="02020603050405020304" pitchFamily="18" charset="0"/>
              </a:rPr>
              <a:t>И. Методическое пособие по ритмике - М., 2007г. – 270 </a:t>
            </a:r>
            <a:r>
              <a:rPr lang="ru-RU" sz="1400" i="1" dirty="0" smtClean="0">
                <a:solidFill>
                  <a:srgbClr val="181848"/>
                </a:solidFill>
                <a:latin typeface="Book Antiqua" panose="02040602050305030304" pitchFamily="18" charset="0"/>
                <a:ea typeface="Times New Roman" panose="02020603050405020304" pitchFamily="18" charset="0"/>
              </a:rPr>
              <a:t>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11. Марков </a:t>
            </a:r>
            <a:r>
              <a:rPr lang="ru-RU" sz="1400" i="1" dirty="0">
                <a:solidFill>
                  <a:srgbClr val="181848"/>
                </a:solidFill>
                <a:latin typeface="Book Antiqua" panose="02040602050305030304" pitchFamily="18" charset="0"/>
                <a:ea typeface="Times New Roman" panose="02020603050405020304" pitchFamily="18" charset="0"/>
              </a:rPr>
              <a:t>В.В. Основы здорового образа жизни и профилактика болезней: Учеб. пособие для студ. высш. пед. учеб. заведений.-М.: Издательский центр «Академия», 2001.-320с.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12. Организация </a:t>
            </a:r>
            <a:r>
              <a:rPr lang="ru-RU" sz="1400" i="1" dirty="0">
                <a:solidFill>
                  <a:srgbClr val="181848"/>
                </a:solidFill>
                <a:latin typeface="Book Antiqua" panose="02040602050305030304" pitchFamily="18" charset="0"/>
                <a:ea typeface="Times New Roman" panose="02020603050405020304" pitchFamily="18" charset="0"/>
              </a:rPr>
              <a:t>работы «Школа здоровой семьи» (оздоровительная программа «К здоровой семье через детский сад»): Метод, рекомендации. СПб., 2010.</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13. Орехова </a:t>
            </a:r>
            <a:r>
              <a:rPr lang="ru-RU" sz="1400" i="1" dirty="0">
                <a:solidFill>
                  <a:srgbClr val="181848"/>
                </a:solidFill>
                <a:latin typeface="Book Antiqua" panose="02040602050305030304" pitchFamily="18" charset="0"/>
                <a:ea typeface="Times New Roman" panose="02020603050405020304" pitchFamily="18" charset="0"/>
              </a:rPr>
              <a:t>О.А. Цветовая диагностика эмоций. Типология развития: Моногр. СПб., 2008</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14. Паунова С. Гигиенические навыки с малых лет // Дошкольное воспитание. 1993. № 11. С.67 – 69.</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15. </a:t>
            </a:r>
            <a:r>
              <a:rPr lang="ru-RU" sz="1400" i="1" dirty="0">
                <a:solidFill>
                  <a:srgbClr val="181848"/>
                </a:solidFill>
                <a:latin typeface="Book Antiqua" panose="02040602050305030304" pitchFamily="18" charset="0"/>
                <a:ea typeface="Times New Roman" panose="02020603050405020304" pitchFamily="18" charset="0"/>
              </a:rPr>
              <a:t>Планирование образовательной деятельности и оздоровления в ДОО в летний период / Методическое пособие под ред. Тимофеевой, Л.Л.. – М.: Центр педагогического образования, 2015. – 224 с</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16. Рунова М. Характеристика модели оптимального двигательного  режима // Дошкольное воспитание. 1999. № 11,12.</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17.Руководство </a:t>
            </a:r>
            <a:r>
              <a:rPr lang="ru-RU" sz="1400" i="1" dirty="0">
                <a:solidFill>
                  <a:srgbClr val="181848"/>
                </a:solidFill>
                <a:latin typeface="Book Antiqua" panose="02040602050305030304" pitchFamily="18" charset="0"/>
                <a:ea typeface="Times New Roman" panose="02020603050405020304" pitchFamily="18" charset="0"/>
              </a:rPr>
              <a:t>по подготовке родителей к рождению и воспитанию здорового ребенка / Под науч. ред. B.C. Коваленко. СПб., 2006.</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18. </a:t>
            </a:r>
            <a:r>
              <a:rPr lang="ru-RU" sz="1400" i="1" dirty="0">
                <a:solidFill>
                  <a:srgbClr val="181848"/>
                </a:solidFill>
                <a:latin typeface="Book Antiqua" panose="02040602050305030304" pitchFamily="18" charset="0"/>
                <a:ea typeface="Times New Roman" panose="02020603050405020304" pitchFamily="18" charset="0"/>
              </a:rPr>
              <a:t>Степаненкова, Э.Я. Теория и методика физического воспитания и развития ребенка: учеб. Пособие для студ. высш. учеб. заведений / Э.Я. Степаненкова. – 4-у изд., стер. – М.: Издательский центр «Академия», 2008. – 368 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19. </a:t>
            </a:r>
            <a:r>
              <a:rPr lang="ru-RU" sz="1400" i="1" dirty="0">
                <a:solidFill>
                  <a:srgbClr val="181848"/>
                </a:solidFill>
                <a:latin typeface="Book Antiqua" panose="02040602050305030304" pitchFamily="18" charset="0"/>
                <a:ea typeface="Times New Roman" panose="02020603050405020304" pitchFamily="18" charset="0"/>
              </a:rPr>
              <a:t>Тарасова Т.А. Контроль физического состояния детей дошкольного возраста. – М., 2005 – 214 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20. </a:t>
            </a:r>
            <a:r>
              <a:rPr lang="ru-RU" sz="1400" i="1" dirty="0">
                <a:solidFill>
                  <a:srgbClr val="181848"/>
                </a:solidFill>
                <a:latin typeface="Book Antiqua" panose="02040602050305030304" pitchFamily="18" charset="0"/>
                <a:ea typeface="Times New Roman" panose="02020603050405020304" pitchFamily="18" charset="0"/>
              </a:rPr>
              <a:t>Теория и методика физического воспитания и развития ребенка. Практическая подготовка студентов: учеб. пособие для студентов вузов, обучающихся по специальностям «Дошк. педагогика и психология», «Педагогика и методика дошк. образования» / [Н.Н. Кожухова, Л.А. Рыжкова, М.М. </a:t>
            </a:r>
            <a:r>
              <a:rPr lang="ru-RU" sz="1400" i="1" dirty="0" smtClean="0">
                <a:solidFill>
                  <a:srgbClr val="181848"/>
                </a:solidFill>
                <a:latin typeface="Book Antiqua" panose="02040602050305030304" pitchFamily="18" charset="0"/>
                <a:ea typeface="Times New Roman" panose="02020603050405020304" pitchFamily="18" charset="0"/>
              </a:rPr>
              <a:t>Борисова </a:t>
            </a:r>
            <a:r>
              <a:rPr lang="ru-RU" sz="1400" i="1" dirty="0">
                <a:solidFill>
                  <a:srgbClr val="181848"/>
                </a:solidFill>
                <a:latin typeface="Book Antiqua" panose="02040602050305030304" pitchFamily="18" charset="0"/>
                <a:ea typeface="Times New Roman" panose="02020603050405020304" pitchFamily="18" charset="0"/>
              </a:rPr>
              <a:t>В.В. Горелова]; под ред. С.А. Козловой. – М.: Гуманитар. изд. центр ВЛАДОС, 2008.-271с.</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21. </a:t>
            </a:r>
            <a:r>
              <a:rPr lang="ru-RU" sz="1400" i="1" dirty="0">
                <a:solidFill>
                  <a:srgbClr val="181848"/>
                </a:solidFill>
                <a:latin typeface="Book Antiqua" panose="02040602050305030304" pitchFamily="18" charset="0"/>
                <a:ea typeface="Times New Roman" panose="02020603050405020304" pitchFamily="18" charset="0"/>
              </a:rPr>
              <a:t>Теория и методика физической культуры: Учебник/ Под ред. Ю.Ф. Курамшина. – 3-е изд., испр. - М. : Советский спорт, </a:t>
            </a:r>
            <a:r>
              <a:rPr lang="ru-RU" sz="1400" i="1" dirty="0" smtClean="0">
                <a:solidFill>
                  <a:srgbClr val="181848"/>
                </a:solidFill>
                <a:latin typeface="Book Antiqua" panose="02040602050305030304" pitchFamily="18" charset="0"/>
                <a:ea typeface="Times New Roman" panose="02020603050405020304" pitchFamily="18" charset="0"/>
              </a:rPr>
              <a:t>2007.</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22. Урунтаева Г.А., Афонькина Ю. А. Как приобщить малыша к гигиене и самообслуживанию. М,, 1997. С.41 – 47.</a:t>
            </a:r>
            <a:endParaRPr lang="ru-RU" sz="1400" i="1" dirty="0">
              <a:solidFill>
                <a:srgbClr val="181848"/>
              </a:solidFill>
              <a:latin typeface="Book Antiqua" panose="02040602050305030304" pitchFamily="18" charset="0"/>
              <a:ea typeface="Times New Roman" panose="02020603050405020304" pitchFamily="18" charset="0"/>
            </a:endParaRP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23. </a:t>
            </a:r>
            <a:r>
              <a:rPr lang="ru-RU" sz="1400" i="1" dirty="0">
                <a:solidFill>
                  <a:srgbClr val="181848"/>
                </a:solidFill>
                <a:latin typeface="Book Antiqua" panose="02040602050305030304" pitchFamily="18" charset="0"/>
                <a:ea typeface="Times New Roman" panose="02020603050405020304" pitchFamily="18" charset="0"/>
              </a:rPr>
              <a:t>Физическое воспитание и развитие дошкольников /Под ред. С.О. Филипповой. – М., 2007 – 157 с</a:t>
            </a:r>
            <a:r>
              <a:rPr lang="ru-RU" sz="1400" i="1" dirty="0" smtClean="0">
                <a:solidFill>
                  <a:srgbClr val="181848"/>
                </a:solidFill>
                <a:latin typeface="Book Antiqua" panose="02040602050305030304" pitchFamily="18" charset="0"/>
                <a:ea typeface="Times New Roman" panose="02020603050405020304" pitchFamily="18" charset="0"/>
              </a:rPr>
              <a:t>.</a:t>
            </a:r>
            <a:endParaRPr lang="ru-RU" sz="1400" i="1" dirty="0">
              <a:solidFill>
                <a:srgbClr val="181848"/>
              </a:solidFill>
              <a:latin typeface="Book Antiqua" panose="02040602050305030304" pitchFamily="18" charset="0"/>
              <a:ea typeface="Times New Roman" panose="02020603050405020304" pitchFamily="18" charset="0"/>
            </a:endParaRPr>
          </a:p>
        </p:txBody>
      </p:sp>
      <p:sp>
        <p:nvSpPr>
          <p:cNvPr id="3" name="TextBox 2"/>
          <p:cNvSpPr txBox="1"/>
          <p:nvPr/>
        </p:nvSpPr>
        <p:spPr>
          <a:xfrm>
            <a:off x="498764" y="5715000"/>
            <a:ext cx="9000836" cy="835613"/>
          </a:xfrm>
          <a:prstGeom prst="rect">
            <a:avLst/>
          </a:prstGeom>
          <a:noFill/>
        </p:spPr>
        <p:txBody>
          <a:bodyPr wrap="square" rtlCol="0">
            <a:spAutoFit/>
          </a:bodyPr>
          <a:lstStyle/>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24. </a:t>
            </a:r>
            <a:r>
              <a:rPr lang="ru-RU" sz="1400" i="1" dirty="0">
                <a:solidFill>
                  <a:srgbClr val="181848"/>
                </a:solidFill>
                <a:latin typeface="Book Antiqua" panose="02040602050305030304" pitchFamily="18" charset="0"/>
                <a:ea typeface="Times New Roman" panose="02020603050405020304" pitchFamily="18" charset="0"/>
              </a:rPr>
              <a:t>Физкультурно-оздоровительная работа детского сада в контексте новых федеральных требований. Методическое пособие / Под общей ред. Микляевой, Н.В. – М.: УЦ «Перспектива», 2011. – 152 с</a:t>
            </a:r>
            <a:r>
              <a:rPr lang="ru-RU" sz="1400" i="1" dirty="0" smtClean="0">
                <a:solidFill>
                  <a:srgbClr val="181848"/>
                </a:solidFill>
                <a:latin typeface="Book Antiqua" panose="02040602050305030304" pitchFamily="18" charset="0"/>
                <a:ea typeface="Times New Roman" panose="02020603050405020304" pitchFamily="18" charset="0"/>
              </a:rPr>
              <a:t>.</a:t>
            </a:r>
          </a:p>
          <a:p>
            <a:pPr lvl="0">
              <a:lnSpc>
                <a:spcPct val="115000"/>
              </a:lnSpc>
            </a:pPr>
            <a:r>
              <a:rPr lang="ru-RU" sz="1400" i="1" dirty="0" smtClean="0">
                <a:solidFill>
                  <a:srgbClr val="181848"/>
                </a:solidFill>
                <a:latin typeface="Book Antiqua" panose="02040602050305030304" pitchFamily="18" charset="0"/>
                <a:ea typeface="Times New Roman" panose="02020603050405020304" pitchFamily="18" charset="0"/>
              </a:rPr>
              <a:t>25. Чабовская А.П.  Практикум по основам педиатрии и гигиены детей дошкольного возраста. М., 1985.</a:t>
            </a:r>
            <a:endParaRPr lang="ru-RU" sz="1400" i="1" dirty="0">
              <a:solidFill>
                <a:srgbClr val="181848"/>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4429173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927" y="4539308"/>
            <a:ext cx="3092112" cy="2056580"/>
          </a:xfrm>
          <a:prstGeom prst="rect">
            <a:avLst/>
          </a:prstGeom>
        </p:spPr>
      </p:pic>
      <p:sp>
        <p:nvSpPr>
          <p:cNvPr id="2" name="TextBox 1"/>
          <p:cNvSpPr txBox="1"/>
          <p:nvPr/>
        </p:nvSpPr>
        <p:spPr>
          <a:xfrm>
            <a:off x="1447800" y="487680"/>
            <a:ext cx="9433560" cy="584775"/>
          </a:xfrm>
          <a:prstGeom prst="rect">
            <a:avLst/>
          </a:prstGeom>
          <a:noFill/>
        </p:spPr>
        <p:txBody>
          <a:bodyPr wrap="square" rtlCol="0">
            <a:spAutoFit/>
          </a:bodyPr>
          <a:lstStyle/>
          <a:p>
            <a:pPr lvl="0" algn="ctr"/>
            <a:r>
              <a:rPr lang="ru-RU" sz="3200" b="1" i="1" dirty="0">
                <a:solidFill>
                  <a:srgbClr val="181848"/>
                </a:solidFill>
                <a:latin typeface="Book Antiqua" panose="02040602050305030304" pitchFamily="18" charset="0"/>
                <a:cs typeface="Times New Roman" panose="02020603050405020304" pitchFamily="18" charset="0"/>
              </a:rPr>
              <a:t>Понравилась презентация?</a:t>
            </a:r>
          </a:p>
        </p:txBody>
      </p:sp>
      <p:cxnSp>
        <p:nvCxnSpPr>
          <p:cNvPr id="6" name="Прямая соединительная линия 5"/>
          <p:cNvCxnSpPr/>
          <p:nvPr/>
        </p:nvCxnSpPr>
        <p:spPr>
          <a:xfrm flipV="1">
            <a:off x="213360" y="1188720"/>
            <a:ext cx="11628120" cy="30480"/>
          </a:xfrm>
          <a:prstGeom prst="line">
            <a:avLst/>
          </a:prstGeom>
          <a:ln>
            <a:solidFill>
              <a:srgbClr val="181848"/>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87927" y="1335465"/>
            <a:ext cx="11453554" cy="2974657"/>
          </a:xfrm>
          <a:prstGeom prst="rect">
            <a:avLst/>
          </a:prstGeom>
          <a:noFill/>
        </p:spPr>
        <p:txBody>
          <a:bodyPr wrap="square" rtlCol="0">
            <a:spAutoFit/>
          </a:bodyPr>
          <a:lstStyle/>
          <a:p>
            <a:pPr lvl="0"/>
            <a:r>
              <a:rPr lang="ru-RU" sz="2000" i="1" dirty="0" smtClean="0">
                <a:solidFill>
                  <a:srgbClr val="181848"/>
                </a:solidFill>
                <a:latin typeface="Times New Roman" panose="02020603050405020304" pitchFamily="18" charset="0"/>
                <a:cs typeface="Times New Roman" panose="02020603050405020304" pitchFamily="18" charset="0"/>
              </a:rPr>
              <a:t>       </a:t>
            </a:r>
            <a:r>
              <a:rPr lang="ru-RU" sz="2000" i="1" dirty="0" smtClean="0">
                <a:solidFill>
                  <a:srgbClr val="181848"/>
                </a:solidFill>
                <a:latin typeface="Book Antiqua" panose="02040602050305030304" pitchFamily="18" charset="0"/>
                <a:cs typeface="Times New Roman" panose="02020603050405020304" pitchFamily="18" charset="0"/>
              </a:rPr>
              <a:t>Зайди </a:t>
            </a:r>
            <a:r>
              <a:rPr lang="ru-RU" sz="2000" i="1" dirty="0">
                <a:solidFill>
                  <a:srgbClr val="181848"/>
                </a:solidFill>
                <a:latin typeface="Book Antiqua" panose="02040602050305030304" pitchFamily="18" charset="0"/>
                <a:cs typeface="Times New Roman" panose="02020603050405020304" pitchFamily="18" charset="0"/>
              </a:rPr>
              <a:t>в другие  разделы сайта, чтобы по разделам </a:t>
            </a:r>
            <a:r>
              <a:rPr lang="ru-RU" sz="2000" i="1" dirty="0" smtClean="0">
                <a:solidFill>
                  <a:srgbClr val="181848"/>
                </a:solidFill>
                <a:latin typeface="Book Antiqua" panose="02040602050305030304" pitchFamily="18" charset="0"/>
                <a:cs typeface="Times New Roman" panose="02020603050405020304" pitchFamily="18" charset="0"/>
              </a:rPr>
              <a:t>"Навигации</a:t>
            </a:r>
            <a:r>
              <a:rPr lang="ru-RU" sz="2000" i="1" dirty="0">
                <a:solidFill>
                  <a:srgbClr val="181848"/>
                </a:solidFill>
                <a:latin typeface="Book Antiqua" panose="02040602050305030304" pitchFamily="18" charset="0"/>
                <a:cs typeface="Times New Roman" panose="02020603050405020304" pitchFamily="18" charset="0"/>
              </a:rPr>
              <a:t>"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181848"/>
                </a:solidFill>
                <a:latin typeface="Book Antiqua" panose="02040602050305030304" pitchFamily="18" charset="0"/>
                <a:cs typeface="Times New Roman" panose="02020603050405020304" pitchFamily="18" charset="0"/>
              </a:rPr>
              <a:t>ДОО </a:t>
            </a:r>
            <a:r>
              <a:rPr lang="ru-RU" sz="2000" i="1" dirty="0">
                <a:solidFill>
                  <a:srgbClr val="181848"/>
                </a:solidFill>
                <a:latin typeface="Book Antiqua" panose="0204060205030503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181848"/>
              </a:solidFill>
              <a:latin typeface="Book Antiqua" panose="02040602050305030304" pitchFamily="18" charset="0"/>
              <a:cs typeface="Times New Roman" panose="02020603050405020304" pitchFamily="18" charset="0"/>
            </a:endParaRPr>
          </a:p>
          <a:p>
            <a:pPr lvl="0"/>
            <a:r>
              <a:rPr lang="ru-RU" sz="2000" i="1" dirty="0">
                <a:solidFill>
                  <a:srgbClr val="181848"/>
                </a:solidFill>
                <a:latin typeface="Book Antiqua" panose="02040602050305030304" pitchFamily="18" charset="0"/>
                <a:cs typeface="Times New Roman" panose="02020603050405020304" pitchFamily="18" charset="0"/>
              </a:rPr>
              <a:t>       </a:t>
            </a:r>
            <a:r>
              <a:rPr lang="ru-RU" sz="2000" b="1" i="1" dirty="0">
                <a:solidFill>
                  <a:srgbClr val="181848"/>
                </a:solidFill>
                <a:latin typeface="Book Antiqua" panose="02040602050305030304" pitchFamily="18" charset="0"/>
                <a:cs typeface="Times New Roman" panose="02020603050405020304" pitchFamily="18" charset="0"/>
              </a:rPr>
              <a:t>Гольская Оксана Геннадьевна | сайт преподавателя...</a:t>
            </a:r>
            <a:r>
              <a:rPr lang="ru-RU" sz="2000" i="1" dirty="0">
                <a:solidFill>
                  <a:srgbClr val="181848"/>
                </a:solidFill>
                <a:latin typeface="Book Antiqua" panose="02040602050305030304" pitchFamily="18" charset="0"/>
                <a:cs typeface="Times New Roman" panose="02020603050405020304" pitchFamily="18" charset="0"/>
              </a:rPr>
              <a:t>URL: http: //</a:t>
            </a:r>
            <a:r>
              <a:rPr lang="en-US" sz="2000" i="1" dirty="0">
                <a:solidFill>
                  <a:srgbClr val="181848"/>
                </a:solidFill>
                <a:latin typeface="Book Antiqua" panose="02040602050305030304" pitchFamily="18" charset="0"/>
                <a:cs typeface="Times New Roman" panose="02020603050405020304" pitchFamily="18" charset="0"/>
              </a:rPr>
              <a:t>nsportal.ru›golskaya-oksana </a:t>
            </a:r>
            <a:endParaRPr lang="ru-RU" sz="2000" i="1" dirty="0">
              <a:solidFill>
                <a:srgbClr val="181848"/>
              </a:solidFill>
              <a:latin typeface="Book Antiqua" panose="02040602050305030304" pitchFamily="18" charset="0"/>
              <a:cs typeface="Times New Roman" panose="02020603050405020304" pitchFamily="18" charset="0"/>
            </a:endParaRPr>
          </a:p>
          <a:p>
            <a:pPr lvl="0"/>
            <a:endParaRPr lang="ru-RU" sz="2000" i="1" dirty="0">
              <a:solidFill>
                <a:srgbClr val="181848"/>
              </a:solidFill>
              <a:latin typeface="Book Antiqua" panose="02040602050305030304" pitchFamily="18" charset="0"/>
              <a:cs typeface="Times New Roman" panose="02020603050405020304" pitchFamily="18" charset="0"/>
            </a:endParaRPr>
          </a:p>
          <a:p>
            <a:pPr lvl="0"/>
            <a:r>
              <a:rPr lang="ru-RU" sz="2000" i="1" dirty="0">
                <a:solidFill>
                  <a:srgbClr val="181848"/>
                </a:solidFill>
                <a:latin typeface="Book Antiqua" panose="02040602050305030304" pitchFamily="18" charset="0"/>
                <a:cs typeface="Times New Roman" panose="02020603050405020304" pitchFamily="18" charset="0"/>
              </a:rPr>
              <a:t>       Буду рада, если информация, размещённая на моём сайте, поможет Вам в работе и учёбе.</a:t>
            </a:r>
          </a:p>
        </p:txBody>
      </p:sp>
      <p:sp>
        <p:nvSpPr>
          <p:cNvPr id="8" name="TextBox 7"/>
          <p:cNvSpPr txBox="1"/>
          <p:nvPr/>
        </p:nvSpPr>
        <p:spPr>
          <a:xfrm>
            <a:off x="5760720" y="5928360"/>
            <a:ext cx="6080760" cy="707886"/>
          </a:xfrm>
          <a:prstGeom prst="rect">
            <a:avLst/>
          </a:prstGeom>
          <a:noFill/>
        </p:spPr>
        <p:txBody>
          <a:bodyPr wrap="square" rtlCol="0">
            <a:spAutoFit/>
          </a:bodyPr>
          <a:lstStyle/>
          <a:p>
            <a:pPr lvl="0" algn="r"/>
            <a:r>
              <a:rPr lang="ru-RU" sz="2000" b="1" i="1" dirty="0">
                <a:solidFill>
                  <a:srgbClr val="181848"/>
                </a:solidFill>
                <a:latin typeface="Book Antiqua" panose="02040602050305030304" pitchFamily="18" charset="0"/>
                <a:cs typeface="Times New Roman" pitchFamily="18" charset="0"/>
              </a:rPr>
              <a:t>Преподаватель ГПОАУ АО АПК: </a:t>
            </a:r>
          </a:p>
          <a:p>
            <a:pPr lvl="0" algn="r"/>
            <a:r>
              <a:rPr lang="ru-RU" sz="2000" i="1" dirty="0">
                <a:solidFill>
                  <a:srgbClr val="181848"/>
                </a:solidFill>
                <a:latin typeface="Book Antiqua" panose="02040602050305030304" pitchFamily="18" charset="0"/>
                <a:cs typeface="Times New Roman" pitchFamily="18" charset="0"/>
              </a:rPr>
              <a:t>Гольская Оксана Геннадьевна</a:t>
            </a:r>
          </a:p>
        </p:txBody>
      </p:sp>
    </p:spTree>
    <p:extLst>
      <p:ext uri="{BB962C8B-B14F-4D97-AF65-F5344CB8AC3E}">
        <p14:creationId xmlns:p14="http://schemas.microsoft.com/office/powerpoint/2010/main" val="20602167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TextBox 2"/>
          <p:cNvSpPr txBox="1"/>
          <p:nvPr/>
        </p:nvSpPr>
        <p:spPr>
          <a:xfrm>
            <a:off x="914400" y="157163"/>
            <a:ext cx="11087676" cy="6817251"/>
          </a:xfrm>
          <a:prstGeom prst="rect">
            <a:avLst/>
          </a:prstGeom>
          <a:noFill/>
        </p:spPr>
        <p:txBody>
          <a:bodyPr wrap="square" rtlCol="0">
            <a:spAutoFit/>
          </a:bodyPr>
          <a:lstStyle/>
          <a:p>
            <a:pPr lvl="0">
              <a:lnSpc>
                <a:spcPct val="115000"/>
              </a:lnSpc>
            </a:pPr>
            <a:r>
              <a:rPr lang="ru-RU" sz="1400" i="1" dirty="0" smtClean="0">
                <a:solidFill>
                  <a:srgbClr val="181848"/>
                </a:solidFill>
                <a:latin typeface="Book Antiqua" panose="02040602050305030304" pitchFamily="18" charset="0"/>
              </a:rPr>
              <a:t>       44. </a:t>
            </a:r>
            <a:r>
              <a:rPr lang="ru-RU" sz="1400" i="1" dirty="0">
                <a:solidFill>
                  <a:srgbClr val="181848"/>
                </a:solidFill>
                <a:latin typeface="Book Antiqua" panose="02040602050305030304" pitchFamily="18" charset="0"/>
              </a:rPr>
              <a:t>Активизация детской самостоятельности.</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45. </a:t>
            </a:r>
            <a:r>
              <a:rPr lang="ru-RU" sz="1400" i="1" dirty="0">
                <a:solidFill>
                  <a:srgbClr val="181848"/>
                </a:solidFill>
                <a:latin typeface="Book Antiqua" panose="02040602050305030304" pitchFamily="18" charset="0"/>
              </a:rPr>
              <a:t>Стимулирование индивидуальных возможностей каждого ребёнка </a:t>
            </a:r>
            <a:r>
              <a:rPr lang="ru-RU" sz="1400" i="1" dirty="0" smtClean="0">
                <a:solidFill>
                  <a:srgbClr val="181848"/>
                </a:solidFill>
                <a:latin typeface="Book Antiqua" panose="02040602050305030304" pitchFamily="18" charset="0"/>
              </a:rPr>
              <a:t>(индивидуальная </a:t>
            </a:r>
            <a:r>
              <a:rPr lang="ru-RU" sz="1400" i="1" dirty="0">
                <a:solidFill>
                  <a:srgbClr val="181848"/>
                </a:solidFill>
                <a:latin typeface="Book Antiqua" panose="02040602050305030304" pitchFamily="18" charset="0"/>
              </a:rPr>
              <a:t>работа проводится эффективно, не </a:t>
            </a:r>
            <a:r>
              <a:rPr lang="ru-RU" sz="1400" i="1" dirty="0" smtClean="0">
                <a:solidFill>
                  <a:srgbClr val="181848"/>
                </a:solidFill>
                <a:latin typeface="Book Antiqua" panose="02040602050305030304" pitchFamily="18" charset="0"/>
              </a:rPr>
              <a:t>проводится).</a:t>
            </a:r>
            <a:endParaRPr lang="ru-RU" sz="1400" i="1" dirty="0">
              <a:solidFill>
                <a:srgbClr val="181848"/>
              </a:solidFill>
              <a:latin typeface="Book Antiqua" panose="02040602050305030304" pitchFamily="18" charset="0"/>
            </a:endParaRP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46. </a:t>
            </a:r>
            <a:r>
              <a:rPr lang="ru-RU" sz="1400" i="1" dirty="0">
                <a:solidFill>
                  <a:srgbClr val="181848"/>
                </a:solidFill>
                <a:latin typeface="Book Antiqua" panose="02040602050305030304" pitchFamily="18" charset="0"/>
              </a:rPr>
              <a:t>Организованность детей на прогулке, умение найти себе занятие; двигательный режим детей на прогулке</a:t>
            </a:r>
            <a:r>
              <a:rPr lang="ru-RU" sz="1400" i="1" dirty="0" smtClean="0">
                <a:solidFill>
                  <a:srgbClr val="181848"/>
                </a:solidFill>
                <a:latin typeface="Book Antiqua" panose="02040602050305030304" pitchFamily="18" charset="0"/>
              </a:rPr>
              <a:t>.</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47. </a:t>
            </a:r>
            <a:r>
              <a:rPr lang="ru-RU" sz="1400" i="1" dirty="0">
                <a:solidFill>
                  <a:srgbClr val="181848"/>
                </a:solidFill>
                <a:latin typeface="Book Antiqua" panose="02040602050305030304" pitchFamily="18" charset="0"/>
              </a:rPr>
              <a:t>Организация </a:t>
            </a:r>
            <a:r>
              <a:rPr lang="ru-RU" sz="1400" i="1" dirty="0" smtClean="0">
                <a:solidFill>
                  <a:srgbClr val="181848"/>
                </a:solidFill>
                <a:latin typeface="Book Antiqua" panose="02040602050305030304" pitchFamily="18" charset="0"/>
              </a:rPr>
              <a:t>наблюдений / экспериментирования </a:t>
            </a:r>
            <a:r>
              <a:rPr lang="ru-RU" sz="1400" i="1" dirty="0">
                <a:solidFill>
                  <a:srgbClr val="181848"/>
                </a:solidFill>
                <a:latin typeface="Book Antiqua" panose="02040602050305030304" pitchFamily="18" charset="0"/>
              </a:rPr>
              <a:t>за природой и состоянием </a:t>
            </a:r>
            <a:r>
              <a:rPr lang="ru-RU" sz="1400" i="1" dirty="0" smtClean="0">
                <a:solidFill>
                  <a:srgbClr val="181848"/>
                </a:solidFill>
                <a:latin typeface="Book Antiqua" panose="02040602050305030304" pitchFamily="18" charset="0"/>
              </a:rPr>
              <a:t>погоды; посильных трудовых действий. </a:t>
            </a:r>
            <a:r>
              <a:rPr lang="ru-RU" sz="1400" i="1" dirty="0">
                <a:solidFill>
                  <a:srgbClr val="181848"/>
                </a:solidFill>
                <a:latin typeface="Book Antiqua" panose="02040602050305030304" pitchFamily="18" charset="0"/>
              </a:rPr>
              <a:t>Использование устного народного творчества – закличек, приговорок, примет и др. </a:t>
            </a:r>
            <a:r>
              <a:rPr lang="ru-RU" sz="1400" i="1" dirty="0" smtClean="0">
                <a:solidFill>
                  <a:srgbClr val="181848"/>
                </a:solidFill>
                <a:latin typeface="Book Antiqua" panose="02040602050305030304" pitchFamily="18" charset="0"/>
              </a:rPr>
              <a:t>(наблюдение </a:t>
            </a:r>
            <a:r>
              <a:rPr lang="ru-RU" sz="1400" i="1" dirty="0">
                <a:solidFill>
                  <a:srgbClr val="181848"/>
                </a:solidFill>
                <a:latin typeface="Book Antiqua" panose="02040602050305030304" pitchFamily="18" charset="0"/>
              </a:rPr>
              <a:t>организованно методически интересно, соответствует </a:t>
            </a:r>
            <a:r>
              <a:rPr lang="ru-RU" sz="1400" i="1" dirty="0" smtClean="0">
                <a:solidFill>
                  <a:srgbClr val="181848"/>
                </a:solidFill>
                <a:latin typeface="Book Antiqua" panose="02040602050305030304" pitchFamily="18" charset="0"/>
              </a:rPr>
              <a:t>сезону).</a:t>
            </a:r>
            <a:endParaRPr lang="ru-RU" sz="1400" i="1" dirty="0">
              <a:solidFill>
                <a:srgbClr val="181848"/>
              </a:solidFill>
              <a:latin typeface="Book Antiqua" panose="02040602050305030304" pitchFamily="18" charset="0"/>
            </a:endParaRP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48. </a:t>
            </a:r>
            <a:r>
              <a:rPr lang="ru-RU" sz="1400" i="1" dirty="0">
                <a:solidFill>
                  <a:srgbClr val="181848"/>
                </a:solidFill>
                <a:latin typeface="Book Antiqua" panose="02040602050305030304" pitchFamily="18" charset="0"/>
              </a:rPr>
              <a:t>Целесообразность методических приемов, напоминает ли воспитатель о сборе игрушек после прогулки</a:t>
            </a:r>
            <a:r>
              <a:rPr lang="ru-RU" sz="1400" i="1" dirty="0" smtClean="0">
                <a:solidFill>
                  <a:srgbClr val="181848"/>
                </a:solidFill>
                <a:latin typeface="Book Antiqua" panose="02040602050305030304" pitchFamily="18" charset="0"/>
              </a:rPr>
              <a:t>.</a:t>
            </a:r>
          </a:p>
          <a:p>
            <a:pPr lvl="0">
              <a:lnSpc>
                <a:spcPct val="115000"/>
              </a:lnSpc>
            </a:pPr>
            <a:endParaRPr lang="ru-RU" sz="1400" i="1" dirty="0">
              <a:solidFill>
                <a:srgbClr val="181848"/>
              </a:solidFill>
              <a:latin typeface="Book Antiqua" panose="02040602050305030304" pitchFamily="18" charset="0"/>
            </a:endParaRPr>
          </a:p>
          <a:p>
            <a:pPr lvl="0">
              <a:lnSpc>
                <a:spcPct val="115000"/>
              </a:lnSpc>
            </a:pPr>
            <a:r>
              <a:rPr lang="ru-RU" sz="1600" b="1" i="1" dirty="0" smtClean="0">
                <a:solidFill>
                  <a:srgbClr val="181848"/>
                </a:solidFill>
                <a:latin typeface="Book Antiqua" panose="02040602050305030304" pitchFamily="18" charset="0"/>
              </a:rPr>
              <a:t>Организация подвижной игры</a:t>
            </a:r>
            <a:endParaRPr lang="ru-RU" sz="1600" b="1" i="1" dirty="0">
              <a:solidFill>
                <a:srgbClr val="181848"/>
              </a:solidFill>
              <a:latin typeface="Book Antiqua" panose="02040602050305030304" pitchFamily="18" charset="0"/>
            </a:endParaRP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49. Место </a:t>
            </a:r>
            <a:r>
              <a:rPr lang="ru-RU" sz="1400" i="1" dirty="0">
                <a:solidFill>
                  <a:srgbClr val="181848"/>
                </a:solidFill>
                <a:latin typeface="Book Antiqua" panose="02040602050305030304" pitchFamily="18" charset="0"/>
              </a:rPr>
              <a:t>проведения игры, наличие оборудования, гигиенические условия, наличие </a:t>
            </a:r>
            <a:r>
              <a:rPr lang="ru-RU" sz="1400" i="1" dirty="0" smtClean="0">
                <a:solidFill>
                  <a:srgbClr val="181848"/>
                </a:solidFill>
                <a:latin typeface="Book Antiqua" panose="02040602050305030304" pitchFamily="18" charset="0"/>
              </a:rPr>
              <a:t>игрушек.</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50. Название</a:t>
            </a:r>
            <a:r>
              <a:rPr lang="ru-RU" sz="1400" i="1" dirty="0">
                <a:solidFill>
                  <a:srgbClr val="181848"/>
                </a:solidFill>
                <a:latin typeface="Book Antiqua" panose="02040602050305030304" pitchFamily="18" charset="0"/>
              </a:rPr>
              <a:t>, содержание и педагог, ценность игры.</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51. Соответствует </a:t>
            </a:r>
            <a:r>
              <a:rPr lang="ru-RU" sz="1400" i="1" dirty="0">
                <a:solidFill>
                  <a:srgbClr val="181848"/>
                </a:solidFill>
                <a:latin typeface="Book Antiqua" panose="02040602050305030304" pitchFamily="18" charset="0"/>
              </a:rPr>
              <a:t>ли игра поставленным задачам, возрасту, состоянию их здоровья, подготовленности.</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52. Приемы </a:t>
            </a:r>
            <a:r>
              <a:rPr lang="ru-RU" sz="1400" i="1" dirty="0">
                <a:solidFill>
                  <a:srgbClr val="181848"/>
                </a:solidFill>
                <a:latin typeface="Book Antiqua" panose="02040602050305030304" pitchFamily="18" charset="0"/>
              </a:rPr>
              <a:t>организации </a:t>
            </a:r>
            <a:r>
              <a:rPr lang="ru-RU" sz="1400" i="1" dirty="0" smtClean="0">
                <a:solidFill>
                  <a:srgbClr val="181848"/>
                </a:solidFill>
                <a:latin typeface="Book Antiqua" panose="02040602050305030304" pitchFamily="18" charset="0"/>
              </a:rPr>
              <a:t>детей (использование закличек воспитателем / детьми и пр.).</a:t>
            </a:r>
            <a:endParaRPr lang="ru-RU" sz="1400" i="1" dirty="0">
              <a:solidFill>
                <a:srgbClr val="181848"/>
              </a:solidFill>
              <a:latin typeface="Book Antiqua" panose="02040602050305030304" pitchFamily="18" charset="0"/>
            </a:endParaRP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53. Последовательность</a:t>
            </a:r>
            <a:r>
              <a:rPr lang="ru-RU" sz="1400" i="1" dirty="0">
                <a:solidFill>
                  <a:srgbClr val="181848"/>
                </a:solidFill>
                <a:latin typeface="Book Antiqua" panose="02040602050305030304" pitchFamily="18" charset="0"/>
              </a:rPr>
              <a:t>, краткость, доступность объяснения, содержания игры и правил. Приёмы выбора ловишки.</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54. Приемы </a:t>
            </a:r>
            <a:r>
              <a:rPr lang="ru-RU" sz="1400" i="1" dirty="0">
                <a:solidFill>
                  <a:srgbClr val="181848"/>
                </a:solidFill>
                <a:latin typeface="Book Antiqua" panose="02040602050305030304" pitchFamily="18" charset="0"/>
              </a:rPr>
              <a:t>предупреждающие и исправляющие ошибки при выполнении физ. упражнений, входящих в игру.</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55. Руководство </a:t>
            </a:r>
            <a:r>
              <a:rPr lang="ru-RU" sz="1400" i="1" dirty="0">
                <a:solidFill>
                  <a:srgbClr val="181848"/>
                </a:solidFill>
                <a:latin typeface="Book Antiqua" panose="02040602050305030304" pitchFamily="18" charset="0"/>
              </a:rPr>
              <a:t>воспитателя играющими, активизация детей, дозировка движений, контроль за качеством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движения </a:t>
            </a:r>
            <a:r>
              <a:rPr lang="ru-RU" sz="1400" i="1" dirty="0">
                <a:solidFill>
                  <a:srgbClr val="181848"/>
                </a:solidFill>
                <a:latin typeface="Book Antiqua" panose="02040602050305030304" pitchFamily="18" charset="0"/>
              </a:rPr>
              <a:t>и выполнением правил игры.</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56. Соблюдение </a:t>
            </a:r>
            <a:r>
              <a:rPr lang="ru-RU" sz="1400" i="1" dirty="0">
                <a:solidFill>
                  <a:srgbClr val="181848"/>
                </a:solidFill>
                <a:latin typeface="Book Antiqua" panose="02040602050305030304" pitchFamily="18" charset="0"/>
              </a:rPr>
              <a:t>педагогического такта, речь воспитателя.</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57. Окончание </a:t>
            </a:r>
            <a:r>
              <a:rPr lang="ru-RU" sz="1400" i="1" dirty="0">
                <a:solidFill>
                  <a:srgbClr val="181848"/>
                </a:solidFill>
                <a:latin typeface="Book Antiqua" panose="02040602050305030304" pitchFamily="18" charset="0"/>
              </a:rPr>
              <a:t>игры и подведение итога. Была ли использована установка воспитателя на повторное </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проведение </a:t>
            </a:r>
            <a:r>
              <a:rPr lang="ru-RU" sz="1400" i="1" dirty="0">
                <a:solidFill>
                  <a:srgbClr val="181848"/>
                </a:solidFill>
                <a:latin typeface="Book Antiqua" panose="02040602050305030304" pitchFamily="18" charset="0"/>
              </a:rPr>
              <a:t>игры? Длительность игры.</a:t>
            </a:r>
          </a:p>
          <a:p>
            <a:pPr lvl="0">
              <a:lnSpc>
                <a:spcPct val="115000"/>
              </a:lnSpc>
            </a:pPr>
            <a:r>
              <a:rPr lang="ru-RU" sz="1400" i="1" dirty="0">
                <a:solidFill>
                  <a:srgbClr val="181848"/>
                </a:solidFill>
                <a:latin typeface="Book Antiqua" panose="02040602050305030304" pitchFamily="18" charset="0"/>
              </a:rPr>
              <a:t> </a:t>
            </a:r>
            <a:r>
              <a:rPr lang="ru-RU" sz="1400" i="1" dirty="0" smtClean="0">
                <a:solidFill>
                  <a:srgbClr val="181848"/>
                </a:solidFill>
                <a:latin typeface="Book Antiqua" panose="02040602050305030304" pitchFamily="18" charset="0"/>
              </a:rPr>
              <a:t>      58. Взаимоотношения</a:t>
            </a:r>
            <a:r>
              <a:rPr lang="ru-RU" sz="1400" i="1" dirty="0">
                <a:solidFill>
                  <a:srgbClr val="181848"/>
                </a:solidFill>
                <a:latin typeface="Book Antiqua" panose="02040602050305030304" pitchFamily="18" charset="0"/>
              </a:rPr>
              <a:t>, дисциплина, заинтересованность, внимание, инициатива, активность.</a:t>
            </a:r>
          </a:p>
          <a:p>
            <a:pPr lvl="0">
              <a:lnSpc>
                <a:spcPct val="115000"/>
              </a:lnSpc>
            </a:pPr>
            <a:r>
              <a:rPr lang="ru-RU" sz="1400" i="1" dirty="0" smtClean="0">
                <a:solidFill>
                  <a:srgbClr val="181848"/>
                </a:solidFill>
                <a:latin typeface="Book Antiqua" panose="02040602050305030304" pitchFamily="18" charset="0"/>
              </a:rPr>
              <a:t>       </a:t>
            </a:r>
            <a:endParaRPr lang="ru-RU" sz="1400" i="1" dirty="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59. Процедура </a:t>
            </a:r>
            <a:r>
              <a:rPr lang="ru-RU" sz="1400" i="1" dirty="0">
                <a:solidFill>
                  <a:srgbClr val="181848"/>
                </a:solidFill>
                <a:latin typeface="Book Antiqua" panose="02040602050305030304" pitchFamily="18" charset="0"/>
              </a:rPr>
              <a:t>раздевания. Порядок в шкафчиках </a:t>
            </a:r>
            <a:r>
              <a:rPr lang="ru-RU" sz="1400" i="1">
                <a:solidFill>
                  <a:srgbClr val="181848"/>
                </a:solidFill>
                <a:latin typeface="Book Antiqua" panose="02040602050305030304" pitchFamily="18" charset="0"/>
              </a:rPr>
              <a:t>и </a:t>
            </a:r>
            <a:r>
              <a:rPr lang="ru-RU" sz="1400" i="1" smtClean="0">
                <a:solidFill>
                  <a:srgbClr val="181848"/>
                </a:solidFill>
                <a:latin typeface="Book Antiqua" panose="02040602050305030304" pitchFamily="18" charset="0"/>
              </a:rPr>
              <a:t>раздевалке.</a:t>
            </a:r>
            <a:endParaRPr lang="ru-RU" sz="1400" i="1" dirty="0" smtClean="0">
              <a:solidFill>
                <a:srgbClr val="181848"/>
              </a:solidFill>
              <a:latin typeface="Book Antiqua" panose="02040602050305030304" pitchFamily="18" charset="0"/>
            </a:endParaRPr>
          </a:p>
          <a:p>
            <a:pPr lvl="0">
              <a:lnSpc>
                <a:spcPct val="115000"/>
              </a:lnSpc>
            </a:pPr>
            <a:r>
              <a:rPr lang="ru-RU" sz="1400" i="1" dirty="0" smtClean="0">
                <a:solidFill>
                  <a:srgbClr val="181848"/>
                </a:solidFill>
                <a:latin typeface="Book Antiqua" panose="02040602050305030304" pitchFamily="18" charset="0"/>
              </a:rPr>
              <a:t>       60. Гигиенические </a:t>
            </a:r>
            <a:r>
              <a:rPr lang="ru-RU" sz="1400" i="1" dirty="0">
                <a:solidFill>
                  <a:srgbClr val="181848"/>
                </a:solidFill>
                <a:latin typeface="Book Antiqua" panose="02040602050305030304" pitchFamily="18" charset="0"/>
              </a:rPr>
              <a:t>процедуры после </a:t>
            </a:r>
            <a:r>
              <a:rPr lang="ru-RU" sz="1400" i="1" dirty="0" smtClean="0">
                <a:solidFill>
                  <a:srgbClr val="181848"/>
                </a:solidFill>
                <a:latin typeface="Book Antiqua" panose="02040602050305030304" pitchFamily="18" charset="0"/>
              </a:rPr>
              <a:t>прогулки.</a:t>
            </a:r>
          </a:p>
          <a:p>
            <a:pPr lvl="0">
              <a:lnSpc>
                <a:spcPct val="115000"/>
              </a:lnSpc>
            </a:pPr>
            <a:r>
              <a:rPr lang="ru-RU" sz="1400" i="1" dirty="0" smtClean="0">
                <a:solidFill>
                  <a:srgbClr val="181848"/>
                </a:solidFill>
                <a:latin typeface="Book Antiqua" panose="02040602050305030304" pitchFamily="18" charset="0"/>
              </a:rPr>
              <a:t>       61. </a:t>
            </a:r>
            <a:r>
              <a:rPr lang="ru-RU" sz="1400" i="1" dirty="0">
                <a:solidFill>
                  <a:srgbClr val="181848"/>
                </a:solidFill>
                <a:latin typeface="Book Antiqua" panose="02040602050305030304" pitchFamily="18" charset="0"/>
              </a:rPr>
              <a:t>Что конкретно из увиденного вы решили перенять, ваши предложения к исправлению недостатков, </a:t>
            </a:r>
          </a:p>
          <a:p>
            <a:pPr lvl="0">
              <a:lnSpc>
                <a:spcPct val="115000"/>
              </a:lnSpc>
            </a:pPr>
            <a:r>
              <a:rPr lang="ru-RU" sz="1400" i="1" dirty="0">
                <a:solidFill>
                  <a:srgbClr val="181848"/>
                </a:solidFill>
                <a:latin typeface="Book Antiqua" panose="02040602050305030304" pitchFamily="18" charset="0"/>
              </a:rPr>
              <a:t>усовершенствование методики проведения сбора на прогулку /прогулки, рекомендации.</a:t>
            </a:r>
          </a:p>
          <a:p>
            <a:pPr lvl="0">
              <a:lnSpc>
                <a:spcPct val="115000"/>
              </a:lnSpc>
            </a:pPr>
            <a:endParaRPr lang="ru-RU" sz="1400" i="1" dirty="0">
              <a:solidFill>
                <a:srgbClr val="181848"/>
              </a:solidFill>
              <a:latin typeface="Book Antiqua" panose="0204060205030503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16883" y="3214255"/>
            <a:ext cx="1485193" cy="3408217"/>
          </a:xfrm>
          <a:prstGeom prst="rect">
            <a:avLst/>
          </a:prstGeom>
        </p:spPr>
      </p:pic>
    </p:spTree>
    <p:extLst>
      <p:ext uri="{BB962C8B-B14F-4D97-AF65-F5344CB8AC3E}">
        <p14:creationId xmlns:p14="http://schemas.microsoft.com/office/powerpoint/2010/main" val="2850161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3" name="Пятиугольник 2"/>
          <p:cNvSpPr/>
          <p:nvPr/>
        </p:nvSpPr>
        <p:spPr>
          <a:xfrm>
            <a:off x="828674" y="1163781"/>
            <a:ext cx="10213399" cy="678873"/>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endParaRPr lang="ru-RU" sz="2000" b="1" i="1" dirty="0" smtClean="0">
              <a:solidFill>
                <a:srgbClr val="181848"/>
              </a:solidFill>
              <a:latin typeface="Book Antiqua" panose="02040602050305030304" pitchFamily="18" charset="0"/>
              <a:ea typeface="Times New Roman" panose="02020603050405020304" pitchFamily="18" charset="0"/>
            </a:endParaRPr>
          </a:p>
          <a:p>
            <a:pPr lvl="0" algn="just"/>
            <a:r>
              <a:rPr lang="ru-RU" sz="2000" b="1" i="1" dirty="0" smtClean="0">
                <a:solidFill>
                  <a:srgbClr val="181848"/>
                </a:solidFill>
                <a:latin typeface="Book Antiqua" panose="02040602050305030304" pitchFamily="18" charset="0"/>
                <a:ea typeface="Times New Roman" panose="02020603050405020304" pitchFamily="18" charset="0"/>
              </a:rPr>
              <a:t>   Вопросы </a:t>
            </a:r>
            <a:r>
              <a:rPr lang="ru-RU" sz="2000" b="1" i="1" dirty="0">
                <a:solidFill>
                  <a:srgbClr val="181848"/>
                </a:solidFill>
                <a:latin typeface="Book Antiqua" panose="02040602050305030304" pitchFamily="18" charset="0"/>
                <a:ea typeface="Times New Roman" panose="02020603050405020304" pitchFamily="18" charset="0"/>
              </a:rPr>
              <a:t>для </a:t>
            </a:r>
            <a:r>
              <a:rPr lang="ru-RU" sz="2000" b="1" i="1" dirty="0" smtClean="0">
                <a:solidFill>
                  <a:srgbClr val="181848"/>
                </a:solidFill>
                <a:latin typeface="Book Antiqua" panose="02040602050305030304" pitchFamily="18" charset="0"/>
                <a:ea typeface="Times New Roman" panose="02020603050405020304" pitchFamily="18" charset="0"/>
              </a:rPr>
              <a:t>анализа воспитательно </a:t>
            </a:r>
            <a:r>
              <a:rPr lang="ru-RU" sz="2000" b="1" i="1" dirty="0">
                <a:solidFill>
                  <a:srgbClr val="181848"/>
                </a:solidFill>
                <a:latin typeface="Book Antiqua" panose="02040602050305030304" pitchFamily="18" charset="0"/>
                <a:ea typeface="Times New Roman" panose="02020603050405020304" pitchFamily="18" charset="0"/>
              </a:rPr>
              <a:t>– образовательной работы </a:t>
            </a:r>
            <a:r>
              <a:rPr lang="ru-RU" sz="2000" b="1" i="1" dirty="0" smtClean="0">
                <a:solidFill>
                  <a:srgbClr val="181848"/>
                </a:solidFill>
                <a:latin typeface="Book Antiqua" panose="02040602050305030304" pitchFamily="18" charset="0"/>
                <a:ea typeface="Times New Roman" panose="02020603050405020304" pitchFamily="18" charset="0"/>
              </a:rPr>
              <a:t>с детьми по </a:t>
            </a:r>
            <a:r>
              <a:rPr lang="ru-RU" sz="2000" b="1" i="1" dirty="0">
                <a:solidFill>
                  <a:srgbClr val="181848"/>
                </a:solidFill>
                <a:latin typeface="Book Antiqua" panose="02040602050305030304" pitchFamily="18" charset="0"/>
                <a:ea typeface="Times New Roman" panose="02020603050405020304" pitchFamily="18" charset="0"/>
              </a:rPr>
              <a:t>теме календарного планирования «ЗОЖ» («Спорт»)</a:t>
            </a:r>
          </a:p>
          <a:p>
            <a:pPr lvl="0" algn="just"/>
            <a:r>
              <a:rPr lang="ru-RU" sz="2000" b="1" i="1" dirty="0" smtClean="0">
                <a:solidFill>
                  <a:srgbClr val="181848"/>
                </a:solidFill>
                <a:latin typeface="Book Antiqua" panose="02040602050305030304" pitchFamily="18" charset="0"/>
                <a:ea typeface="Times New Roman" panose="02020603050405020304" pitchFamily="18" charset="0"/>
              </a:rPr>
              <a:t>  </a:t>
            </a:r>
            <a:endParaRPr lang="ru-RU" sz="2000" i="1" dirty="0">
              <a:solidFill>
                <a:srgbClr val="181848"/>
              </a:solidFill>
              <a:latin typeface="Book Antiqua" panose="02040602050305030304" pitchFamily="18" charset="0"/>
            </a:endParaRPr>
          </a:p>
        </p:txBody>
      </p:sp>
      <p:sp>
        <p:nvSpPr>
          <p:cNvPr id="5" name="TextBox 4"/>
          <p:cNvSpPr txBox="1"/>
          <p:nvPr/>
        </p:nvSpPr>
        <p:spPr>
          <a:xfrm>
            <a:off x="828675" y="2075425"/>
            <a:ext cx="11236035" cy="4933082"/>
          </a:xfrm>
          <a:prstGeom prst="rect">
            <a:avLst/>
          </a:prstGeom>
          <a:noFill/>
        </p:spPr>
        <p:txBody>
          <a:bodyPr wrap="square" rtlCol="0">
            <a:spAutoFit/>
          </a:bodyPr>
          <a:lstStyle/>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1. Вид деятельности, тема, возрастная группа детей (чтение, рассматривание картины, просмотр диафильма, беседа, дид./игра и т.п.).</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2. Какие задачи поставлены воспитателем для формирования здорового образа жизни у детей.</a:t>
            </a:r>
          </a:p>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3</a:t>
            </a:r>
            <a:r>
              <a:rPr lang="ru-RU" sz="1400" i="1" dirty="0">
                <a:solidFill>
                  <a:srgbClr val="181848"/>
                </a:solidFill>
                <a:latin typeface="Times New Roman" panose="02020603050405020304" pitchFamily="18" charset="0"/>
                <a:ea typeface="Times New Roman" panose="02020603050405020304" pitchFamily="18" charset="0"/>
              </a:rPr>
              <a:t>. Наличие интереса к познавательной задаче и процессу её решения. Использование </a:t>
            </a:r>
            <a:r>
              <a:rPr lang="ru-RU" sz="1400" i="1" dirty="0" smtClean="0">
                <a:solidFill>
                  <a:srgbClr val="181848"/>
                </a:solidFill>
                <a:latin typeface="Times New Roman" panose="02020603050405020304" pitchFamily="18" charset="0"/>
                <a:ea typeface="Times New Roman" panose="02020603050405020304" pitchFamily="18" charset="0"/>
              </a:rPr>
              <a:t>наглядности, </a:t>
            </a:r>
            <a:r>
              <a:rPr lang="ru-RU" sz="1400" i="1" dirty="0">
                <a:solidFill>
                  <a:srgbClr val="181848"/>
                </a:solidFill>
                <a:latin typeface="Times New Roman" panose="02020603050405020304" pitchFamily="18" charset="0"/>
                <a:ea typeface="Times New Roman" panose="02020603050405020304" pitchFamily="18" charset="0"/>
              </a:rPr>
              <a:t>эффективность </a:t>
            </a:r>
            <a:r>
              <a:rPr lang="ru-RU" sz="1400" i="1" dirty="0" smtClean="0">
                <a:solidFill>
                  <a:srgbClr val="181848"/>
                </a:solidFill>
                <a:latin typeface="Times New Roman" panose="02020603050405020304" pitchFamily="18" charset="0"/>
                <a:ea typeface="Times New Roman" panose="02020603050405020304" pitchFamily="18" charset="0"/>
              </a:rPr>
              <a:t>её </a:t>
            </a:r>
            <a:r>
              <a:rPr lang="ru-RU" sz="1400" i="1" dirty="0">
                <a:solidFill>
                  <a:srgbClr val="181848"/>
                </a:solidFill>
                <a:latin typeface="Times New Roman" panose="02020603050405020304" pitchFamily="18" charset="0"/>
                <a:ea typeface="Times New Roman" panose="02020603050405020304" pitchFamily="18" charset="0"/>
              </a:rPr>
              <a:t>использования.</a:t>
            </a:r>
            <a:endParaRPr lang="ru-RU" sz="1400" i="1" dirty="0" smtClean="0">
              <a:solidFill>
                <a:srgbClr val="181848"/>
              </a:solidFill>
              <a:latin typeface="Times New Roman" panose="02020603050405020304" pitchFamily="18" charset="0"/>
              <a:ea typeface="Times New Roman" panose="02020603050405020304" pitchFamily="18" charset="0"/>
            </a:endParaRP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4. Содержание информации, предлагаемой детям (интересно, однообразно, посильно). </a:t>
            </a:r>
            <a:endParaRPr lang="ru-RU" sz="1400" i="1" dirty="0" smtClean="0">
              <a:solidFill>
                <a:srgbClr val="181848"/>
              </a:solidFill>
              <a:latin typeface="Times New Roman" panose="02020603050405020304" pitchFamily="18" charset="0"/>
              <a:ea typeface="Times New Roman" panose="02020603050405020304" pitchFamily="18" charset="0"/>
            </a:endParaRP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5. Формы вопросов, заданий, стимулирующих поисковую деятельность и их доступность. </a:t>
            </a:r>
            <a:endParaRPr lang="ru-RU" sz="1400" i="1" dirty="0" smtClean="0">
              <a:solidFill>
                <a:srgbClr val="181848"/>
              </a:solidFill>
              <a:latin typeface="Times New Roman" panose="02020603050405020304" pitchFamily="18" charset="0"/>
              <a:ea typeface="Times New Roman" panose="02020603050405020304" pitchFamily="18" charset="0"/>
            </a:endParaRPr>
          </a:p>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6. Часто </a:t>
            </a:r>
            <a:r>
              <a:rPr lang="ru-RU" sz="1400" i="1" dirty="0">
                <a:solidFill>
                  <a:srgbClr val="181848"/>
                </a:solidFill>
                <a:latin typeface="Times New Roman" panose="02020603050405020304" pitchFamily="18" charset="0"/>
                <a:ea typeface="Times New Roman" panose="02020603050405020304" pitchFamily="18" charset="0"/>
              </a:rPr>
              <a:t>ли воспитатель задает детям вопросы, направленные на активизацию их мыслительной деятельности, </a:t>
            </a:r>
            <a:r>
              <a:rPr lang="ru-RU" sz="1400" i="1" dirty="0" smtClean="0">
                <a:solidFill>
                  <a:srgbClr val="181848"/>
                </a:solidFill>
                <a:latin typeface="Times New Roman" panose="02020603050405020304" pitchFamily="18" charset="0"/>
                <a:ea typeface="Times New Roman" panose="02020603050405020304" pitchFamily="18" charset="0"/>
              </a:rPr>
              <a:t>рассуждений?</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7. </a:t>
            </a:r>
            <a:r>
              <a:rPr lang="ru-RU" sz="1400" i="1" dirty="0">
                <a:solidFill>
                  <a:srgbClr val="181848"/>
                </a:solidFill>
                <a:latin typeface="Times New Roman" panose="02020603050405020304" pitchFamily="18" charset="0"/>
                <a:ea typeface="Times New Roman" panose="02020603050405020304" pitchFamily="18" charset="0"/>
              </a:rPr>
              <a:t>Приёмы, используемые воспитателем для развития у детей самостоятельного поиска и открытие новых знаний. Осмысливают ли дети новые факты и события?</a:t>
            </a:r>
            <a:endParaRPr lang="ru-RU" sz="1400" i="1" dirty="0" smtClean="0">
              <a:solidFill>
                <a:srgbClr val="181848"/>
              </a:solidFill>
              <a:latin typeface="Times New Roman" panose="02020603050405020304" pitchFamily="18" charset="0"/>
              <a:ea typeface="Times New Roman" panose="02020603050405020304" pitchFamily="18" charset="0"/>
            </a:endParaRPr>
          </a:p>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8. Использование физкультминуток </a:t>
            </a:r>
            <a:r>
              <a:rPr lang="ru-RU" sz="1400" i="1" dirty="0">
                <a:solidFill>
                  <a:srgbClr val="181848"/>
                </a:solidFill>
                <a:latin typeface="Times New Roman" panose="02020603050405020304" pitchFamily="18" charset="0"/>
                <a:ea typeface="Times New Roman" panose="02020603050405020304" pitchFamily="18" charset="0"/>
              </a:rPr>
              <a:t>и </a:t>
            </a:r>
            <a:r>
              <a:rPr lang="ru-RU" sz="1400" i="1" dirty="0" smtClean="0">
                <a:solidFill>
                  <a:srgbClr val="181848"/>
                </a:solidFill>
                <a:latin typeface="Times New Roman" panose="02020603050405020304" pitchFamily="18" charset="0"/>
                <a:ea typeface="Times New Roman" panose="02020603050405020304" pitchFamily="18" charset="0"/>
              </a:rPr>
              <a:t>физкультурных </a:t>
            </a:r>
            <a:r>
              <a:rPr lang="ru-RU" sz="1400" i="1" dirty="0">
                <a:solidFill>
                  <a:srgbClr val="181848"/>
                </a:solidFill>
                <a:latin typeface="Times New Roman" panose="02020603050405020304" pitchFamily="18" charset="0"/>
                <a:ea typeface="Times New Roman" panose="02020603050405020304" pitchFamily="18" charset="0"/>
              </a:rPr>
              <a:t>пауз.</a:t>
            </a:r>
            <a:endParaRPr lang="ru-RU" sz="1400" i="1" dirty="0" smtClean="0">
              <a:solidFill>
                <a:srgbClr val="181848"/>
              </a:solidFill>
              <a:latin typeface="Times New Roman" panose="02020603050405020304" pitchFamily="18" charset="0"/>
              <a:ea typeface="Times New Roman" panose="02020603050405020304" pitchFamily="18" charset="0"/>
            </a:endParaRP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9</a:t>
            </a:r>
            <a:r>
              <a:rPr lang="ru-RU" sz="1400" i="1" dirty="0" smtClean="0">
                <a:solidFill>
                  <a:srgbClr val="181848"/>
                </a:solidFill>
                <a:latin typeface="Times New Roman" panose="02020603050405020304" pitchFamily="18" charset="0"/>
                <a:ea typeface="Times New Roman" panose="02020603050405020304" pitchFamily="18" charset="0"/>
              </a:rPr>
              <a:t>. </a:t>
            </a:r>
            <a:r>
              <a:rPr lang="ru-RU" sz="1400" i="1" dirty="0">
                <a:solidFill>
                  <a:srgbClr val="181848"/>
                </a:solidFill>
                <a:latin typeface="Times New Roman" panose="02020603050405020304" pitchFamily="18" charset="0"/>
                <a:ea typeface="Times New Roman" panose="02020603050405020304" pitchFamily="18" charset="0"/>
              </a:rPr>
              <a:t>Умение проявлять самостоятельность  в процессе поиска решения, производить при этом мыслительные операции (анализировать, группировать, сравнивать</a:t>
            </a:r>
            <a:r>
              <a:rPr lang="ru-RU" sz="1400" i="1" dirty="0" smtClean="0">
                <a:solidFill>
                  <a:srgbClr val="181848"/>
                </a:solidFill>
                <a:latin typeface="Times New Roman" panose="02020603050405020304" pitchFamily="18" charset="0"/>
                <a:ea typeface="Times New Roman" panose="02020603050405020304" pitchFamily="18" charset="0"/>
              </a:rPr>
              <a:t>).</a:t>
            </a:r>
          </a:p>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 10. Оценка </a:t>
            </a:r>
            <a:r>
              <a:rPr lang="ru-RU" sz="1400" i="1" dirty="0">
                <a:solidFill>
                  <a:srgbClr val="181848"/>
                </a:solidFill>
                <a:latin typeface="Times New Roman" panose="02020603050405020304" pitchFamily="18" charset="0"/>
                <a:ea typeface="Times New Roman" panose="02020603050405020304" pitchFamily="18" charset="0"/>
              </a:rPr>
              <a:t>речи воспитателя:</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 грамотность;</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 чёткость;</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 конкретность;</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 выразительность;</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 эмоциональность</a:t>
            </a:r>
            <a:r>
              <a:rPr lang="ru-RU" sz="1400" i="1" dirty="0" smtClean="0">
                <a:solidFill>
                  <a:srgbClr val="181848"/>
                </a:solidFill>
                <a:latin typeface="Times New Roman" panose="02020603050405020304" pitchFamily="18" charset="0"/>
                <a:ea typeface="Times New Roman" panose="02020603050405020304" pitchFamily="18" charset="0"/>
              </a:rPr>
              <a:t>.</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11. </a:t>
            </a:r>
            <a:r>
              <a:rPr lang="ru-RU" sz="1400" i="1" dirty="0">
                <a:solidFill>
                  <a:srgbClr val="181848"/>
                </a:solidFill>
                <a:latin typeface="Times New Roman" panose="02020603050405020304" pitchFamily="18" charset="0"/>
                <a:ea typeface="Times New Roman" panose="02020603050405020304" pitchFamily="18" charset="0"/>
              </a:rPr>
              <a:t>Использование нового материала, опирающегося на личный опыт детей</a:t>
            </a:r>
            <a:r>
              <a:rPr lang="ru-RU" sz="1400" i="1" dirty="0" smtClean="0">
                <a:solidFill>
                  <a:srgbClr val="181848"/>
                </a:solidFill>
                <a:latin typeface="Times New Roman" panose="02020603050405020304" pitchFamily="18" charset="0"/>
                <a:ea typeface="Times New Roman" panose="02020603050405020304" pitchFamily="18" charset="0"/>
              </a:rPr>
              <a:t>.</a:t>
            </a:r>
          </a:p>
          <a:p>
            <a:pPr algn="just">
              <a:lnSpc>
                <a:spcPct val="107000"/>
              </a:lnSpc>
              <a:spcAft>
                <a:spcPts val="0"/>
              </a:spcAf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12. </a:t>
            </a:r>
            <a:r>
              <a:rPr lang="ru-RU" sz="1400" i="1" dirty="0">
                <a:solidFill>
                  <a:srgbClr val="181848"/>
                </a:solidFill>
                <a:latin typeface="Times New Roman" panose="02020603050405020304" pitchFamily="18" charset="0"/>
                <a:ea typeface="Times New Roman" panose="02020603050405020304" pitchFamily="18" charset="0"/>
              </a:rPr>
              <a:t>Умение выдвигать новую познавательную задачу</a:t>
            </a:r>
            <a:r>
              <a:rPr lang="ru-RU" sz="1400" i="1" dirty="0" smtClean="0">
                <a:solidFill>
                  <a:srgbClr val="181848"/>
                </a:solidFill>
                <a:latin typeface="Times New Roman" panose="02020603050405020304" pitchFamily="18" charset="0"/>
                <a:ea typeface="Times New Roman" panose="02020603050405020304" pitchFamily="18" charset="0"/>
              </a:rPr>
              <a:t>.</a:t>
            </a:r>
          </a:p>
          <a:p>
            <a:pPr algn="just">
              <a:lnSpc>
                <a:spcPct val="107000"/>
              </a:lnSpc>
              <a:spcAft>
                <a:spcPts val="0"/>
              </a:spcAft>
            </a:pPr>
            <a:r>
              <a:rPr lang="ru-RU" sz="1400" i="1" dirty="0" smtClean="0">
                <a:solidFill>
                  <a:srgbClr val="181848"/>
                </a:solidFill>
                <a:latin typeface="Times New Roman" panose="02020603050405020304" pitchFamily="18" charset="0"/>
                <a:ea typeface="Times New Roman" panose="02020603050405020304" pitchFamily="18" charset="0"/>
              </a:rPr>
              <a:t>13. </a:t>
            </a:r>
            <a:r>
              <a:rPr lang="ru-RU" sz="1400" i="1" dirty="0">
                <a:solidFill>
                  <a:srgbClr val="181848"/>
                </a:solidFill>
                <a:latin typeface="Times New Roman" panose="02020603050405020304" pitchFamily="18" charset="0"/>
                <a:ea typeface="Times New Roman" panose="02020603050405020304" pitchFamily="18" charset="0"/>
              </a:rPr>
              <a:t>Эмоциональность педагога, направленная на умение поддержать интерес у </a:t>
            </a:r>
            <a:r>
              <a:rPr lang="ru-RU" sz="1400" i="1" dirty="0" smtClean="0">
                <a:solidFill>
                  <a:srgbClr val="181848"/>
                </a:solidFill>
                <a:latin typeface="Times New Roman" panose="02020603050405020304" pitchFamily="18" charset="0"/>
                <a:ea typeface="Times New Roman" panose="02020603050405020304" pitchFamily="18" charset="0"/>
              </a:rPr>
              <a:t>детей к содержанию.</a:t>
            </a:r>
            <a:endParaRPr lang="ru-RU" sz="1400" i="1" dirty="0">
              <a:solidFill>
                <a:srgbClr val="181848"/>
              </a:solidFill>
              <a:latin typeface="Times New Roman" panose="02020603050405020304" pitchFamily="18" charset="0"/>
              <a:ea typeface="Times New Roman" panose="02020603050405020304" pitchFamily="18" charset="0"/>
            </a:endParaRPr>
          </a:p>
          <a:p>
            <a:pPr marL="342900" indent="-342900" algn="just">
              <a:lnSpc>
                <a:spcPct val="107000"/>
              </a:lnSpc>
              <a:spcAft>
                <a:spcPts val="0"/>
              </a:spcAft>
              <a:buAutoNum type="arabicPeriod"/>
            </a:pPr>
            <a:endParaRPr lang="ru-RU" sz="1400"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828674" y="100013"/>
            <a:ext cx="10708005" cy="830997"/>
          </a:xfrm>
          <a:prstGeom prst="rect">
            <a:avLst/>
          </a:prstGeom>
          <a:noFill/>
        </p:spPr>
        <p:txBody>
          <a:bodyPr wrap="square" rtlCol="0">
            <a:spAutoFit/>
          </a:bodyPr>
          <a:lstStyle/>
          <a:p>
            <a:pPr algn="ctr"/>
            <a:r>
              <a:rPr lang="ru-RU" sz="2400" b="1" i="1" dirty="0">
                <a:solidFill>
                  <a:srgbClr val="181848"/>
                </a:solidFill>
                <a:latin typeface="Book Antiqua" panose="02040602050305030304" pitchFamily="18" charset="0"/>
                <a:ea typeface="Times New Roman" panose="02020603050405020304" pitchFamily="18" charset="0"/>
              </a:rPr>
              <a:t>Наблюдение и анализ </a:t>
            </a:r>
            <a:r>
              <a:rPr lang="ru-RU" sz="2400" b="1" i="1" dirty="0" smtClean="0">
                <a:solidFill>
                  <a:srgbClr val="181848"/>
                </a:solidFill>
                <a:latin typeface="Book Antiqua" panose="02040602050305030304" pitchFamily="18" charset="0"/>
                <a:ea typeface="Times New Roman" panose="02020603050405020304" pitchFamily="18" charset="0"/>
              </a:rPr>
              <a:t>организации воспитательно – образовательной работы по теме календарного планирования «ЗОЖ» («Спорт»)</a:t>
            </a:r>
            <a:endParaRPr lang="ru-RU" sz="2400" b="1" i="1" dirty="0">
              <a:solidFill>
                <a:srgbClr val="181848"/>
              </a:solidFill>
              <a:latin typeface="Book Antiqua" panose="02040602050305030304" pitchFamily="18" charset="0"/>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77745" y="4550158"/>
            <a:ext cx="3214255" cy="2190511"/>
          </a:xfrm>
          <a:prstGeom prst="rect">
            <a:avLst/>
          </a:prstGeom>
        </p:spPr>
      </p:pic>
    </p:spTree>
    <p:extLst>
      <p:ext uri="{BB962C8B-B14F-4D97-AF65-F5344CB8AC3E}">
        <p14:creationId xmlns:p14="http://schemas.microsoft.com/office/powerpoint/2010/main" val="409786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 y="0"/>
            <a:ext cx="651164" cy="6858000"/>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rgbClr val="660033"/>
              </a:solidFill>
            </a:endParaRPr>
          </a:p>
        </p:txBody>
      </p:sp>
      <p:sp>
        <p:nvSpPr>
          <p:cNvPr id="2" name="TextBox 1"/>
          <p:cNvSpPr txBox="1"/>
          <p:nvPr/>
        </p:nvSpPr>
        <p:spPr>
          <a:xfrm>
            <a:off x="1857375" y="357188"/>
            <a:ext cx="9272587" cy="882678"/>
          </a:xfrm>
          <a:prstGeom prst="rect">
            <a:avLst/>
          </a:prstGeom>
          <a:noFill/>
        </p:spPr>
        <p:txBody>
          <a:bodyPr wrap="square" rtlCol="0">
            <a:spAutoFit/>
          </a:bodyPr>
          <a:lstStyle/>
          <a:p>
            <a:pPr algn="ctr">
              <a:lnSpc>
                <a:spcPct val="107000"/>
              </a:lnSpc>
              <a:spcAft>
                <a:spcPts val="0"/>
              </a:spcAft>
            </a:pP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Карта анализа </a:t>
            </a:r>
            <a:r>
              <a:rPr lang="ru-RU" sz="2400" b="1" i="1" dirty="0" smtClean="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умений </a:t>
            </a:r>
            <a:r>
              <a:rPr lang="ru-RU" sz="24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детей самостоятельно использовать подвижную игру в своей деятельности </a:t>
            </a:r>
            <a:endParaRPr lang="ru-RU" sz="2400" i="1" dirty="0">
              <a:solidFill>
                <a:srgbClr val="181848"/>
              </a:solidFill>
              <a:effectLst/>
              <a:latin typeface="Book Antiqua" panose="02040602050305030304" pitchFamily="18" charset="0"/>
              <a:ea typeface="Calibri" panose="020F0502020204030204" pitchFamily="34" charset="0"/>
              <a:cs typeface="Times New Roman" panose="02020603050405020304" pitchFamily="18" charset="0"/>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852922714"/>
              </p:ext>
            </p:extLst>
          </p:nvPr>
        </p:nvGraphicFramePr>
        <p:xfrm>
          <a:off x="914403" y="1239865"/>
          <a:ext cx="11115672" cy="5069915"/>
        </p:xfrm>
        <a:graphic>
          <a:graphicData uri="http://schemas.openxmlformats.org/drawingml/2006/table">
            <a:tbl>
              <a:tblPr firstRow="1" bandRow="1">
                <a:tableStyleId>{5C22544A-7EE6-4342-B048-85BDC9FD1C3A}</a:tableStyleId>
              </a:tblPr>
              <a:tblGrid>
                <a:gridCol w="640749">
                  <a:extLst>
                    <a:ext uri="{9D8B030D-6E8A-4147-A177-3AD203B41FA5}">
                      <a16:colId xmlns:a16="http://schemas.microsoft.com/office/drawing/2014/main" val="971132831"/>
                    </a:ext>
                  </a:extLst>
                </a:gridCol>
                <a:gridCol w="7661182">
                  <a:extLst>
                    <a:ext uri="{9D8B030D-6E8A-4147-A177-3AD203B41FA5}">
                      <a16:colId xmlns:a16="http://schemas.microsoft.com/office/drawing/2014/main" val="4038704876"/>
                    </a:ext>
                  </a:extLst>
                </a:gridCol>
                <a:gridCol w="696470">
                  <a:extLst>
                    <a:ext uri="{9D8B030D-6E8A-4147-A177-3AD203B41FA5}">
                      <a16:colId xmlns:a16="http://schemas.microsoft.com/office/drawing/2014/main" val="1367639966"/>
                    </a:ext>
                  </a:extLst>
                </a:gridCol>
                <a:gridCol w="724330">
                  <a:extLst>
                    <a:ext uri="{9D8B030D-6E8A-4147-A177-3AD203B41FA5}">
                      <a16:colId xmlns:a16="http://schemas.microsoft.com/office/drawing/2014/main" val="1298696480"/>
                    </a:ext>
                  </a:extLst>
                </a:gridCol>
                <a:gridCol w="738260">
                  <a:extLst>
                    <a:ext uri="{9D8B030D-6E8A-4147-A177-3AD203B41FA5}">
                      <a16:colId xmlns:a16="http://schemas.microsoft.com/office/drawing/2014/main" val="381483896"/>
                    </a:ext>
                  </a:extLst>
                </a:gridCol>
                <a:gridCol w="654681">
                  <a:extLst>
                    <a:ext uri="{9D8B030D-6E8A-4147-A177-3AD203B41FA5}">
                      <a16:colId xmlns:a16="http://schemas.microsoft.com/office/drawing/2014/main" val="231056482"/>
                    </a:ext>
                  </a:extLst>
                </a:gridCol>
              </a:tblGrid>
              <a:tr h="374623">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1600" b="1" i="1" u="none" strike="noStrike" kern="1200" cap="none" spc="0" normalizeH="0" baseline="0" noProof="0" dirty="0" smtClean="0">
                          <a:ln>
                            <a:noFill/>
                          </a:ln>
                          <a:solidFill>
                            <a:prstClr val="white"/>
                          </a:solidFill>
                          <a:effectLst/>
                          <a:uLnTx/>
                          <a:uFillTx/>
                          <a:latin typeface="Book Antiqua" panose="02040602050305030304" pitchFamily="18" charset="0"/>
                          <a:ea typeface="+mn-ea"/>
                          <a:cs typeface="+mn-cs"/>
                        </a:rPr>
                        <a:t>№</a:t>
                      </a:r>
                    </a:p>
                  </a:txBody>
                  <a:tcPr>
                    <a:solidFill>
                      <a:srgbClr val="333399"/>
                    </a:solidFill>
                  </a:tcPr>
                </a:tc>
                <a:tc>
                  <a:txBody>
                    <a:bodyPr/>
                    <a:lstStyle/>
                    <a:p>
                      <a:pPr algn="ctr"/>
                      <a:r>
                        <a:rPr lang="ru-RU" sz="1600" i="1" dirty="0" smtClean="0">
                          <a:solidFill>
                            <a:schemeClr val="bg1"/>
                          </a:solidFill>
                          <a:effectLst/>
                          <a:latin typeface="Book Antiqua" panose="02040602050305030304" pitchFamily="18" charset="0"/>
                          <a:ea typeface="Times New Roman" panose="02020603050405020304" pitchFamily="18" charset="0"/>
                        </a:rPr>
                        <a:t>Вопросы для анализа</a:t>
                      </a:r>
                      <a:endParaRPr lang="ru-RU" sz="1600" i="1" dirty="0">
                        <a:solidFill>
                          <a:schemeClr val="bg1"/>
                        </a:solidFill>
                        <a:latin typeface="Book Antiqua" panose="02040602050305030304" pitchFamily="18" charset="0"/>
                      </a:endParaRPr>
                    </a:p>
                  </a:txBody>
                  <a:tcPr>
                    <a:solidFill>
                      <a:srgbClr val="333399"/>
                    </a:solidFill>
                  </a:tcPr>
                </a:tc>
                <a:tc gridSpan="4">
                  <a:txBody>
                    <a:bodyPr/>
                    <a:lstStyle/>
                    <a:p>
                      <a:pPr algn="ctr"/>
                      <a:r>
                        <a:rPr lang="ru-RU" sz="1600" i="1" dirty="0" smtClean="0">
                          <a:latin typeface="Book Antiqua" panose="02040602050305030304" pitchFamily="18" charset="0"/>
                        </a:rPr>
                        <a:t>Группа</a:t>
                      </a:r>
                      <a:endParaRPr lang="ru-RU" sz="1600" i="1" dirty="0">
                        <a:latin typeface="Book Antiqua" panose="02040602050305030304" pitchFamily="18" charset="0"/>
                      </a:endParaRPr>
                    </a:p>
                  </a:txBody>
                  <a:tcPr>
                    <a:solidFill>
                      <a:srgbClr val="333399"/>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487875578"/>
                  </a:ext>
                </a:extLst>
              </a:tr>
              <a:tr h="285750">
                <a:tc>
                  <a:txBody>
                    <a:bodyPr/>
                    <a:lstStyle/>
                    <a:p>
                      <a:pPr algn="ctr"/>
                      <a:r>
                        <a:rPr lang="ru-RU" sz="1400" b="1" i="1" dirty="0" smtClean="0">
                          <a:solidFill>
                            <a:srgbClr val="181848"/>
                          </a:solidFill>
                          <a:latin typeface="Book Antiqua" panose="02040602050305030304" pitchFamily="18" charset="0"/>
                        </a:rPr>
                        <a:t>1.</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Самостоятельно ли дети выбирают знакомую игру?</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64299806"/>
                  </a:ext>
                </a:extLst>
              </a:tr>
              <a:tr h="305752">
                <a:tc>
                  <a:txBody>
                    <a:bodyPr/>
                    <a:lstStyle/>
                    <a:p>
                      <a:pPr algn="ctr"/>
                      <a:r>
                        <a:rPr lang="ru-RU" sz="1400" b="1" i="1" dirty="0" smtClean="0">
                          <a:solidFill>
                            <a:srgbClr val="181848"/>
                          </a:solidFill>
                          <a:latin typeface="Book Antiqua" panose="02040602050305030304" pitchFamily="18" charset="0"/>
                        </a:rPr>
                        <a:t>2.</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latin typeface="Book Antiqua" panose="02040602050305030304" pitchFamily="18" charset="0"/>
                        </a:rPr>
                        <a:t>Согласовывают ли дети в игре свои действия с действиями партнера?</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93805974"/>
                  </a:ext>
                </a:extLst>
              </a:tr>
              <a:tr h="268605">
                <a:tc>
                  <a:txBody>
                    <a:bodyPr/>
                    <a:lstStyle/>
                    <a:p>
                      <a:pPr algn="ctr"/>
                      <a:r>
                        <a:rPr lang="ru-RU" sz="1400" b="1" i="1" dirty="0" smtClean="0">
                          <a:solidFill>
                            <a:srgbClr val="181848"/>
                          </a:solidFill>
                          <a:latin typeface="Book Antiqua" panose="02040602050305030304" pitchFamily="18" charset="0"/>
                        </a:rPr>
                        <a:t>3.</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Способствует ли игра самовыражению детей?</a:t>
                      </a: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709026323"/>
                  </a:ext>
                </a:extLst>
              </a:tr>
              <a:tr h="317182">
                <a:tc>
                  <a:txBody>
                    <a:bodyPr/>
                    <a:lstStyle/>
                    <a:p>
                      <a:pPr algn="ctr"/>
                      <a:r>
                        <a:rPr lang="ru-RU" sz="1400" b="1" i="1" dirty="0" smtClean="0">
                          <a:solidFill>
                            <a:srgbClr val="181848"/>
                          </a:solidFill>
                          <a:latin typeface="Book Antiqua" panose="02040602050305030304" pitchFamily="18" charset="0"/>
                        </a:rPr>
                        <a:t>4.</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latin typeface="Book Antiqua" panose="02040602050305030304" pitchFamily="18" charset="0"/>
                        </a:rPr>
                        <a:t>При объяснении воспитателя воспринимают ли дети правила игры?</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2730146730"/>
                  </a:ext>
                </a:extLst>
              </a:tr>
              <a:tr h="1608772">
                <a:tc>
                  <a:txBody>
                    <a:bodyPr/>
                    <a:lstStyle/>
                    <a:p>
                      <a:pPr algn="ctr"/>
                      <a:r>
                        <a:rPr lang="ru-RU" sz="1400" b="1" i="1" dirty="0" smtClean="0">
                          <a:solidFill>
                            <a:srgbClr val="181848"/>
                          </a:solidFill>
                          <a:latin typeface="Book Antiqua" panose="02040602050305030304" pitchFamily="18" charset="0"/>
                        </a:rPr>
                        <a:t>5.</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Какие игры больше используют дети:</a:t>
                      </a:r>
                    </a:p>
                    <a:p>
                      <a:r>
                        <a:rPr lang="ru-RU" sz="1400" i="1" dirty="0" smtClean="0">
                          <a:solidFill>
                            <a:srgbClr val="181848"/>
                          </a:solidFill>
                          <a:latin typeface="Book Antiqua" panose="02040602050305030304" pitchFamily="18" charset="0"/>
                        </a:rPr>
                        <a:t>•	игры с бегом,</a:t>
                      </a:r>
                    </a:p>
                    <a:p>
                      <a:r>
                        <a:rPr lang="ru-RU" sz="1400" i="1" dirty="0" smtClean="0">
                          <a:solidFill>
                            <a:srgbClr val="181848"/>
                          </a:solidFill>
                          <a:latin typeface="Book Antiqua" panose="02040602050305030304" pitchFamily="18" charset="0"/>
                        </a:rPr>
                        <a:t>•	игры с ползанием и лазанием,</a:t>
                      </a:r>
                    </a:p>
                    <a:p>
                      <a:r>
                        <a:rPr lang="ru-RU" sz="1400" i="1" dirty="0" smtClean="0">
                          <a:solidFill>
                            <a:srgbClr val="181848"/>
                          </a:solidFill>
                          <a:latin typeface="Book Antiqua" panose="02040602050305030304" pitchFamily="18" charset="0"/>
                        </a:rPr>
                        <a:t>•	игры с метанием и ловлей,</a:t>
                      </a:r>
                    </a:p>
                    <a:p>
                      <a:r>
                        <a:rPr lang="ru-RU" sz="1400" i="1" dirty="0" smtClean="0">
                          <a:solidFill>
                            <a:srgbClr val="181848"/>
                          </a:solidFill>
                          <a:latin typeface="Book Antiqua" panose="02040602050305030304" pitchFamily="18" charset="0"/>
                        </a:rPr>
                        <a:t>•	народные игры,</a:t>
                      </a:r>
                    </a:p>
                    <a:p>
                      <a:r>
                        <a:rPr lang="ru-RU" sz="1400" i="1" dirty="0" smtClean="0">
                          <a:solidFill>
                            <a:srgbClr val="181848"/>
                          </a:solidFill>
                          <a:latin typeface="Book Antiqua" panose="02040602050305030304" pitchFamily="18" charset="0"/>
                        </a:rPr>
                        <a:t>•	эстафеты,</a:t>
                      </a:r>
                    </a:p>
                    <a:p>
                      <a:r>
                        <a:rPr lang="ru-RU" sz="1400" i="1" dirty="0" smtClean="0">
                          <a:solidFill>
                            <a:srgbClr val="181848"/>
                          </a:solidFill>
                          <a:latin typeface="Book Antiqua" panose="02040602050305030304" pitchFamily="18" charset="0"/>
                        </a:rPr>
                        <a:t>•	игры на ориентировку в пространстве.</a:t>
                      </a: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53555043"/>
                  </a:ext>
                </a:extLst>
              </a:tr>
              <a:tr h="285750">
                <a:tc>
                  <a:txBody>
                    <a:bodyPr/>
                    <a:lstStyle/>
                    <a:p>
                      <a:pPr algn="ctr"/>
                      <a:r>
                        <a:rPr lang="ru-RU" sz="1400" b="1" i="1" dirty="0" smtClean="0">
                          <a:solidFill>
                            <a:srgbClr val="181848"/>
                          </a:solidFill>
                          <a:latin typeface="Book Antiqua" panose="02040602050305030304" pitchFamily="18" charset="0"/>
                        </a:rPr>
                        <a:t>6.</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effectLst/>
                          <a:latin typeface="Book Antiqua" panose="02040602050305030304" pitchFamily="18" charset="0"/>
                          <a:ea typeface="Times New Roman" panose="02020603050405020304" pitchFamily="18" charset="0"/>
                        </a:rPr>
                        <a:t>Улучшают ли дети в игре свои физические качества?</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259457380"/>
                  </a:ext>
                </a:extLst>
              </a:tr>
              <a:tr h="320040">
                <a:tc>
                  <a:txBody>
                    <a:bodyPr/>
                    <a:lstStyle/>
                    <a:p>
                      <a:pPr algn="ctr"/>
                      <a:r>
                        <a:rPr lang="ru-RU" sz="1400" b="1" i="1" dirty="0" smtClean="0">
                          <a:solidFill>
                            <a:srgbClr val="181848"/>
                          </a:solidFill>
                          <a:latin typeface="Book Antiqua" panose="02040602050305030304" pitchFamily="18" charset="0"/>
                        </a:rPr>
                        <a:t>7.</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Эмоциональны ли дети в игре?</a:t>
                      </a:r>
                      <a:endParaRPr lang="ru-RU" sz="1400" i="1" dirty="0">
                        <a:solidFill>
                          <a:srgbClr val="181848"/>
                        </a:solidFill>
                        <a:latin typeface="Book Antiqua" panose="02040602050305030304" pitchFamily="18" charset="0"/>
                      </a:endParaRP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1306933126"/>
                  </a:ext>
                </a:extLst>
              </a:tr>
              <a:tr h="340043">
                <a:tc>
                  <a:txBody>
                    <a:bodyPr/>
                    <a:lstStyle/>
                    <a:p>
                      <a:pPr algn="ctr"/>
                      <a:r>
                        <a:rPr lang="ru-RU" sz="1400" b="1" i="1" dirty="0" smtClean="0">
                          <a:solidFill>
                            <a:srgbClr val="181848"/>
                          </a:solidFill>
                          <a:latin typeface="Book Antiqua" panose="02040602050305030304" pitchFamily="18" charset="0"/>
                        </a:rPr>
                        <a:t>8.</a:t>
                      </a:r>
                      <a:endParaRPr lang="ru-RU" sz="1400" b="1" i="1" dirty="0">
                        <a:solidFill>
                          <a:srgbClr val="181848"/>
                        </a:solidFill>
                        <a:latin typeface="Book Antiqua" panose="02040602050305030304" pitchFamily="18" charset="0"/>
                      </a:endParaRPr>
                    </a:p>
                  </a:txBody>
                  <a:tcPr>
                    <a:solidFill>
                      <a:schemeClr val="bg1"/>
                    </a:solidFill>
                  </a:tcPr>
                </a:tc>
                <a:tc>
                  <a:txBody>
                    <a:bodyPr/>
                    <a:lstStyle/>
                    <a:p>
                      <a:r>
                        <a:rPr lang="ru-RU" sz="1400" i="1" dirty="0" smtClean="0">
                          <a:solidFill>
                            <a:srgbClr val="181848"/>
                          </a:solidFill>
                          <a:latin typeface="Book Antiqua" panose="02040602050305030304" pitchFamily="18" charset="0"/>
                        </a:rPr>
                        <a:t>Достаточно ли времени для игровой деятельности?</a:t>
                      </a:r>
                      <a:endParaRPr lang="ru-RU" sz="1400" i="1" dirty="0">
                        <a:solidFill>
                          <a:srgbClr val="181848"/>
                        </a:solidFill>
                        <a:latin typeface="Book Antiqua" panose="02040602050305030304" pitchFamily="18" charset="0"/>
                      </a:endParaRPr>
                    </a:p>
                  </a:txBody>
                  <a:tcPr>
                    <a:solidFill>
                      <a:schemeClr val="bg1"/>
                    </a:solidFill>
                  </a:tcPr>
                </a:tc>
                <a:tc>
                  <a:txBody>
                    <a:bodyPr/>
                    <a:lstStyle/>
                    <a:p>
                      <a:endParaRPr lang="ru-RU"/>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tc>
                  <a:txBody>
                    <a:bodyPr/>
                    <a:lstStyle/>
                    <a:p>
                      <a:endParaRPr lang="ru-RU" dirty="0"/>
                    </a:p>
                  </a:txBody>
                  <a:tcPr>
                    <a:solidFill>
                      <a:schemeClr val="bg1"/>
                    </a:solidFill>
                  </a:tcPr>
                </a:tc>
                <a:extLst>
                  <a:ext uri="{0D108BD9-81ED-4DB2-BD59-A6C34878D82A}">
                    <a16:rowId xmlns:a16="http://schemas.microsoft.com/office/drawing/2014/main" val="1942300089"/>
                  </a:ext>
                </a:extLst>
              </a:tr>
              <a:tr h="526200">
                <a:tc>
                  <a:txBody>
                    <a:bodyPr/>
                    <a:lstStyle/>
                    <a:p>
                      <a:pPr algn="ctr"/>
                      <a:r>
                        <a:rPr lang="ru-RU" sz="1400" b="1" i="1" dirty="0" smtClean="0">
                          <a:solidFill>
                            <a:srgbClr val="181848"/>
                          </a:solidFill>
                          <a:latin typeface="Book Antiqua" panose="02040602050305030304" pitchFamily="18" charset="0"/>
                        </a:rPr>
                        <a:t>9.</a:t>
                      </a:r>
                      <a:endParaRPr lang="ru-RU" sz="1400" b="1" i="1" dirty="0">
                        <a:solidFill>
                          <a:srgbClr val="181848"/>
                        </a:solidFill>
                        <a:latin typeface="Book Antiqua" panose="02040602050305030304" pitchFamily="18" charset="0"/>
                      </a:endParaRPr>
                    </a:p>
                  </a:txBody>
                  <a:tcPr>
                    <a:solidFill>
                      <a:srgbClr val="EDF2F9"/>
                    </a:solidFill>
                  </a:tcPr>
                </a:tc>
                <a:tc>
                  <a:txBody>
                    <a:bodyPr/>
                    <a:lstStyle/>
                    <a:p>
                      <a:r>
                        <a:rPr lang="ru-RU" sz="1400" i="1" dirty="0" smtClean="0">
                          <a:solidFill>
                            <a:srgbClr val="181848"/>
                          </a:solidFill>
                          <a:latin typeface="Book Antiqua" panose="02040602050305030304" pitchFamily="18" charset="0"/>
                        </a:rPr>
                        <a:t>Учит ли игра детей:</a:t>
                      </a:r>
                      <a:r>
                        <a:rPr lang="ru-RU" sz="1400" i="1" baseline="0" dirty="0" smtClean="0">
                          <a:solidFill>
                            <a:srgbClr val="181848"/>
                          </a:solidFill>
                          <a:latin typeface="Book Antiqua" panose="02040602050305030304" pitchFamily="18" charset="0"/>
                        </a:rPr>
                        <a:t> ч</a:t>
                      </a:r>
                      <a:r>
                        <a:rPr lang="ru-RU" sz="1400" i="1" dirty="0" smtClean="0">
                          <a:solidFill>
                            <a:srgbClr val="181848"/>
                          </a:solidFill>
                          <a:latin typeface="Book Antiqua" panose="02040602050305030304" pitchFamily="18" charset="0"/>
                        </a:rPr>
                        <a:t>естности,</a:t>
                      </a:r>
                      <a:r>
                        <a:rPr lang="ru-RU" sz="1400" i="1" baseline="0" dirty="0" smtClean="0">
                          <a:solidFill>
                            <a:srgbClr val="181848"/>
                          </a:solidFill>
                          <a:latin typeface="Book Antiqua" panose="02040602050305030304" pitchFamily="18" charset="0"/>
                        </a:rPr>
                        <a:t> с</a:t>
                      </a:r>
                      <a:r>
                        <a:rPr lang="ru-RU" sz="1400" i="1" dirty="0" smtClean="0">
                          <a:solidFill>
                            <a:srgbClr val="181848"/>
                          </a:solidFill>
                          <a:latin typeface="Book Antiqua" panose="02040602050305030304" pitchFamily="18" charset="0"/>
                        </a:rPr>
                        <a:t>праведливости,</a:t>
                      </a:r>
                      <a:r>
                        <a:rPr lang="ru-RU" sz="1400" i="1" baseline="0" dirty="0" smtClean="0">
                          <a:solidFill>
                            <a:srgbClr val="181848"/>
                          </a:solidFill>
                          <a:latin typeface="Book Antiqua" panose="02040602050305030304" pitchFamily="18" charset="0"/>
                        </a:rPr>
                        <a:t> д</a:t>
                      </a:r>
                      <a:r>
                        <a:rPr lang="ru-RU" sz="1400" i="1" dirty="0" smtClean="0">
                          <a:solidFill>
                            <a:srgbClr val="181848"/>
                          </a:solidFill>
                          <a:latin typeface="Book Antiqua" panose="02040602050305030304" pitchFamily="18" charset="0"/>
                        </a:rPr>
                        <a:t>ружелюбности,</a:t>
                      </a:r>
                      <a:r>
                        <a:rPr lang="ru-RU" sz="1400" i="1" baseline="0" dirty="0" smtClean="0">
                          <a:solidFill>
                            <a:srgbClr val="181848"/>
                          </a:solidFill>
                          <a:latin typeface="Book Antiqua" panose="02040602050305030304" pitchFamily="18" charset="0"/>
                        </a:rPr>
                        <a:t> о</a:t>
                      </a:r>
                      <a:r>
                        <a:rPr lang="ru-RU" sz="1400" i="1" dirty="0" smtClean="0">
                          <a:solidFill>
                            <a:srgbClr val="181848"/>
                          </a:solidFill>
                          <a:latin typeface="Book Antiqua" panose="02040602050305030304" pitchFamily="18" charset="0"/>
                        </a:rPr>
                        <a:t>рганизованности,</a:t>
                      </a:r>
                      <a:r>
                        <a:rPr lang="ru-RU" sz="1400" i="1" baseline="0" dirty="0" smtClean="0">
                          <a:solidFill>
                            <a:srgbClr val="181848"/>
                          </a:solidFill>
                          <a:latin typeface="Book Antiqua" panose="02040602050305030304" pitchFamily="18" charset="0"/>
                        </a:rPr>
                        <a:t> с</a:t>
                      </a:r>
                      <a:r>
                        <a:rPr lang="ru-RU" sz="1400" i="1" dirty="0" smtClean="0">
                          <a:solidFill>
                            <a:srgbClr val="181848"/>
                          </a:solidFill>
                          <a:latin typeface="Book Antiqua" panose="02040602050305030304" pitchFamily="18" charset="0"/>
                        </a:rPr>
                        <a:t>амостоятельности?</a:t>
                      </a:r>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tc>
                  <a:txBody>
                    <a:bodyPr/>
                    <a:lstStyle/>
                    <a:p>
                      <a:endParaRPr lang="ru-RU" dirty="0"/>
                    </a:p>
                  </a:txBody>
                  <a:tcPr>
                    <a:solidFill>
                      <a:srgbClr val="EDF2F9"/>
                    </a:solidFill>
                  </a:tcPr>
                </a:tc>
                <a:extLst>
                  <a:ext uri="{0D108BD9-81ED-4DB2-BD59-A6C34878D82A}">
                    <a16:rowId xmlns:a16="http://schemas.microsoft.com/office/drawing/2014/main" val="3692114014"/>
                  </a:ext>
                </a:extLst>
              </a:tr>
            </a:tbl>
          </a:graphicData>
        </a:graphic>
      </p:graphicFrame>
      <p:sp>
        <p:nvSpPr>
          <p:cNvPr id="5" name="TextBox 4"/>
          <p:cNvSpPr txBox="1"/>
          <p:nvPr/>
        </p:nvSpPr>
        <p:spPr>
          <a:xfrm>
            <a:off x="914403" y="6415088"/>
            <a:ext cx="8258172" cy="307777"/>
          </a:xfrm>
          <a:prstGeom prst="rect">
            <a:avLst/>
          </a:prstGeom>
          <a:noFill/>
        </p:spPr>
        <p:txBody>
          <a:bodyPr wrap="square" rtlCol="0">
            <a:spAutoFit/>
          </a:bodyPr>
          <a:lstStyle/>
          <a:p>
            <a:pPr lvl="0"/>
            <a:r>
              <a:rPr lang="ru-RU" sz="1400" b="1" i="1" dirty="0">
                <a:solidFill>
                  <a:srgbClr val="181848"/>
                </a:solidFill>
                <a:latin typeface="Book Antiqua" panose="02040602050305030304" pitchFamily="18" charset="0"/>
                <a:ea typeface="Times New Roman" panose="02020603050405020304" pitchFamily="18" charset="0"/>
              </a:rPr>
              <a:t>Условные обозначения: В</a:t>
            </a:r>
            <a:r>
              <a:rPr lang="ru-RU" sz="1400" i="1" dirty="0">
                <a:solidFill>
                  <a:srgbClr val="181848"/>
                </a:solidFill>
                <a:latin typeface="Book Antiqua" panose="02040602050305030304" pitchFamily="18" charset="0"/>
                <a:ea typeface="Times New Roman" panose="02020603050405020304" pitchFamily="18" charset="0"/>
              </a:rPr>
              <a:t> - высокий уровень,  </a:t>
            </a:r>
            <a:r>
              <a:rPr lang="ru-RU" sz="1400" b="1" i="1" dirty="0">
                <a:solidFill>
                  <a:srgbClr val="181848"/>
                </a:solidFill>
                <a:latin typeface="Book Antiqua" panose="02040602050305030304" pitchFamily="18" charset="0"/>
                <a:ea typeface="Times New Roman" panose="02020603050405020304" pitchFamily="18" charset="0"/>
              </a:rPr>
              <a:t>Д</a:t>
            </a:r>
            <a:r>
              <a:rPr lang="ru-RU" sz="1400" i="1" dirty="0">
                <a:solidFill>
                  <a:srgbClr val="181848"/>
                </a:solidFill>
                <a:latin typeface="Book Antiqua" panose="02040602050305030304" pitchFamily="18" charset="0"/>
                <a:ea typeface="Times New Roman" panose="02020603050405020304" pitchFamily="18" charset="0"/>
              </a:rPr>
              <a:t> - допустимый, </a:t>
            </a:r>
            <a:r>
              <a:rPr lang="ru-RU" sz="1400" b="1" i="1" dirty="0">
                <a:solidFill>
                  <a:srgbClr val="181848"/>
                </a:solidFill>
                <a:latin typeface="Book Antiqua" panose="02040602050305030304" pitchFamily="18" charset="0"/>
                <a:ea typeface="Times New Roman" panose="02020603050405020304" pitchFamily="18" charset="0"/>
              </a:rPr>
              <a:t>К</a:t>
            </a:r>
            <a:r>
              <a:rPr lang="ru-RU" sz="1400" i="1" dirty="0">
                <a:solidFill>
                  <a:srgbClr val="181848"/>
                </a:solidFill>
                <a:latin typeface="Book Antiqua" panose="02040602050305030304" pitchFamily="18" charset="0"/>
                <a:ea typeface="Times New Roman" panose="02020603050405020304" pitchFamily="18" charset="0"/>
              </a:rPr>
              <a:t> - критический уровень.</a:t>
            </a:r>
          </a:p>
        </p:txBody>
      </p:sp>
      <p:sp>
        <p:nvSpPr>
          <p:cNvPr id="6" name="TextBox 5"/>
          <p:cNvSpPr txBox="1"/>
          <p:nvPr/>
        </p:nvSpPr>
        <p:spPr>
          <a:xfrm>
            <a:off x="4402183" y="104503"/>
            <a:ext cx="7627892" cy="252685"/>
          </a:xfrm>
          <a:prstGeom prst="rect">
            <a:avLst/>
          </a:prstGeom>
          <a:noFill/>
        </p:spPr>
        <p:txBody>
          <a:bodyPr wrap="square" rtlCol="0">
            <a:spAutoFit/>
          </a:bodyPr>
          <a:lstStyle/>
          <a:p>
            <a:pPr algn="r"/>
            <a:r>
              <a:rPr lang="ru-RU" sz="1000" b="1" i="1" dirty="0" smtClean="0">
                <a:latin typeface="Book Antiqua" panose="02040602050305030304" pitchFamily="18" charset="0"/>
              </a:rPr>
              <a:t>Таблица № </a:t>
            </a:r>
            <a:r>
              <a:rPr lang="ru-RU" sz="1000" b="1" i="1" dirty="0">
                <a:latin typeface="Book Antiqua" panose="02040602050305030304" pitchFamily="18" charset="0"/>
              </a:rPr>
              <a:t>1</a:t>
            </a:r>
            <a:r>
              <a:rPr lang="ru-RU" sz="1000" i="1" dirty="0">
                <a:latin typeface="Book Antiqua" panose="02040602050305030304" pitchFamily="18" charset="0"/>
              </a:rPr>
              <a:t>. Карта анализа умений детей самостоятельно использовать подвижную игру в своей деятельности </a:t>
            </a:r>
            <a:r>
              <a:rPr lang="ru-RU" sz="1000" i="1" dirty="0" smtClean="0">
                <a:latin typeface="Book Antiqua" panose="02040602050305030304" pitchFamily="18" charset="0"/>
              </a:rPr>
              <a:t>.</a:t>
            </a:r>
            <a:endParaRPr lang="ru-RU" sz="1000" i="1" dirty="0">
              <a:latin typeface="Book Antiqua" panose="02040602050305030304" pitchFamily="18" charset="0"/>
            </a:endParaRP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7262" y="178302"/>
            <a:ext cx="956255" cy="956255"/>
          </a:xfrm>
          <a:prstGeom prst="rect">
            <a:avLst/>
          </a:prstGeom>
        </p:spPr>
      </p:pic>
    </p:spTree>
    <p:extLst>
      <p:ext uri="{BB962C8B-B14F-4D97-AF65-F5344CB8AC3E}">
        <p14:creationId xmlns:p14="http://schemas.microsoft.com/office/powerpoint/2010/main" val="247605024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3991</TotalTime>
  <Words>14235</Words>
  <Application>Microsoft Office PowerPoint</Application>
  <PresentationFormat>Широкоэкранный</PresentationFormat>
  <Paragraphs>1082</Paragraphs>
  <Slides>62</Slides>
  <Notes>14</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62</vt:i4>
      </vt:variant>
    </vt:vector>
  </HeadingPairs>
  <TitlesOfParts>
    <vt:vector size="72" baseType="lpstr">
      <vt:lpstr>Batang</vt:lpstr>
      <vt:lpstr>Arial</vt:lpstr>
      <vt:lpstr>Book Antiqua</vt:lpstr>
      <vt:lpstr>Calibri</vt:lpstr>
      <vt:lpstr>Calibri Light</vt:lpstr>
      <vt:lpstr>Segoe UI</vt:lpstr>
      <vt:lpstr>Symbol</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РФ МИНИСТЕРСТВО ОБРАЗОВАНИЯ И НАУКИ АМУРСКОЙ ОБЛАСТИ 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учебной практики в ДОО. Наблюдение мероприятий, направленных на укрепление здоровья ребенка и его физическое развитие. </dc:title>
  <dc:subject>ПМ 01 Организация мероприятий, направленных на укрепление здоровья ребёнка и его физ. развития.</dc:subject>
  <dc:creator>преподаватель психолого – педагогических дисциплин, высшей квалификационной категории - О.Г. Гольская.</dc:creator>
  <cp:lastModifiedBy>Admin</cp:lastModifiedBy>
  <cp:revision>461</cp:revision>
  <dcterms:created xsi:type="dcterms:W3CDTF">2020-02-01T12:44:22Z</dcterms:created>
  <dcterms:modified xsi:type="dcterms:W3CDTF">2020-04-23T02:50:39Z</dcterms:modified>
</cp:coreProperties>
</file>