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50" autoAdjust="0"/>
    <p:restoredTop sz="94660"/>
  </p:normalViewPr>
  <p:slideViewPr>
    <p:cSldViewPr snapToGrid="0">
      <p:cViewPr varScale="1">
        <p:scale>
          <a:sx n="48" d="100"/>
          <a:sy n="48" d="100"/>
        </p:scale>
        <p:origin x="2178"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ru-RU" smtClean="0"/>
              <a:t>Образец заголовка</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F1218CB2-5D06-415E-908B-ADE51420600A}" type="datetimeFigureOut">
              <a:rPr lang="ru-RU" smtClean="0"/>
              <a:t>23.04.2020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3C7F0CF-5D1F-4EE8-BB29-3E7E0EAABE61}" type="slidenum">
              <a:rPr lang="ru-RU" smtClean="0"/>
              <a:t>‹#›</a:t>
            </a:fld>
            <a:endParaRPr lang="ru-RU"/>
          </a:p>
        </p:txBody>
      </p:sp>
    </p:spTree>
    <p:extLst>
      <p:ext uri="{BB962C8B-B14F-4D97-AF65-F5344CB8AC3E}">
        <p14:creationId xmlns:p14="http://schemas.microsoft.com/office/powerpoint/2010/main" val="32642047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F1218CB2-5D06-415E-908B-ADE51420600A}" type="datetimeFigureOut">
              <a:rPr lang="ru-RU" smtClean="0"/>
              <a:t>23.04.2020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3C7F0CF-5D1F-4EE8-BB29-3E7E0EAABE61}" type="slidenum">
              <a:rPr lang="ru-RU" smtClean="0"/>
              <a:t>‹#›</a:t>
            </a:fld>
            <a:endParaRPr lang="ru-RU"/>
          </a:p>
        </p:txBody>
      </p:sp>
    </p:spTree>
    <p:extLst>
      <p:ext uri="{BB962C8B-B14F-4D97-AF65-F5344CB8AC3E}">
        <p14:creationId xmlns:p14="http://schemas.microsoft.com/office/powerpoint/2010/main" val="42847341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F1218CB2-5D06-415E-908B-ADE51420600A}" type="datetimeFigureOut">
              <a:rPr lang="ru-RU" smtClean="0"/>
              <a:t>23.04.2020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3C7F0CF-5D1F-4EE8-BB29-3E7E0EAABE61}" type="slidenum">
              <a:rPr lang="ru-RU" smtClean="0"/>
              <a:t>‹#›</a:t>
            </a:fld>
            <a:endParaRPr lang="ru-RU"/>
          </a:p>
        </p:txBody>
      </p:sp>
    </p:spTree>
    <p:extLst>
      <p:ext uri="{BB962C8B-B14F-4D97-AF65-F5344CB8AC3E}">
        <p14:creationId xmlns:p14="http://schemas.microsoft.com/office/powerpoint/2010/main" val="5675001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F1218CB2-5D06-415E-908B-ADE51420600A}" type="datetimeFigureOut">
              <a:rPr lang="ru-RU" smtClean="0"/>
              <a:t>23.04.2020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3C7F0CF-5D1F-4EE8-BB29-3E7E0EAABE61}" type="slidenum">
              <a:rPr lang="ru-RU" smtClean="0"/>
              <a:t>‹#›</a:t>
            </a:fld>
            <a:endParaRPr lang="ru-RU"/>
          </a:p>
        </p:txBody>
      </p:sp>
    </p:spTree>
    <p:extLst>
      <p:ext uri="{BB962C8B-B14F-4D97-AF65-F5344CB8AC3E}">
        <p14:creationId xmlns:p14="http://schemas.microsoft.com/office/powerpoint/2010/main" val="6277664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ru-RU" smtClean="0"/>
              <a:t>Образец заголовка</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F1218CB2-5D06-415E-908B-ADE51420600A}" type="datetimeFigureOut">
              <a:rPr lang="ru-RU" smtClean="0"/>
              <a:t>23.04.2020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83C7F0CF-5D1F-4EE8-BB29-3E7E0EAABE61}" type="slidenum">
              <a:rPr lang="ru-RU" smtClean="0"/>
              <a:t>‹#›</a:t>
            </a:fld>
            <a:endParaRPr lang="ru-RU"/>
          </a:p>
        </p:txBody>
      </p:sp>
    </p:spTree>
    <p:extLst>
      <p:ext uri="{BB962C8B-B14F-4D97-AF65-F5344CB8AC3E}">
        <p14:creationId xmlns:p14="http://schemas.microsoft.com/office/powerpoint/2010/main" val="4242823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F1218CB2-5D06-415E-908B-ADE51420600A}" type="datetimeFigureOut">
              <a:rPr lang="ru-RU" smtClean="0"/>
              <a:t>23.04.2020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3C7F0CF-5D1F-4EE8-BB29-3E7E0EAABE61}" type="slidenum">
              <a:rPr lang="ru-RU" smtClean="0"/>
              <a:t>‹#›</a:t>
            </a:fld>
            <a:endParaRPr lang="ru-RU"/>
          </a:p>
        </p:txBody>
      </p:sp>
    </p:spTree>
    <p:extLst>
      <p:ext uri="{BB962C8B-B14F-4D97-AF65-F5344CB8AC3E}">
        <p14:creationId xmlns:p14="http://schemas.microsoft.com/office/powerpoint/2010/main" val="16067150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ru-RU" smtClean="0"/>
              <a:t>Образец заголовка</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ru-RU" smtClean="0"/>
              <a:t>Образец текста</a:t>
            </a:r>
          </a:p>
        </p:txBody>
      </p:sp>
      <p:sp>
        <p:nvSpPr>
          <p:cNvPr id="4" name="Content Placeholder 3"/>
          <p:cNvSpPr>
            <a:spLocks noGrp="1"/>
          </p:cNvSpPr>
          <p:nvPr>
            <p:ph sz="half" idx="2"/>
          </p:nvPr>
        </p:nvSpPr>
        <p:spPr>
          <a:xfrm>
            <a:off x="472381" y="3618442"/>
            <a:ext cx="2901255" cy="532218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ru-RU" smtClean="0"/>
              <a:t>Образец текста</a:t>
            </a:r>
          </a:p>
        </p:txBody>
      </p:sp>
      <p:sp>
        <p:nvSpPr>
          <p:cNvPr id="6" name="Content Placeholder 5"/>
          <p:cNvSpPr>
            <a:spLocks noGrp="1"/>
          </p:cNvSpPr>
          <p:nvPr>
            <p:ph sz="quarter" idx="4"/>
          </p:nvPr>
        </p:nvSpPr>
        <p:spPr>
          <a:xfrm>
            <a:off x="3471863" y="3618442"/>
            <a:ext cx="2915543" cy="532218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F1218CB2-5D06-415E-908B-ADE51420600A}" type="datetimeFigureOut">
              <a:rPr lang="ru-RU" smtClean="0"/>
              <a:t>23.04.2020</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83C7F0CF-5D1F-4EE8-BB29-3E7E0EAABE61}" type="slidenum">
              <a:rPr lang="ru-RU" smtClean="0"/>
              <a:t>‹#›</a:t>
            </a:fld>
            <a:endParaRPr lang="ru-RU"/>
          </a:p>
        </p:txBody>
      </p:sp>
    </p:spTree>
    <p:extLst>
      <p:ext uri="{BB962C8B-B14F-4D97-AF65-F5344CB8AC3E}">
        <p14:creationId xmlns:p14="http://schemas.microsoft.com/office/powerpoint/2010/main" val="21866135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F1218CB2-5D06-415E-908B-ADE51420600A}" type="datetimeFigureOut">
              <a:rPr lang="ru-RU" smtClean="0"/>
              <a:t>23.04.2020</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83C7F0CF-5D1F-4EE8-BB29-3E7E0EAABE61}" type="slidenum">
              <a:rPr lang="ru-RU" smtClean="0"/>
              <a:t>‹#›</a:t>
            </a:fld>
            <a:endParaRPr lang="ru-RU"/>
          </a:p>
        </p:txBody>
      </p:sp>
    </p:spTree>
    <p:extLst>
      <p:ext uri="{BB962C8B-B14F-4D97-AF65-F5344CB8AC3E}">
        <p14:creationId xmlns:p14="http://schemas.microsoft.com/office/powerpoint/2010/main" val="27614652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1218CB2-5D06-415E-908B-ADE51420600A}" type="datetimeFigureOut">
              <a:rPr lang="ru-RU" smtClean="0"/>
              <a:t>23.04.2020</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83C7F0CF-5D1F-4EE8-BB29-3E7E0EAABE61}" type="slidenum">
              <a:rPr lang="ru-RU" smtClean="0"/>
              <a:t>‹#›</a:t>
            </a:fld>
            <a:endParaRPr lang="ru-RU"/>
          </a:p>
        </p:txBody>
      </p:sp>
    </p:spTree>
    <p:extLst>
      <p:ext uri="{BB962C8B-B14F-4D97-AF65-F5344CB8AC3E}">
        <p14:creationId xmlns:p14="http://schemas.microsoft.com/office/powerpoint/2010/main" val="7990886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ru-RU" smtClean="0"/>
              <a:t>Образец заголовка</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ru-RU" smtClean="0"/>
              <a:t>Образец текста</a:t>
            </a:r>
          </a:p>
        </p:txBody>
      </p:sp>
      <p:sp>
        <p:nvSpPr>
          <p:cNvPr id="5" name="Date Placeholder 4"/>
          <p:cNvSpPr>
            <a:spLocks noGrp="1"/>
          </p:cNvSpPr>
          <p:nvPr>
            <p:ph type="dt" sz="half" idx="10"/>
          </p:nvPr>
        </p:nvSpPr>
        <p:spPr/>
        <p:txBody>
          <a:bodyPr/>
          <a:lstStyle/>
          <a:p>
            <a:fld id="{F1218CB2-5D06-415E-908B-ADE51420600A}" type="datetimeFigureOut">
              <a:rPr lang="ru-RU" smtClean="0"/>
              <a:t>23.04.2020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3C7F0CF-5D1F-4EE8-BB29-3E7E0EAABE61}" type="slidenum">
              <a:rPr lang="ru-RU" smtClean="0"/>
              <a:t>‹#›</a:t>
            </a:fld>
            <a:endParaRPr lang="ru-RU"/>
          </a:p>
        </p:txBody>
      </p:sp>
    </p:spTree>
    <p:extLst>
      <p:ext uri="{BB962C8B-B14F-4D97-AF65-F5344CB8AC3E}">
        <p14:creationId xmlns:p14="http://schemas.microsoft.com/office/powerpoint/2010/main" val="9969463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ru-RU" smtClean="0"/>
              <a:t>Вставка рисунка</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ru-RU" smtClean="0"/>
              <a:t>Образец текста</a:t>
            </a:r>
          </a:p>
        </p:txBody>
      </p:sp>
      <p:sp>
        <p:nvSpPr>
          <p:cNvPr id="5" name="Date Placeholder 4"/>
          <p:cNvSpPr>
            <a:spLocks noGrp="1"/>
          </p:cNvSpPr>
          <p:nvPr>
            <p:ph type="dt" sz="half" idx="10"/>
          </p:nvPr>
        </p:nvSpPr>
        <p:spPr/>
        <p:txBody>
          <a:bodyPr/>
          <a:lstStyle/>
          <a:p>
            <a:fld id="{F1218CB2-5D06-415E-908B-ADE51420600A}" type="datetimeFigureOut">
              <a:rPr lang="ru-RU" smtClean="0"/>
              <a:t>23.04.2020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3C7F0CF-5D1F-4EE8-BB29-3E7E0EAABE61}" type="slidenum">
              <a:rPr lang="ru-RU" smtClean="0"/>
              <a:t>‹#›</a:t>
            </a:fld>
            <a:endParaRPr lang="ru-RU"/>
          </a:p>
        </p:txBody>
      </p:sp>
    </p:spTree>
    <p:extLst>
      <p:ext uri="{BB962C8B-B14F-4D97-AF65-F5344CB8AC3E}">
        <p14:creationId xmlns:p14="http://schemas.microsoft.com/office/powerpoint/2010/main" val="8024347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F1218CB2-5D06-415E-908B-ADE51420600A}" type="datetimeFigureOut">
              <a:rPr lang="ru-RU" smtClean="0"/>
              <a:t>23.04.2020</a:t>
            </a:fld>
            <a:endParaRPr lang="ru-RU"/>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83C7F0CF-5D1F-4EE8-BB29-3E7E0EAABE61}" type="slidenum">
              <a:rPr lang="ru-RU" smtClean="0"/>
              <a:t>‹#›</a:t>
            </a:fld>
            <a:endParaRPr lang="ru-RU"/>
          </a:p>
        </p:txBody>
      </p:sp>
    </p:spTree>
    <p:extLst>
      <p:ext uri="{BB962C8B-B14F-4D97-AF65-F5344CB8AC3E}">
        <p14:creationId xmlns:p14="http://schemas.microsoft.com/office/powerpoint/2010/main" val="87951591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s://multiurok.ru/img/182813/image_58cd3cb3c678d.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6858000" cy="990600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ctrTitle"/>
          </p:nvPr>
        </p:nvSpPr>
        <p:spPr>
          <a:xfrm>
            <a:off x="514350" y="3849735"/>
            <a:ext cx="5829300" cy="2206530"/>
          </a:xfrm>
        </p:spPr>
        <p:txBody>
          <a:bodyPr/>
          <a:lstStyle/>
          <a:p>
            <a:r>
              <a:rPr lang="ru-RU" sz="3200" b="1" dirty="0" smtClean="0">
                <a:solidFill>
                  <a:schemeClr val="accent6">
                    <a:lumMod val="75000"/>
                  </a:schemeClr>
                </a:solidFill>
              </a:rPr>
              <a:t>Рекомендации</a:t>
            </a:r>
            <a:r>
              <a:rPr lang="ru-RU" b="1" dirty="0" smtClean="0">
                <a:solidFill>
                  <a:schemeClr val="accent6">
                    <a:lumMod val="75000"/>
                  </a:schemeClr>
                </a:solidFill>
              </a:rPr>
              <a:t> </a:t>
            </a:r>
            <a:r>
              <a:rPr lang="ru-RU" sz="3200" b="1" dirty="0" smtClean="0">
                <a:solidFill>
                  <a:schemeClr val="accent6">
                    <a:lumMod val="75000"/>
                  </a:schemeClr>
                </a:solidFill>
              </a:rPr>
              <a:t>для родителей детей раннего возраста на период самоизоляции</a:t>
            </a:r>
            <a:endParaRPr lang="ru-RU" sz="3200" b="1" dirty="0">
              <a:solidFill>
                <a:schemeClr val="accent6">
                  <a:lumMod val="75000"/>
                </a:schemeClr>
              </a:solidFill>
            </a:endParaRPr>
          </a:p>
        </p:txBody>
      </p:sp>
      <p:sp>
        <p:nvSpPr>
          <p:cNvPr id="4" name="TextBox 3"/>
          <p:cNvSpPr txBox="1"/>
          <p:nvPr/>
        </p:nvSpPr>
        <p:spPr>
          <a:xfrm>
            <a:off x="2213811" y="9111916"/>
            <a:ext cx="4129839" cy="461665"/>
          </a:xfrm>
          <a:prstGeom prst="rect">
            <a:avLst/>
          </a:prstGeom>
          <a:noFill/>
        </p:spPr>
        <p:txBody>
          <a:bodyPr wrap="square" rtlCol="0">
            <a:spAutoFit/>
          </a:bodyPr>
          <a:lstStyle/>
          <a:p>
            <a:pPr algn="ctr"/>
            <a:r>
              <a:rPr lang="ru-RU" sz="1200" dirty="0" smtClean="0"/>
              <a:t>Подготовила воспитатель Нагаева М.П.</a:t>
            </a:r>
          </a:p>
          <a:p>
            <a:pPr algn="ctr"/>
            <a:r>
              <a:rPr lang="ru-RU" sz="1200" dirty="0"/>
              <a:t>п</a:t>
            </a:r>
            <a:r>
              <a:rPr lang="ru-RU" sz="1200" dirty="0" smtClean="0"/>
              <a:t>о материалам сайта </a:t>
            </a:r>
            <a:r>
              <a:rPr lang="en-US" sz="1200" dirty="0" smtClean="0"/>
              <a:t>https</a:t>
            </a:r>
            <a:r>
              <a:rPr lang="en-US" sz="1200" dirty="0"/>
              <a:t>://</a:t>
            </a:r>
            <a:r>
              <a:rPr lang="en-US" sz="1200" dirty="0" smtClean="0"/>
              <a:t>raduga-kolomna.edumsko.ru</a:t>
            </a:r>
            <a:r>
              <a:rPr lang="ru-RU" sz="1200" dirty="0" smtClean="0"/>
              <a:t>  </a:t>
            </a:r>
            <a:endParaRPr lang="ru-RU" sz="1200" dirty="0"/>
          </a:p>
        </p:txBody>
      </p:sp>
      <p:sp>
        <p:nvSpPr>
          <p:cNvPr id="5" name="Прямоугольник 4"/>
          <p:cNvSpPr/>
          <p:nvPr/>
        </p:nvSpPr>
        <p:spPr>
          <a:xfrm>
            <a:off x="3429000" y="1293926"/>
            <a:ext cx="2942724" cy="1261884"/>
          </a:xfrm>
          <a:prstGeom prst="rect">
            <a:avLst/>
          </a:prstGeom>
        </p:spPr>
        <p:txBody>
          <a:bodyPr wrap="square">
            <a:spAutoFit/>
          </a:bodyPr>
          <a:lstStyle/>
          <a:p>
            <a:pPr algn="ctr" fontAlgn="base">
              <a:spcAft>
                <a:spcPts val="0"/>
              </a:spcAft>
              <a:tabLst>
                <a:tab pos="2970530" algn="ctr"/>
                <a:tab pos="5940425" algn="r"/>
              </a:tabLst>
            </a:pPr>
            <a:r>
              <a:rPr lang="ru-RU" sz="1000" b="1" dirty="0">
                <a:solidFill>
                  <a:srgbClr val="002060"/>
                </a:solidFill>
                <a:ea typeface="Calibri" panose="020F0502020204030204" pitchFamily="34" charset="0"/>
              </a:rPr>
              <a:t>Муниципальное бюджетное  дошкольное образовательное учреждение</a:t>
            </a:r>
            <a:endParaRPr lang="ru-RU" sz="700" dirty="0">
              <a:solidFill>
                <a:srgbClr val="002060"/>
              </a:solidFill>
              <a:ea typeface="Times New Roman" panose="02020603050405020304" pitchFamily="18" charset="0"/>
            </a:endParaRPr>
          </a:p>
          <a:p>
            <a:pPr algn="ctr" eaLnBrk="0" fontAlgn="base" hangingPunct="0">
              <a:spcAft>
                <a:spcPts val="0"/>
              </a:spcAft>
              <a:tabLst>
                <a:tab pos="2970530" algn="ctr"/>
                <a:tab pos="5940425" algn="r"/>
              </a:tabLst>
            </a:pPr>
            <a:r>
              <a:rPr lang="ru-RU" sz="1000" b="1" dirty="0">
                <a:solidFill>
                  <a:srgbClr val="002060"/>
                </a:solidFill>
                <a:ea typeface="Calibri" panose="020F0502020204030204" pitchFamily="34" charset="0"/>
                <a:cs typeface="Times New Roman" panose="02020603050405020304" pitchFamily="18" charset="0"/>
              </a:rPr>
              <a:t>«</a:t>
            </a:r>
            <a:r>
              <a:rPr lang="ru-RU" sz="1000" b="1" dirty="0">
                <a:solidFill>
                  <a:srgbClr val="002060"/>
                </a:solidFill>
                <a:ea typeface="Calibri" panose="020F0502020204030204" pitchFamily="34" charset="0"/>
              </a:rPr>
              <a:t>Центр развития ребенка - детский сад </a:t>
            </a:r>
            <a:r>
              <a:rPr lang="ru-RU" sz="1000" b="1" dirty="0">
                <a:solidFill>
                  <a:srgbClr val="002060"/>
                </a:solidFill>
                <a:ea typeface="Calibri" panose="020F0502020204030204" pitchFamily="34" charset="0"/>
                <a:cs typeface="Times New Roman" panose="02020603050405020304" pitchFamily="18" charset="0"/>
              </a:rPr>
              <a:t>«</a:t>
            </a:r>
            <a:r>
              <a:rPr lang="ru-RU" sz="1000" b="1" dirty="0">
                <a:solidFill>
                  <a:srgbClr val="002060"/>
                </a:solidFill>
                <a:ea typeface="Calibri" panose="020F0502020204030204" pitchFamily="34" charset="0"/>
              </a:rPr>
              <a:t>Олененок</a:t>
            </a:r>
            <a:r>
              <a:rPr lang="ru-RU" sz="1000" b="1" dirty="0">
                <a:solidFill>
                  <a:srgbClr val="002060"/>
                </a:solidFill>
                <a:ea typeface="Calibri" panose="020F0502020204030204" pitchFamily="34" charset="0"/>
                <a:cs typeface="Times New Roman" panose="02020603050405020304" pitchFamily="18" charset="0"/>
              </a:rPr>
              <a:t>»</a:t>
            </a:r>
            <a:r>
              <a:rPr lang="ru-RU" sz="1000" b="1" dirty="0">
                <a:solidFill>
                  <a:srgbClr val="002060"/>
                </a:solidFill>
                <a:ea typeface="Calibri" panose="020F0502020204030204" pitchFamily="34" charset="0"/>
              </a:rPr>
              <a:t> МО </a:t>
            </a:r>
            <a:r>
              <a:rPr lang="ru-RU" sz="1000" b="1" dirty="0">
                <a:solidFill>
                  <a:srgbClr val="002060"/>
                </a:solidFill>
                <a:ea typeface="Calibri" panose="020F0502020204030204" pitchFamily="34" charset="0"/>
                <a:cs typeface="Times New Roman" panose="02020603050405020304" pitchFamily="18" charset="0"/>
              </a:rPr>
              <a:t>«</a:t>
            </a:r>
            <a:r>
              <a:rPr lang="ru-RU" sz="1000" b="1" dirty="0" err="1">
                <a:solidFill>
                  <a:srgbClr val="002060"/>
                </a:solidFill>
                <a:ea typeface="Calibri" panose="020F0502020204030204" pitchFamily="34" charset="0"/>
              </a:rPr>
              <a:t>Алданский</a:t>
            </a:r>
            <a:r>
              <a:rPr lang="ru-RU" sz="1000" dirty="0">
                <a:solidFill>
                  <a:srgbClr val="002060"/>
                </a:solidFill>
                <a:ea typeface="Calibri" panose="020F0502020204030204" pitchFamily="34" charset="0"/>
              </a:rPr>
              <a:t> </a:t>
            </a:r>
            <a:r>
              <a:rPr lang="ru-RU" sz="1000" b="1" dirty="0">
                <a:solidFill>
                  <a:srgbClr val="002060"/>
                </a:solidFill>
                <a:ea typeface="Calibri" panose="020F0502020204030204" pitchFamily="34" charset="0"/>
              </a:rPr>
              <a:t>район</a:t>
            </a:r>
            <a:r>
              <a:rPr lang="ru-RU" sz="1000" b="1" dirty="0">
                <a:solidFill>
                  <a:srgbClr val="002060"/>
                </a:solidFill>
                <a:ea typeface="Calibri" panose="020F0502020204030204" pitchFamily="34" charset="0"/>
                <a:cs typeface="Times New Roman" panose="02020603050405020304" pitchFamily="18" charset="0"/>
              </a:rPr>
              <a:t>»</a:t>
            </a:r>
            <a:r>
              <a:rPr lang="ru-RU" sz="1000" b="1" dirty="0">
                <a:solidFill>
                  <a:srgbClr val="002060"/>
                </a:solidFill>
                <a:ea typeface="Calibri" panose="020F0502020204030204" pitchFamily="34" charset="0"/>
              </a:rPr>
              <a:t> РС (Я)</a:t>
            </a:r>
            <a:endParaRPr lang="ru-RU" sz="700" dirty="0">
              <a:solidFill>
                <a:srgbClr val="002060"/>
              </a:solidFill>
              <a:ea typeface="Times New Roman" panose="02020603050405020304" pitchFamily="18" charset="0"/>
            </a:endParaRPr>
          </a:p>
          <a:p>
            <a:pPr algn="ctr" eaLnBrk="0" fontAlgn="base" hangingPunct="0">
              <a:spcAft>
                <a:spcPts val="0"/>
              </a:spcAft>
              <a:tabLst>
                <a:tab pos="2970530" algn="ctr"/>
                <a:tab pos="5940425" algn="r"/>
              </a:tabLst>
            </a:pPr>
            <a:r>
              <a:rPr lang="ru-RU" sz="900" dirty="0">
                <a:solidFill>
                  <a:srgbClr val="002060"/>
                </a:solidFill>
                <a:ea typeface="Calibri" panose="020F0502020204030204" pitchFamily="34" charset="0"/>
              </a:rPr>
              <a:t>678940 Республика Саха (Якутия)  </a:t>
            </a:r>
            <a:r>
              <a:rPr lang="ru-RU" sz="900" dirty="0" err="1">
                <a:solidFill>
                  <a:srgbClr val="002060"/>
                </a:solidFill>
                <a:ea typeface="Calibri" panose="020F0502020204030204" pitchFamily="34" charset="0"/>
              </a:rPr>
              <a:t>Алданский</a:t>
            </a:r>
            <a:r>
              <a:rPr lang="ru-RU" sz="900" dirty="0">
                <a:solidFill>
                  <a:srgbClr val="002060"/>
                </a:solidFill>
                <a:ea typeface="Calibri" panose="020F0502020204030204" pitchFamily="34" charset="0"/>
              </a:rPr>
              <a:t> район  п. Нижний Куранах  ул. Нагорная, 100</a:t>
            </a:r>
            <a:endParaRPr lang="ru-RU" sz="700" dirty="0">
              <a:solidFill>
                <a:srgbClr val="002060"/>
              </a:solidFill>
              <a:ea typeface="Times New Roman" panose="02020603050405020304" pitchFamily="18" charset="0"/>
            </a:endParaRPr>
          </a:p>
          <a:p>
            <a:pPr algn="ctr"/>
            <a:r>
              <a:rPr lang="ru-RU" sz="900" dirty="0">
                <a:solidFill>
                  <a:srgbClr val="002060"/>
                </a:solidFill>
                <a:ea typeface="Calibri" panose="020F0502020204030204" pitchFamily="34" charset="0"/>
                <a:cs typeface="Times New Roman" panose="02020603050405020304" pitchFamily="18" charset="0"/>
              </a:rPr>
              <a:t>	</a:t>
            </a:r>
            <a:r>
              <a:rPr lang="en-US" sz="900" dirty="0">
                <a:solidFill>
                  <a:srgbClr val="002060"/>
                </a:solidFill>
                <a:ea typeface="Calibri" panose="020F0502020204030204" pitchFamily="34" charset="0"/>
                <a:cs typeface="Times New Roman" panose="02020603050405020304" pitchFamily="18" charset="0"/>
              </a:rPr>
              <a:t>Tel</a:t>
            </a:r>
            <a:r>
              <a:rPr lang="ru-RU" sz="900" dirty="0">
                <a:solidFill>
                  <a:srgbClr val="002060"/>
                </a:solidFill>
                <a:ea typeface="Calibri" panose="020F0502020204030204" pitchFamily="34" charset="0"/>
                <a:cs typeface="Times New Roman" panose="02020603050405020304" pitchFamily="18" charset="0"/>
              </a:rPr>
              <a:t> / </a:t>
            </a:r>
            <a:r>
              <a:rPr lang="en-US" sz="900" dirty="0">
                <a:solidFill>
                  <a:srgbClr val="002060"/>
                </a:solidFill>
                <a:ea typeface="Calibri" panose="020F0502020204030204" pitchFamily="34" charset="0"/>
                <a:cs typeface="Times New Roman" panose="02020603050405020304" pitchFamily="18" charset="0"/>
              </a:rPr>
              <a:t>Fax</a:t>
            </a:r>
            <a:r>
              <a:rPr lang="ru-RU" sz="900" dirty="0">
                <a:solidFill>
                  <a:srgbClr val="002060"/>
                </a:solidFill>
                <a:ea typeface="Calibri" panose="020F0502020204030204" pitchFamily="34" charset="0"/>
                <a:cs typeface="Times New Roman" panose="02020603050405020304" pitchFamily="18" charset="0"/>
              </a:rPr>
              <a:t> (8 411 45) 62 814   </a:t>
            </a:r>
            <a:r>
              <a:rPr lang="en-US" sz="900" dirty="0">
                <a:solidFill>
                  <a:srgbClr val="002060"/>
                </a:solidFill>
                <a:ea typeface="Calibri" panose="020F0502020204030204" pitchFamily="34" charset="0"/>
                <a:cs typeface="Times New Roman" panose="02020603050405020304" pitchFamily="18" charset="0"/>
              </a:rPr>
              <a:t>E</a:t>
            </a:r>
            <a:r>
              <a:rPr lang="ru-RU" sz="900" dirty="0">
                <a:solidFill>
                  <a:srgbClr val="002060"/>
                </a:solidFill>
                <a:ea typeface="Calibri" panose="020F0502020204030204" pitchFamily="34" charset="0"/>
                <a:cs typeface="Times New Roman" panose="02020603050405020304" pitchFamily="18" charset="0"/>
              </a:rPr>
              <a:t>-</a:t>
            </a:r>
            <a:r>
              <a:rPr lang="en-US" sz="900" dirty="0">
                <a:solidFill>
                  <a:srgbClr val="002060"/>
                </a:solidFill>
                <a:ea typeface="Calibri" panose="020F0502020204030204" pitchFamily="34" charset="0"/>
                <a:cs typeface="Times New Roman" panose="02020603050405020304" pitchFamily="18" charset="0"/>
              </a:rPr>
              <a:t>mail</a:t>
            </a:r>
            <a:r>
              <a:rPr lang="ru-RU" sz="900" dirty="0">
                <a:solidFill>
                  <a:srgbClr val="002060"/>
                </a:solidFill>
                <a:ea typeface="Calibri" panose="020F0502020204030204" pitchFamily="34" charset="0"/>
                <a:cs typeface="Times New Roman" panose="02020603050405020304" pitchFamily="18" charset="0"/>
              </a:rPr>
              <a:t>: </a:t>
            </a:r>
            <a:r>
              <a:rPr lang="en-US" sz="900" dirty="0" err="1">
                <a:solidFill>
                  <a:srgbClr val="002060"/>
                </a:solidFill>
                <a:ea typeface="Calibri" panose="020F0502020204030204" pitchFamily="34" charset="0"/>
                <a:cs typeface="Times New Roman" panose="02020603050405020304" pitchFamily="18" charset="0"/>
              </a:rPr>
              <a:t>olenenok</a:t>
            </a:r>
            <a:r>
              <a:rPr lang="ru-RU" sz="900" dirty="0">
                <a:solidFill>
                  <a:srgbClr val="002060"/>
                </a:solidFill>
                <a:ea typeface="Calibri" panose="020F0502020204030204" pitchFamily="34" charset="0"/>
                <a:cs typeface="Times New Roman" panose="02020603050405020304" pitchFamily="18" charset="0"/>
              </a:rPr>
              <a:t>.7@</a:t>
            </a:r>
            <a:r>
              <a:rPr lang="en-US" sz="900" dirty="0">
                <a:solidFill>
                  <a:srgbClr val="002060"/>
                </a:solidFill>
                <a:ea typeface="Calibri" panose="020F0502020204030204" pitchFamily="34" charset="0"/>
                <a:cs typeface="Times New Roman" panose="02020603050405020304" pitchFamily="18" charset="0"/>
              </a:rPr>
              <a:t>mail</a:t>
            </a:r>
            <a:r>
              <a:rPr lang="ru-RU" sz="900" dirty="0">
                <a:solidFill>
                  <a:srgbClr val="002060"/>
                </a:solidFill>
                <a:ea typeface="Calibri" panose="020F0502020204030204" pitchFamily="34" charset="0"/>
                <a:cs typeface="Times New Roman" panose="02020603050405020304" pitchFamily="18" charset="0"/>
              </a:rPr>
              <a:t>.</a:t>
            </a:r>
            <a:r>
              <a:rPr lang="en-US" sz="900" dirty="0" err="1">
                <a:solidFill>
                  <a:srgbClr val="002060"/>
                </a:solidFill>
                <a:ea typeface="Calibri" panose="020F0502020204030204" pitchFamily="34" charset="0"/>
                <a:cs typeface="Times New Roman" panose="02020603050405020304" pitchFamily="18" charset="0"/>
              </a:rPr>
              <a:t>ru</a:t>
            </a:r>
            <a:endParaRPr lang="ru-RU" sz="1000" dirty="0">
              <a:solidFill>
                <a:srgbClr val="002060"/>
              </a:solidFill>
            </a:endParaRPr>
          </a:p>
        </p:txBody>
      </p:sp>
    </p:spTree>
    <p:extLst>
      <p:ext uri="{BB962C8B-B14F-4D97-AF65-F5344CB8AC3E}">
        <p14:creationId xmlns:p14="http://schemas.microsoft.com/office/powerpoint/2010/main" val="38096839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s://i.pinimg.com/736x/fa/fe/3a/fafe3ae390871555500966b957eace6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6858000" cy="99060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723899" y="636238"/>
            <a:ext cx="4722395" cy="1569660"/>
          </a:xfrm>
          <a:prstGeom prst="rect">
            <a:avLst/>
          </a:prstGeom>
          <a:noFill/>
        </p:spPr>
        <p:txBody>
          <a:bodyPr wrap="square" rtlCol="0">
            <a:spAutoFit/>
          </a:bodyPr>
          <a:lstStyle/>
          <a:p>
            <a:pPr algn="ctr"/>
            <a:endParaRPr lang="ru-RU" sz="1000" dirty="0">
              <a:solidFill>
                <a:srgbClr val="002060"/>
              </a:solidFill>
            </a:endParaRPr>
          </a:p>
          <a:p>
            <a:pPr algn="ctr"/>
            <a:r>
              <a:rPr lang="ru-RU" sz="1600" dirty="0" smtClean="0">
                <a:solidFill>
                  <a:srgbClr val="002060"/>
                </a:solidFill>
              </a:rPr>
              <a:t>Игра 4. «Найди пару по форме»</a:t>
            </a:r>
          </a:p>
          <a:p>
            <a:pPr algn="just"/>
            <a:r>
              <a:rPr lang="ru-RU" sz="1400" dirty="0"/>
              <a:t>	</a:t>
            </a:r>
            <a:r>
              <a:rPr lang="ru-RU" sz="1400" b="1" dirty="0"/>
              <a:t>Цель: </a:t>
            </a:r>
            <a:r>
              <a:rPr lang="ru-RU" sz="1400" dirty="0"/>
              <a:t>учить подбирать нужные формы методом зрительного соотнесения. </a:t>
            </a:r>
            <a:endParaRPr lang="ru-RU" sz="1400" dirty="0" smtClean="0"/>
          </a:p>
          <a:p>
            <a:pPr algn="just"/>
            <a:r>
              <a:rPr lang="ru-RU" sz="1400" dirty="0"/>
              <a:t>	</a:t>
            </a:r>
            <a:r>
              <a:rPr lang="ru-RU" sz="1400" b="1" dirty="0" smtClean="0"/>
              <a:t>Материалы</a:t>
            </a:r>
            <a:r>
              <a:rPr lang="ru-RU" sz="1400" b="1" dirty="0"/>
              <a:t>: </a:t>
            </a:r>
            <a:r>
              <a:rPr lang="ru-RU" sz="1400" dirty="0"/>
              <a:t>пары плоских геометрических фигур из картона разного цвета (круги, квадраты, треугольники, овалы, прямоугольники, коробка или шляпа. </a:t>
            </a:r>
            <a:endParaRPr lang="ru-RU" sz="1400" dirty="0">
              <a:solidFill>
                <a:srgbClr val="002060"/>
              </a:solidFill>
            </a:endParaRPr>
          </a:p>
        </p:txBody>
      </p:sp>
      <p:sp>
        <p:nvSpPr>
          <p:cNvPr id="6" name="TextBox 5"/>
          <p:cNvSpPr txBox="1"/>
          <p:nvPr/>
        </p:nvSpPr>
        <p:spPr>
          <a:xfrm>
            <a:off x="723899" y="3939358"/>
            <a:ext cx="5394158" cy="3062377"/>
          </a:xfrm>
          <a:prstGeom prst="rect">
            <a:avLst/>
          </a:prstGeom>
          <a:noFill/>
        </p:spPr>
        <p:txBody>
          <a:bodyPr wrap="square" rtlCol="0">
            <a:spAutoFit/>
          </a:bodyPr>
          <a:lstStyle/>
          <a:p>
            <a:pPr algn="ctr"/>
            <a:endParaRPr lang="ru-RU" sz="900" dirty="0">
              <a:solidFill>
                <a:srgbClr val="002060"/>
              </a:solidFill>
            </a:endParaRPr>
          </a:p>
          <a:p>
            <a:pPr algn="ctr"/>
            <a:r>
              <a:rPr lang="ru-RU" sz="1600" dirty="0">
                <a:solidFill>
                  <a:srgbClr val="002060"/>
                </a:solidFill>
              </a:rPr>
              <a:t>Игра 5</a:t>
            </a:r>
            <a:r>
              <a:rPr lang="ru-RU" sz="1600" dirty="0" smtClean="0">
                <a:solidFill>
                  <a:srgbClr val="002060"/>
                </a:solidFill>
              </a:rPr>
              <a:t>. «Найди лишнюю фигурку»  </a:t>
            </a:r>
          </a:p>
          <a:p>
            <a:pPr algn="just"/>
            <a:r>
              <a:rPr lang="ru-RU" sz="1400" dirty="0"/>
              <a:t>	</a:t>
            </a:r>
            <a:r>
              <a:rPr lang="ru-RU" sz="1400" b="1" dirty="0"/>
              <a:t>Цель</a:t>
            </a:r>
            <a:r>
              <a:rPr lang="ru-RU" sz="1400" dirty="0"/>
              <a:t>: учить сравнивать фигуры методом зрительного соотнесения. </a:t>
            </a:r>
            <a:endParaRPr lang="ru-RU" sz="1400" dirty="0" smtClean="0"/>
          </a:p>
          <a:p>
            <a:pPr algn="just"/>
            <a:r>
              <a:rPr lang="ru-RU" sz="1400" dirty="0"/>
              <a:t>	</a:t>
            </a:r>
            <a:r>
              <a:rPr lang="ru-RU" sz="1400" b="1" dirty="0" smtClean="0"/>
              <a:t>Материалы</a:t>
            </a:r>
            <a:r>
              <a:rPr lang="ru-RU" sz="1400" b="1" dirty="0"/>
              <a:t>:</a:t>
            </a:r>
            <a:r>
              <a:rPr lang="ru-RU" sz="1400" dirty="0"/>
              <a:t> плоские геометрические фигуры, разного цвета или карточки с их изображением (круги, квадраты, треугольники, овалы, прямоугольники, по 5 – 10 штук каждой формы) . </a:t>
            </a:r>
            <a:endParaRPr lang="ru-RU" sz="1400" dirty="0" smtClean="0"/>
          </a:p>
          <a:p>
            <a:pPr algn="just"/>
            <a:r>
              <a:rPr lang="ru-RU" sz="1400" dirty="0"/>
              <a:t>	</a:t>
            </a:r>
            <a:r>
              <a:rPr lang="ru-RU" sz="1400" b="1" dirty="0" smtClean="0"/>
              <a:t>Ход </a:t>
            </a:r>
            <a:r>
              <a:rPr lang="ru-RU" sz="1400" b="1" dirty="0"/>
              <a:t>игры: </a:t>
            </a:r>
            <a:r>
              <a:rPr lang="ru-RU" sz="1400" dirty="0"/>
              <a:t>это занятие проводится индивидуально или с небольшой группой детей. Перед каждым ребенком положите по 4 фигурки одного цвета, одна из которой отличается по форме. Предложите ребенку найти и показать лишнюю фигурку: «Рассмотри внимательно фигурки. Найди и покажи фигурку, которая отличается от других по форме». Игру можно усложнить, предлагая малышу фигурки разного цвета и размера.</a:t>
            </a:r>
            <a:endParaRPr lang="ru-RU" sz="1400" dirty="0">
              <a:solidFill>
                <a:srgbClr val="002060"/>
              </a:solidFill>
            </a:endParaRPr>
          </a:p>
        </p:txBody>
      </p:sp>
      <p:sp>
        <p:nvSpPr>
          <p:cNvPr id="3" name="TextBox 2"/>
          <p:cNvSpPr txBox="1"/>
          <p:nvPr/>
        </p:nvSpPr>
        <p:spPr>
          <a:xfrm>
            <a:off x="762000" y="2126976"/>
            <a:ext cx="5390147" cy="1815882"/>
          </a:xfrm>
          <a:prstGeom prst="rect">
            <a:avLst/>
          </a:prstGeom>
          <a:noFill/>
        </p:spPr>
        <p:txBody>
          <a:bodyPr wrap="square" rtlCol="0">
            <a:spAutoFit/>
          </a:bodyPr>
          <a:lstStyle/>
          <a:p>
            <a:pPr algn="just"/>
            <a:r>
              <a:rPr lang="ru-RU" sz="1400" b="1" dirty="0" smtClean="0"/>
              <a:t>	</a:t>
            </a:r>
            <a:r>
              <a:rPr lang="ru-RU" sz="1400" b="1" dirty="0"/>
              <a:t>Ход игры: </a:t>
            </a:r>
            <a:r>
              <a:rPr lang="ru-RU" sz="1400" dirty="0"/>
              <a:t>перед началом игры подберите пары геометрических фигур по количеству играющих (некоторые пары могут повторяться). Раздайте детям фигурки или предложите им не глядя вытащить по одной из коробки или шляпы. Попросите малышей внимательно рассмотреть фигуры, а затем найти себе пары – ребенка с такой же фигуркой. Эту игру можно повторять многократно, предлагая детям геометрические фигуры разных цветов и из разных материалов.</a:t>
            </a:r>
            <a:endParaRPr lang="ru-RU" sz="1400" dirty="0">
              <a:solidFill>
                <a:srgbClr val="002060"/>
              </a:solidFill>
            </a:endParaRPr>
          </a:p>
        </p:txBody>
      </p:sp>
      <p:sp>
        <p:nvSpPr>
          <p:cNvPr id="7" name="Овал 6"/>
          <p:cNvSpPr/>
          <p:nvPr/>
        </p:nvSpPr>
        <p:spPr>
          <a:xfrm>
            <a:off x="5702793" y="9314187"/>
            <a:ext cx="437322" cy="437321"/>
          </a:xfrm>
          <a:prstGeom prst="ellips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ru-RU" dirty="0"/>
              <a:t>9</a:t>
            </a:r>
            <a:endParaRPr lang="ru-RU" dirty="0"/>
          </a:p>
        </p:txBody>
      </p:sp>
    </p:spTree>
    <p:extLst>
      <p:ext uri="{BB962C8B-B14F-4D97-AF65-F5344CB8AC3E}">
        <p14:creationId xmlns:p14="http://schemas.microsoft.com/office/powerpoint/2010/main" val="70807043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s://i.pinimg.com/736x/fa/fe/3a/fafe3ae390871555500966b957eace6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6858000" cy="99060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723899" y="636238"/>
            <a:ext cx="4722395" cy="1354217"/>
          </a:xfrm>
          <a:prstGeom prst="rect">
            <a:avLst/>
          </a:prstGeom>
          <a:noFill/>
        </p:spPr>
        <p:txBody>
          <a:bodyPr wrap="square" rtlCol="0">
            <a:spAutoFit/>
          </a:bodyPr>
          <a:lstStyle/>
          <a:p>
            <a:pPr algn="ctr"/>
            <a:endParaRPr lang="ru-RU" sz="1000" dirty="0">
              <a:solidFill>
                <a:srgbClr val="002060"/>
              </a:solidFill>
            </a:endParaRPr>
          </a:p>
          <a:p>
            <a:pPr algn="ctr"/>
            <a:r>
              <a:rPr lang="ru-RU" sz="1600" dirty="0" smtClean="0">
                <a:solidFill>
                  <a:srgbClr val="002060"/>
                </a:solidFill>
              </a:rPr>
              <a:t>Игра 6. «Башни»</a:t>
            </a:r>
          </a:p>
          <a:p>
            <a:pPr algn="just"/>
            <a:r>
              <a:rPr lang="ru-RU" sz="1400" dirty="0"/>
              <a:t>	</a:t>
            </a:r>
            <a:r>
              <a:rPr lang="ru-RU" sz="1400" b="1" dirty="0"/>
              <a:t>Цель: </a:t>
            </a:r>
            <a:r>
              <a:rPr lang="ru-RU" sz="1400" dirty="0"/>
              <a:t>познакомить с формой предметов; учить подбирать фигуры соответствующих форм. </a:t>
            </a:r>
            <a:endParaRPr lang="ru-RU" sz="1400" dirty="0" smtClean="0"/>
          </a:p>
          <a:p>
            <a:pPr algn="just"/>
            <a:r>
              <a:rPr lang="ru-RU" sz="1400" dirty="0"/>
              <a:t>	</a:t>
            </a:r>
            <a:r>
              <a:rPr lang="ru-RU" sz="1400" b="1" dirty="0" smtClean="0"/>
              <a:t>Материалы:</a:t>
            </a:r>
            <a:r>
              <a:rPr lang="ru-RU" sz="1400" dirty="0" smtClean="0"/>
              <a:t> </a:t>
            </a:r>
            <a:r>
              <a:rPr lang="ru-RU" sz="1400" dirty="0"/>
              <a:t>пластмассовые или деревянные вкладыши – пирамидки квадратной и круглой формы.</a:t>
            </a:r>
            <a:endParaRPr lang="ru-RU" sz="1400" dirty="0">
              <a:solidFill>
                <a:srgbClr val="002060"/>
              </a:solidFill>
            </a:endParaRPr>
          </a:p>
        </p:txBody>
      </p:sp>
      <p:sp>
        <p:nvSpPr>
          <p:cNvPr id="6" name="TextBox 5"/>
          <p:cNvSpPr txBox="1"/>
          <p:nvPr/>
        </p:nvSpPr>
        <p:spPr>
          <a:xfrm>
            <a:off x="723899" y="3655292"/>
            <a:ext cx="5394158" cy="3093154"/>
          </a:xfrm>
          <a:prstGeom prst="rect">
            <a:avLst/>
          </a:prstGeom>
          <a:noFill/>
        </p:spPr>
        <p:txBody>
          <a:bodyPr wrap="square" rtlCol="0">
            <a:spAutoFit/>
          </a:bodyPr>
          <a:lstStyle/>
          <a:p>
            <a:pPr algn="ctr"/>
            <a:endParaRPr lang="ru-RU" sz="900" dirty="0">
              <a:solidFill>
                <a:srgbClr val="002060"/>
              </a:solidFill>
            </a:endParaRPr>
          </a:p>
          <a:p>
            <a:pPr algn="ctr"/>
            <a:r>
              <a:rPr lang="ru-RU" b="1" dirty="0">
                <a:solidFill>
                  <a:srgbClr val="002060"/>
                </a:solidFill>
              </a:rPr>
              <a:t>Игры на развитие представлений о </a:t>
            </a:r>
            <a:r>
              <a:rPr lang="ru-RU" b="1" dirty="0" smtClean="0">
                <a:solidFill>
                  <a:srgbClr val="002060"/>
                </a:solidFill>
              </a:rPr>
              <a:t>величине </a:t>
            </a:r>
            <a:r>
              <a:rPr lang="ru-RU" b="1" dirty="0">
                <a:solidFill>
                  <a:srgbClr val="002060"/>
                </a:solidFill>
              </a:rPr>
              <a:t>предметов</a:t>
            </a:r>
          </a:p>
          <a:p>
            <a:pPr algn="ctr"/>
            <a:endParaRPr lang="ru-RU" sz="800" dirty="0">
              <a:solidFill>
                <a:srgbClr val="002060"/>
              </a:solidFill>
            </a:endParaRPr>
          </a:p>
          <a:p>
            <a:pPr algn="ctr"/>
            <a:r>
              <a:rPr lang="ru-RU" sz="1600" dirty="0" smtClean="0">
                <a:solidFill>
                  <a:srgbClr val="002060"/>
                </a:solidFill>
              </a:rPr>
              <a:t>Игра 1. «Спрячь в ладошке»  </a:t>
            </a:r>
          </a:p>
          <a:p>
            <a:pPr algn="just"/>
            <a:r>
              <a:rPr lang="ru-RU" sz="1400" dirty="0"/>
              <a:t>	</a:t>
            </a:r>
            <a:r>
              <a:rPr lang="ru-RU" sz="1400" b="1" dirty="0"/>
              <a:t>Цель: </a:t>
            </a:r>
            <a:r>
              <a:rPr lang="ru-RU" sz="1400" dirty="0"/>
              <a:t>познакомить с понятием величины. </a:t>
            </a:r>
            <a:endParaRPr lang="ru-RU" sz="1400" dirty="0" smtClean="0"/>
          </a:p>
          <a:p>
            <a:pPr algn="just"/>
            <a:r>
              <a:rPr lang="ru-RU" sz="1400" dirty="0"/>
              <a:t>	</a:t>
            </a:r>
            <a:r>
              <a:rPr lang="ru-RU" sz="1400" b="1" dirty="0" smtClean="0"/>
              <a:t>Материалы</a:t>
            </a:r>
            <a:r>
              <a:rPr lang="ru-RU" sz="1400" b="1" dirty="0"/>
              <a:t>: </a:t>
            </a:r>
            <a:r>
              <a:rPr lang="ru-RU" sz="1400" dirty="0"/>
              <a:t>предметы и игрушки разной величины (колечки, шарик, резиновые игрушки, по количеству детей. </a:t>
            </a:r>
            <a:endParaRPr lang="ru-RU" sz="1400" dirty="0" smtClean="0"/>
          </a:p>
          <a:p>
            <a:pPr algn="just"/>
            <a:r>
              <a:rPr lang="ru-RU" sz="1400" dirty="0"/>
              <a:t>	</a:t>
            </a:r>
            <a:r>
              <a:rPr lang="ru-RU" sz="1400" b="1" dirty="0" smtClean="0"/>
              <a:t>Ход </a:t>
            </a:r>
            <a:r>
              <a:rPr lang="ru-RU" sz="1400" b="1" dirty="0"/>
              <a:t>игры: </a:t>
            </a:r>
            <a:r>
              <a:rPr lang="ru-RU" sz="1400" dirty="0"/>
              <a:t>сначала раздайте детям маленькие шарики и предложите их спрятать в ладошках. Затем таким же образом предложите спрятать предметы разной величины, разложенные на разносе (каждый ребенок берет по одному предмету) . Подведите итог игры: «Маленькие предметы можно спрятать в ладошках, а большие нет».</a:t>
            </a:r>
            <a:endParaRPr lang="ru-RU" sz="1400" dirty="0">
              <a:solidFill>
                <a:srgbClr val="002060"/>
              </a:solidFill>
            </a:endParaRPr>
          </a:p>
        </p:txBody>
      </p:sp>
      <p:sp>
        <p:nvSpPr>
          <p:cNvPr id="3" name="TextBox 2"/>
          <p:cNvSpPr txBox="1"/>
          <p:nvPr/>
        </p:nvSpPr>
        <p:spPr>
          <a:xfrm>
            <a:off x="762000" y="1990455"/>
            <a:ext cx="5390147" cy="1600438"/>
          </a:xfrm>
          <a:prstGeom prst="rect">
            <a:avLst/>
          </a:prstGeom>
          <a:noFill/>
        </p:spPr>
        <p:txBody>
          <a:bodyPr wrap="square" rtlCol="0">
            <a:spAutoFit/>
          </a:bodyPr>
          <a:lstStyle/>
          <a:p>
            <a:pPr algn="just"/>
            <a:r>
              <a:rPr lang="ru-RU" sz="1400" b="1" dirty="0" smtClean="0"/>
              <a:t>	</a:t>
            </a:r>
            <a:r>
              <a:rPr lang="ru-RU" sz="1400" b="1" dirty="0"/>
              <a:t>Ход игры</a:t>
            </a:r>
            <a:r>
              <a:rPr lang="ru-RU" sz="1400" dirty="0"/>
              <a:t>: сначала эту игру лучше проводить индивидуально с каждым ребенком. Попросите малыша разобрать вкладыши и перемешать их. Предложите ему собрать две башни – пирамиды. Для того чтобы ребенку было легче справиться с задачей, помогите ему разделить вкладыши на две группы – квадратные и круглые. Потом башни можно разрушить, перевернуть вкладыши и собрать их.</a:t>
            </a:r>
            <a:endParaRPr lang="ru-RU" sz="1400" dirty="0">
              <a:solidFill>
                <a:srgbClr val="002060"/>
              </a:solidFill>
            </a:endParaRPr>
          </a:p>
        </p:txBody>
      </p:sp>
      <p:sp>
        <p:nvSpPr>
          <p:cNvPr id="7" name="Овал 6"/>
          <p:cNvSpPr/>
          <p:nvPr/>
        </p:nvSpPr>
        <p:spPr>
          <a:xfrm>
            <a:off x="5702793" y="9144000"/>
            <a:ext cx="598616" cy="536714"/>
          </a:xfrm>
          <a:prstGeom prst="ellips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ru-RU" dirty="0" smtClean="0"/>
              <a:t>10</a:t>
            </a:r>
            <a:endParaRPr lang="ru-RU" dirty="0"/>
          </a:p>
        </p:txBody>
      </p:sp>
    </p:spTree>
    <p:extLst>
      <p:ext uri="{BB962C8B-B14F-4D97-AF65-F5344CB8AC3E}">
        <p14:creationId xmlns:p14="http://schemas.microsoft.com/office/powerpoint/2010/main" val="1268960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s://i.pinimg.com/736x/fa/fe/3a/fafe3ae390871555500966b957eace6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6858000" cy="99060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723899" y="636238"/>
            <a:ext cx="4722395" cy="1354217"/>
          </a:xfrm>
          <a:prstGeom prst="rect">
            <a:avLst/>
          </a:prstGeom>
          <a:noFill/>
        </p:spPr>
        <p:txBody>
          <a:bodyPr wrap="square" rtlCol="0">
            <a:spAutoFit/>
          </a:bodyPr>
          <a:lstStyle/>
          <a:p>
            <a:pPr algn="ctr"/>
            <a:endParaRPr lang="ru-RU" sz="1000" dirty="0">
              <a:solidFill>
                <a:srgbClr val="002060"/>
              </a:solidFill>
            </a:endParaRPr>
          </a:p>
          <a:p>
            <a:pPr algn="ctr"/>
            <a:r>
              <a:rPr lang="ru-RU" sz="1600" dirty="0" smtClean="0">
                <a:solidFill>
                  <a:srgbClr val="002060"/>
                </a:solidFill>
              </a:rPr>
              <a:t>Игра 2. «Накрой платком»</a:t>
            </a:r>
          </a:p>
          <a:p>
            <a:pPr algn="just"/>
            <a:r>
              <a:rPr lang="ru-RU" sz="1400" dirty="0"/>
              <a:t>	</a:t>
            </a:r>
            <a:r>
              <a:rPr lang="ru-RU" sz="1400" b="1" dirty="0"/>
              <a:t>Цель: </a:t>
            </a:r>
            <a:r>
              <a:rPr lang="ru-RU" sz="1400" dirty="0"/>
              <a:t>познакомить с величиной предметов, с понятиями большой, маленький. </a:t>
            </a:r>
            <a:endParaRPr lang="ru-RU" sz="1400" dirty="0" smtClean="0"/>
          </a:p>
          <a:p>
            <a:pPr algn="just"/>
            <a:r>
              <a:rPr lang="ru-RU" sz="1400" dirty="0"/>
              <a:t>	</a:t>
            </a:r>
            <a:r>
              <a:rPr lang="ru-RU" sz="1400" b="1" dirty="0" smtClean="0"/>
              <a:t>Материалы</a:t>
            </a:r>
            <a:r>
              <a:rPr lang="ru-RU" sz="1400" b="1" dirty="0"/>
              <a:t>:</a:t>
            </a:r>
            <a:r>
              <a:rPr lang="ru-RU" sz="1400" dirty="0"/>
              <a:t> предметы и игрушки разных размеров; платок.</a:t>
            </a:r>
            <a:endParaRPr lang="ru-RU" sz="1400" dirty="0">
              <a:solidFill>
                <a:srgbClr val="002060"/>
              </a:solidFill>
            </a:endParaRPr>
          </a:p>
        </p:txBody>
      </p:sp>
      <p:sp>
        <p:nvSpPr>
          <p:cNvPr id="6" name="TextBox 5"/>
          <p:cNvSpPr txBox="1"/>
          <p:nvPr/>
        </p:nvSpPr>
        <p:spPr>
          <a:xfrm>
            <a:off x="712869" y="5101841"/>
            <a:ext cx="5394158" cy="1754326"/>
          </a:xfrm>
          <a:prstGeom prst="rect">
            <a:avLst/>
          </a:prstGeom>
          <a:noFill/>
        </p:spPr>
        <p:txBody>
          <a:bodyPr wrap="square" rtlCol="0">
            <a:spAutoFit/>
          </a:bodyPr>
          <a:lstStyle/>
          <a:p>
            <a:pPr algn="ctr"/>
            <a:endParaRPr lang="ru-RU" sz="800" dirty="0">
              <a:solidFill>
                <a:srgbClr val="002060"/>
              </a:solidFill>
            </a:endParaRPr>
          </a:p>
          <a:p>
            <a:pPr algn="ctr"/>
            <a:r>
              <a:rPr lang="ru-RU" sz="1600" dirty="0" smtClean="0">
                <a:solidFill>
                  <a:srgbClr val="002060"/>
                </a:solidFill>
              </a:rPr>
              <a:t>Игра 3. «Накрой шляпой»  </a:t>
            </a:r>
          </a:p>
          <a:p>
            <a:pPr algn="just"/>
            <a:r>
              <a:rPr lang="ru-RU" sz="1400" dirty="0"/>
              <a:t>	</a:t>
            </a:r>
            <a:r>
              <a:rPr lang="ru-RU" sz="1400" b="1" dirty="0"/>
              <a:t>Цели:</a:t>
            </a:r>
            <a:r>
              <a:rPr lang="ru-RU" sz="1400" dirty="0"/>
              <a:t> знакомить с величиной посредством практических действий, с понятиями. </a:t>
            </a:r>
            <a:endParaRPr lang="ru-RU" sz="1400" dirty="0" smtClean="0"/>
          </a:p>
          <a:p>
            <a:pPr algn="just"/>
            <a:r>
              <a:rPr lang="ru-RU" sz="1400" dirty="0"/>
              <a:t>	</a:t>
            </a:r>
            <a:r>
              <a:rPr lang="ru-RU" sz="1400" b="1" dirty="0" smtClean="0"/>
              <a:t>Материалы</a:t>
            </a:r>
            <a:r>
              <a:rPr lang="ru-RU" sz="1400" b="1" dirty="0"/>
              <a:t>:</a:t>
            </a:r>
            <a:r>
              <a:rPr lang="ru-RU" sz="1400" dirty="0"/>
              <a:t> шляпа, предметы и игрушки разной величины. </a:t>
            </a:r>
            <a:r>
              <a:rPr lang="ru-RU" sz="1400" dirty="0" smtClean="0"/>
              <a:t>	</a:t>
            </a:r>
            <a:r>
              <a:rPr lang="ru-RU" sz="1400" b="1" dirty="0" smtClean="0"/>
              <a:t>Ход </a:t>
            </a:r>
            <a:r>
              <a:rPr lang="ru-RU" sz="1400" b="1" dirty="0"/>
              <a:t>игры: </a:t>
            </a:r>
            <a:r>
              <a:rPr lang="ru-RU" sz="1400" dirty="0"/>
              <a:t>предложите ребенку по очереди спрятать под волшебную шляпу игрушки разной величины. Отметьте. Что под шляпу помещаются только маленькие игрушки. </a:t>
            </a:r>
            <a:endParaRPr lang="ru-RU" sz="1400" dirty="0">
              <a:solidFill>
                <a:srgbClr val="002060"/>
              </a:solidFill>
            </a:endParaRPr>
          </a:p>
        </p:txBody>
      </p:sp>
      <p:sp>
        <p:nvSpPr>
          <p:cNvPr id="3" name="TextBox 2"/>
          <p:cNvSpPr txBox="1"/>
          <p:nvPr/>
        </p:nvSpPr>
        <p:spPr>
          <a:xfrm>
            <a:off x="762000" y="1990455"/>
            <a:ext cx="5390147" cy="3108543"/>
          </a:xfrm>
          <a:prstGeom prst="rect">
            <a:avLst/>
          </a:prstGeom>
          <a:noFill/>
        </p:spPr>
        <p:txBody>
          <a:bodyPr wrap="square" rtlCol="0">
            <a:spAutoFit/>
          </a:bodyPr>
          <a:lstStyle/>
          <a:p>
            <a:pPr algn="just"/>
            <a:r>
              <a:rPr lang="ru-RU" sz="1400" b="1" dirty="0" smtClean="0"/>
              <a:t>	</a:t>
            </a:r>
            <a:r>
              <a:rPr lang="ru-RU" sz="1400" b="1" dirty="0"/>
              <a:t>Ход игры: </a:t>
            </a:r>
            <a:r>
              <a:rPr lang="ru-RU" sz="1400" dirty="0"/>
              <a:t>сначала в игре используются две игрушки и один платок. Подберите две игрушки таким образом, чтобы маленький предмет помещался под платком, а большой нет. Предложите детям поиграть в прятки – накрыть игрушки платком. Затем подведите итог игры: та игрушка, которая не видна из – под платка маленькая, а та, которая не поместилась под платком – большая. Для этой игры можно придумать разные сюжеты: подготовить сюрприз на день рождения, спрятать кукол от </a:t>
            </a:r>
            <a:r>
              <a:rPr lang="ru-RU" sz="1400" dirty="0" smtClean="0"/>
              <a:t>Бабы–Яги</a:t>
            </a:r>
            <a:r>
              <a:rPr lang="ru-RU" sz="1400" dirty="0"/>
              <a:t>. В следующий раз используйте два платка разной величины. В конце игры подведите итог: «Маленькую игрушку мы спрятали под маленьким платком, а большую под большим платком. А можно спрятать большую игрушку под маленьким платком? Попробуйте! Нет, не получается. А можно спрятать маленькую игрушку под большим платком? Можно! Маленькие игрушки прятать легче».</a:t>
            </a:r>
            <a:endParaRPr lang="ru-RU" sz="1400" dirty="0">
              <a:solidFill>
                <a:srgbClr val="002060"/>
              </a:solidFill>
            </a:endParaRPr>
          </a:p>
        </p:txBody>
      </p:sp>
      <p:sp>
        <p:nvSpPr>
          <p:cNvPr id="7" name="Овал 6"/>
          <p:cNvSpPr/>
          <p:nvPr/>
        </p:nvSpPr>
        <p:spPr>
          <a:xfrm>
            <a:off x="5702793" y="9144000"/>
            <a:ext cx="598616" cy="536714"/>
          </a:xfrm>
          <a:prstGeom prst="ellips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ru-RU" dirty="0" smtClean="0"/>
              <a:t>11</a:t>
            </a:r>
            <a:endParaRPr lang="ru-RU" dirty="0"/>
          </a:p>
        </p:txBody>
      </p:sp>
    </p:spTree>
    <p:extLst>
      <p:ext uri="{BB962C8B-B14F-4D97-AF65-F5344CB8AC3E}">
        <p14:creationId xmlns:p14="http://schemas.microsoft.com/office/powerpoint/2010/main" val="15866083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s://i.pinimg.com/736x/fa/fe/3a/fafe3ae390871555500966b957eace6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6858000" cy="99060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723899" y="636238"/>
            <a:ext cx="4722395" cy="1569660"/>
          </a:xfrm>
          <a:prstGeom prst="rect">
            <a:avLst/>
          </a:prstGeom>
          <a:noFill/>
        </p:spPr>
        <p:txBody>
          <a:bodyPr wrap="square" rtlCol="0">
            <a:spAutoFit/>
          </a:bodyPr>
          <a:lstStyle/>
          <a:p>
            <a:pPr algn="ctr"/>
            <a:endParaRPr lang="ru-RU" sz="1000" dirty="0">
              <a:solidFill>
                <a:srgbClr val="002060"/>
              </a:solidFill>
            </a:endParaRPr>
          </a:p>
          <a:p>
            <a:pPr algn="ctr"/>
            <a:r>
              <a:rPr lang="ru-RU" sz="1600" dirty="0" smtClean="0">
                <a:solidFill>
                  <a:srgbClr val="002060"/>
                </a:solidFill>
              </a:rPr>
              <a:t>Игра 4. «Покормим кукол»</a:t>
            </a:r>
          </a:p>
          <a:p>
            <a:pPr algn="just"/>
            <a:r>
              <a:rPr lang="ru-RU" sz="1400" dirty="0"/>
              <a:t>	</a:t>
            </a:r>
            <a:r>
              <a:rPr lang="ru-RU" sz="1400" b="1" dirty="0"/>
              <a:t>Цель:</a:t>
            </a:r>
            <a:r>
              <a:rPr lang="ru-RU" sz="1400" dirty="0"/>
              <a:t> знакомить с величиной в ходе практических действий с предметами, с понятиями большой, маленький, средний по величине. </a:t>
            </a:r>
            <a:endParaRPr lang="ru-RU" sz="1400" dirty="0" smtClean="0"/>
          </a:p>
          <a:p>
            <a:pPr algn="just"/>
            <a:r>
              <a:rPr lang="ru-RU" sz="1400" dirty="0"/>
              <a:t>	</a:t>
            </a:r>
            <a:r>
              <a:rPr lang="ru-RU" sz="1400" b="1" dirty="0" smtClean="0"/>
              <a:t>Материалы</a:t>
            </a:r>
            <a:r>
              <a:rPr lang="ru-RU" sz="1400" b="1" dirty="0"/>
              <a:t>: </a:t>
            </a:r>
            <a:r>
              <a:rPr lang="ru-RU" sz="1400" dirty="0"/>
              <a:t>миски одного цвета, большая маленькая ложка, большая и маленькая куклы.</a:t>
            </a:r>
            <a:endParaRPr lang="ru-RU" sz="1400" dirty="0">
              <a:solidFill>
                <a:srgbClr val="002060"/>
              </a:solidFill>
            </a:endParaRPr>
          </a:p>
        </p:txBody>
      </p:sp>
      <p:sp>
        <p:nvSpPr>
          <p:cNvPr id="6" name="TextBox 5"/>
          <p:cNvSpPr txBox="1"/>
          <p:nvPr/>
        </p:nvSpPr>
        <p:spPr>
          <a:xfrm>
            <a:off x="723899" y="4242974"/>
            <a:ext cx="5394158" cy="4985980"/>
          </a:xfrm>
          <a:prstGeom prst="rect">
            <a:avLst/>
          </a:prstGeom>
          <a:noFill/>
        </p:spPr>
        <p:txBody>
          <a:bodyPr wrap="square" rtlCol="0">
            <a:spAutoFit/>
          </a:bodyPr>
          <a:lstStyle/>
          <a:p>
            <a:pPr algn="ctr"/>
            <a:endParaRPr lang="ru-RU" sz="800" dirty="0">
              <a:solidFill>
                <a:srgbClr val="002060"/>
              </a:solidFill>
            </a:endParaRPr>
          </a:p>
          <a:p>
            <a:pPr algn="ctr"/>
            <a:r>
              <a:rPr lang="ru-RU" sz="1600" dirty="0" smtClean="0">
                <a:solidFill>
                  <a:srgbClr val="002060"/>
                </a:solidFill>
              </a:rPr>
              <a:t>Игра 5. «Большие и маленькие кубики»  </a:t>
            </a:r>
          </a:p>
          <a:p>
            <a:pPr algn="just"/>
            <a:r>
              <a:rPr lang="ru-RU" sz="1400" dirty="0"/>
              <a:t>	</a:t>
            </a:r>
            <a:r>
              <a:rPr lang="ru-RU" sz="1400" b="1" dirty="0"/>
              <a:t>Цель: </a:t>
            </a:r>
            <a:r>
              <a:rPr lang="ru-RU" sz="1400" dirty="0"/>
              <a:t>обучать умению сравнивать предметы по величине методом зрительного соотнесения; сортировать предметы двух резко отличающихся по размеру; учить понимать и использовать в речи понятия: большой, маленький, такой же, одинаковые по величине. </a:t>
            </a:r>
            <a:endParaRPr lang="ru-RU" sz="1400" dirty="0" smtClean="0"/>
          </a:p>
          <a:p>
            <a:pPr algn="just"/>
            <a:r>
              <a:rPr lang="ru-RU" sz="1400" dirty="0"/>
              <a:t>	</a:t>
            </a:r>
            <a:r>
              <a:rPr lang="ru-RU" sz="1400" b="1" dirty="0" smtClean="0"/>
              <a:t>Материалы</a:t>
            </a:r>
            <a:r>
              <a:rPr lang="ru-RU" sz="1400" b="1" dirty="0"/>
              <a:t>: </a:t>
            </a:r>
            <a:r>
              <a:rPr lang="ru-RU" sz="1400" dirty="0"/>
              <a:t>разноцветные кубики, резко различающиеся по размеру, большое и маленькое ведерки</a:t>
            </a:r>
            <a:r>
              <a:rPr lang="ru-RU" sz="1400" dirty="0" smtClean="0"/>
              <a:t>.</a:t>
            </a:r>
          </a:p>
          <a:p>
            <a:pPr algn="just"/>
            <a:r>
              <a:rPr lang="ru-RU" sz="1400" dirty="0"/>
              <a:t>	</a:t>
            </a:r>
            <a:r>
              <a:rPr lang="ru-RU" sz="1400" dirty="0" smtClean="0"/>
              <a:t> </a:t>
            </a:r>
            <a:r>
              <a:rPr lang="ru-RU" sz="1400" b="1" dirty="0"/>
              <a:t>Ход игры: </a:t>
            </a:r>
            <a:r>
              <a:rPr lang="ru-RU" sz="1400" dirty="0"/>
              <a:t>пред началом занятия положите большие и маленькие кубики в соответствующие по размеру ведерки. Покажите малышам ведро с большими кубиками, предложите достать их и поиграть с ними: «Какое большое ведро. А в ведре лежат большие кубики – вот такие». Затем покажите маленькое ведро, пусть они достанут маленькие кубики и поиграют с ними: «А вот маленькое ведро. В нем лежат маленькие кубики. Сравните маленький кубик, с большим. Поставьте их рядом». Когда дети поиграют с кубиками, предложите сложить их обратно в ведерки соответствующей величины. Раздайте малышам по одному или по два (большой и маленький) кубика и попросите положить их в нужное ведро. Подобную игру можно организовать и с другими игрушками: большим и маленьким грузовиком, большими и маленькими брусками, шариками и т. п.</a:t>
            </a:r>
            <a:endParaRPr lang="ru-RU" sz="1400" dirty="0">
              <a:solidFill>
                <a:srgbClr val="002060"/>
              </a:solidFill>
            </a:endParaRPr>
          </a:p>
        </p:txBody>
      </p:sp>
      <p:sp>
        <p:nvSpPr>
          <p:cNvPr id="3" name="TextBox 2"/>
          <p:cNvSpPr txBox="1"/>
          <p:nvPr/>
        </p:nvSpPr>
        <p:spPr>
          <a:xfrm>
            <a:off x="733926" y="2205898"/>
            <a:ext cx="5390147" cy="2031325"/>
          </a:xfrm>
          <a:prstGeom prst="rect">
            <a:avLst/>
          </a:prstGeom>
          <a:noFill/>
        </p:spPr>
        <p:txBody>
          <a:bodyPr wrap="square" rtlCol="0">
            <a:spAutoFit/>
          </a:bodyPr>
          <a:lstStyle/>
          <a:p>
            <a:pPr algn="just"/>
            <a:r>
              <a:rPr lang="ru-RU" sz="1400" b="1" dirty="0" smtClean="0"/>
              <a:t>	</a:t>
            </a:r>
            <a:r>
              <a:rPr lang="ru-RU" sz="1400" b="1" dirty="0"/>
              <a:t>Ход игры: </a:t>
            </a:r>
            <a:r>
              <a:rPr lang="ru-RU" sz="1400" dirty="0"/>
              <a:t>возьмите две миски, резко отличающиеся по величине, и предложите ребенку покормить большую и маленькую кукол. Подберите куклам тарелки и ложки подходящие по величине: «Большая кукла ест из большой тарелки большой ложкой. А маленькая кукла ест из маленькой тарелки маленькой ложкой. Давайте покормим кукол. Теперь пошли гулять». Усложняя игру, можно предложить ребенку три миски и три ложки разного размера и разыграть сюжет сказки «Три медведя». Также в тарелки можно класть еду разного размера.</a:t>
            </a:r>
            <a:endParaRPr lang="ru-RU" sz="1400" dirty="0">
              <a:solidFill>
                <a:srgbClr val="002060"/>
              </a:solidFill>
            </a:endParaRPr>
          </a:p>
        </p:txBody>
      </p:sp>
      <p:sp>
        <p:nvSpPr>
          <p:cNvPr id="7" name="Овал 6"/>
          <p:cNvSpPr/>
          <p:nvPr/>
        </p:nvSpPr>
        <p:spPr>
          <a:xfrm>
            <a:off x="5702793" y="9144000"/>
            <a:ext cx="598616" cy="536714"/>
          </a:xfrm>
          <a:prstGeom prst="ellips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ru-RU" dirty="0" smtClean="0"/>
              <a:t>12</a:t>
            </a:r>
            <a:endParaRPr lang="ru-RU" dirty="0"/>
          </a:p>
        </p:txBody>
      </p:sp>
    </p:spTree>
    <p:extLst>
      <p:ext uri="{BB962C8B-B14F-4D97-AF65-F5344CB8AC3E}">
        <p14:creationId xmlns:p14="http://schemas.microsoft.com/office/powerpoint/2010/main" val="5123927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s://i.pinimg.com/736x/fa/fe/3a/fafe3ae390871555500966b957eace6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6858000" cy="99060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723899" y="636238"/>
            <a:ext cx="4722395" cy="1354217"/>
          </a:xfrm>
          <a:prstGeom prst="rect">
            <a:avLst/>
          </a:prstGeom>
          <a:noFill/>
        </p:spPr>
        <p:txBody>
          <a:bodyPr wrap="square" rtlCol="0">
            <a:spAutoFit/>
          </a:bodyPr>
          <a:lstStyle/>
          <a:p>
            <a:pPr algn="ctr"/>
            <a:endParaRPr lang="ru-RU" sz="1000" dirty="0">
              <a:solidFill>
                <a:srgbClr val="002060"/>
              </a:solidFill>
            </a:endParaRPr>
          </a:p>
          <a:p>
            <a:pPr algn="ctr"/>
            <a:r>
              <a:rPr lang="ru-RU" sz="1600" dirty="0" smtClean="0">
                <a:solidFill>
                  <a:srgbClr val="002060"/>
                </a:solidFill>
              </a:rPr>
              <a:t>Игра 6. «Пирамидки»</a:t>
            </a:r>
          </a:p>
          <a:p>
            <a:pPr algn="just"/>
            <a:r>
              <a:rPr lang="ru-RU" sz="1400" dirty="0"/>
              <a:t>	</a:t>
            </a:r>
            <a:r>
              <a:rPr lang="ru-RU" sz="1400" b="1" dirty="0"/>
              <a:t>Цель: </a:t>
            </a:r>
            <a:r>
              <a:rPr lang="ru-RU" sz="1400" dirty="0"/>
              <a:t>знакомить детей с величиной в ходе практических действий с игрушками, учить сравнивать предметы по величине способами наложения. </a:t>
            </a:r>
            <a:endParaRPr lang="ru-RU" sz="1400" dirty="0" smtClean="0"/>
          </a:p>
          <a:p>
            <a:pPr algn="just"/>
            <a:r>
              <a:rPr lang="ru-RU" sz="1400" dirty="0"/>
              <a:t>	</a:t>
            </a:r>
            <a:r>
              <a:rPr lang="ru-RU" sz="1400" b="1" dirty="0" smtClean="0"/>
              <a:t>Материалы</a:t>
            </a:r>
            <a:r>
              <a:rPr lang="ru-RU" sz="1400" b="1" dirty="0"/>
              <a:t>:</a:t>
            </a:r>
            <a:r>
              <a:rPr lang="ru-RU" sz="1400" dirty="0"/>
              <a:t> различные пирамидки. </a:t>
            </a:r>
            <a:endParaRPr lang="ru-RU" sz="1400" dirty="0">
              <a:solidFill>
                <a:srgbClr val="002060"/>
              </a:solidFill>
            </a:endParaRPr>
          </a:p>
        </p:txBody>
      </p:sp>
      <p:sp>
        <p:nvSpPr>
          <p:cNvPr id="6" name="TextBox 5"/>
          <p:cNvSpPr txBox="1"/>
          <p:nvPr/>
        </p:nvSpPr>
        <p:spPr>
          <a:xfrm>
            <a:off x="719888" y="5173417"/>
            <a:ext cx="5394158" cy="3046988"/>
          </a:xfrm>
          <a:prstGeom prst="rect">
            <a:avLst/>
          </a:prstGeom>
          <a:noFill/>
        </p:spPr>
        <p:txBody>
          <a:bodyPr wrap="square" rtlCol="0">
            <a:spAutoFit/>
          </a:bodyPr>
          <a:lstStyle/>
          <a:p>
            <a:pPr algn="ctr"/>
            <a:endParaRPr lang="ru-RU" sz="800" dirty="0">
              <a:solidFill>
                <a:srgbClr val="002060"/>
              </a:solidFill>
            </a:endParaRPr>
          </a:p>
          <a:p>
            <a:pPr algn="ctr"/>
            <a:r>
              <a:rPr lang="ru-RU" sz="1600" dirty="0" smtClean="0">
                <a:solidFill>
                  <a:srgbClr val="002060"/>
                </a:solidFill>
              </a:rPr>
              <a:t>Игра 7. «Две башни»  </a:t>
            </a:r>
          </a:p>
          <a:p>
            <a:pPr algn="just"/>
            <a:r>
              <a:rPr lang="ru-RU" sz="1400" dirty="0"/>
              <a:t>	</a:t>
            </a:r>
            <a:r>
              <a:rPr lang="ru-RU" sz="1400" b="1" dirty="0"/>
              <a:t>Цель: </a:t>
            </a:r>
            <a:r>
              <a:rPr lang="ru-RU" sz="1400" dirty="0"/>
              <a:t>закреплять знания о величине предметов; познакомить с понятиями высокий, низкий, одинаковые по высоте. </a:t>
            </a:r>
            <a:endParaRPr lang="ru-RU" sz="1400" dirty="0" smtClean="0"/>
          </a:p>
          <a:p>
            <a:pPr algn="just"/>
            <a:r>
              <a:rPr lang="ru-RU" sz="1400" dirty="0"/>
              <a:t>	</a:t>
            </a:r>
            <a:r>
              <a:rPr lang="ru-RU" sz="1400" b="1" dirty="0" smtClean="0"/>
              <a:t>Материалы</a:t>
            </a:r>
            <a:r>
              <a:rPr lang="ru-RU" sz="1400" b="1" dirty="0"/>
              <a:t>:</a:t>
            </a:r>
            <a:r>
              <a:rPr lang="ru-RU" sz="1400" dirty="0"/>
              <a:t> кубики, маленькие игрушки</a:t>
            </a:r>
            <a:r>
              <a:rPr lang="ru-RU" sz="1400" dirty="0" smtClean="0"/>
              <a:t>.</a:t>
            </a:r>
          </a:p>
          <a:p>
            <a:pPr algn="just"/>
            <a:r>
              <a:rPr lang="ru-RU" sz="1400" dirty="0"/>
              <a:t>	</a:t>
            </a:r>
            <a:r>
              <a:rPr lang="ru-RU" sz="1400" b="1" dirty="0" smtClean="0"/>
              <a:t> </a:t>
            </a:r>
            <a:r>
              <a:rPr lang="ru-RU" sz="1400" b="1" dirty="0"/>
              <a:t>Ход игры: </a:t>
            </a:r>
            <a:r>
              <a:rPr lang="ru-RU" sz="1400" dirty="0"/>
              <a:t>построй те из кубиков две башни одинаковой высоты. Затем добавьте или уберите детали так, чтобы башни стали разные – высокая и низкая. Вместе с детьми сравните башни по высоте: «Вот две башни. Чем они отличаются? Ничем, они одинаковые. А теперь чем они отличаются? Эта башня высокая, а эта низкая. А теперь вы постройте башни! » Попросите детей построить сначала одинаковые башни, а затем высокую и низкую башни. Можно обыграть сюжет, посадив на верхушку башен маленькие игрушки.	</a:t>
            </a:r>
            <a:endParaRPr lang="ru-RU" sz="1400" dirty="0">
              <a:solidFill>
                <a:srgbClr val="002060"/>
              </a:solidFill>
            </a:endParaRPr>
          </a:p>
        </p:txBody>
      </p:sp>
      <p:sp>
        <p:nvSpPr>
          <p:cNvPr id="3" name="TextBox 2"/>
          <p:cNvSpPr txBox="1"/>
          <p:nvPr/>
        </p:nvSpPr>
        <p:spPr>
          <a:xfrm>
            <a:off x="723899" y="1990455"/>
            <a:ext cx="5390147" cy="3323987"/>
          </a:xfrm>
          <a:prstGeom prst="rect">
            <a:avLst/>
          </a:prstGeom>
          <a:noFill/>
        </p:spPr>
        <p:txBody>
          <a:bodyPr wrap="square" rtlCol="0">
            <a:spAutoFit/>
          </a:bodyPr>
          <a:lstStyle/>
          <a:p>
            <a:pPr algn="just"/>
            <a:r>
              <a:rPr lang="ru-RU" sz="1400" b="1" dirty="0" smtClean="0"/>
              <a:t>	</a:t>
            </a:r>
            <a:r>
              <a:rPr lang="ru-RU" sz="1400" b="1" dirty="0"/>
              <a:t>Ход игры: </a:t>
            </a:r>
            <a:endParaRPr lang="ru-RU" sz="1400" b="1" dirty="0" smtClean="0"/>
          </a:p>
          <a:p>
            <a:pPr algn="just"/>
            <a:r>
              <a:rPr lang="ru-RU" sz="1400" b="1" dirty="0" smtClean="0"/>
              <a:t>1-й </a:t>
            </a:r>
            <a:r>
              <a:rPr lang="ru-RU" sz="1400" b="1" dirty="0"/>
              <a:t>вариант «Красная пирамидка». </a:t>
            </a:r>
            <a:r>
              <a:rPr lang="ru-RU" sz="1400" dirty="0"/>
              <a:t>Подберите одноцветные пирамидки с небольшим количеством колец (3 шт., чтобы ребенок не отвлекался на цвет и обращал внимание на размер колец. Предложите ребенку собрать одну пирамидку. Поясните, что пирамидка должна получиться гладкой. Для этого надо каждый раз выбирать самое большое колечко и надевать его на стержень. </a:t>
            </a:r>
            <a:endParaRPr lang="ru-RU" sz="1400" dirty="0" smtClean="0"/>
          </a:p>
          <a:p>
            <a:pPr algn="just"/>
            <a:r>
              <a:rPr lang="ru-RU" sz="1400" b="1" dirty="0" smtClean="0"/>
              <a:t>2-й </a:t>
            </a:r>
            <a:r>
              <a:rPr lang="ru-RU" sz="1400" b="1" dirty="0"/>
              <a:t>вариант «Разноцветная пирамидка». </a:t>
            </a:r>
            <a:r>
              <a:rPr lang="ru-RU" sz="1400" dirty="0"/>
              <a:t>Подберите деревянные или пластмассовые пирамидки с разным количеством разноцветных колец. Предложите детям сначала снять колечки со стержня, затем собрать пирамидки, ориентируясь на признак величины. Можно предложить детям собрать пирамидку без стержня, положив колечки одно на другое. В этом случае хорошо видно, что если пирамидка сложена не верно, то она получается неустойчивой и может рассыпаться. </a:t>
            </a:r>
            <a:endParaRPr lang="ru-RU" sz="1400" dirty="0">
              <a:solidFill>
                <a:srgbClr val="002060"/>
              </a:solidFill>
            </a:endParaRPr>
          </a:p>
        </p:txBody>
      </p:sp>
      <p:sp>
        <p:nvSpPr>
          <p:cNvPr id="7" name="Овал 6"/>
          <p:cNvSpPr/>
          <p:nvPr/>
        </p:nvSpPr>
        <p:spPr>
          <a:xfrm>
            <a:off x="5702793" y="9144000"/>
            <a:ext cx="598616" cy="536714"/>
          </a:xfrm>
          <a:prstGeom prst="ellips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ru-RU" dirty="0" smtClean="0"/>
              <a:t>13</a:t>
            </a:r>
            <a:endParaRPr lang="ru-RU" dirty="0"/>
          </a:p>
        </p:txBody>
      </p:sp>
    </p:spTree>
    <p:extLst>
      <p:ext uri="{BB962C8B-B14F-4D97-AF65-F5344CB8AC3E}">
        <p14:creationId xmlns:p14="http://schemas.microsoft.com/office/powerpoint/2010/main" val="5113224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s://i.pinimg.com/736x/fa/fe/3a/fafe3ae390871555500966b957eace6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6858000" cy="99060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723899" y="636238"/>
            <a:ext cx="4722395" cy="1569660"/>
          </a:xfrm>
          <a:prstGeom prst="rect">
            <a:avLst/>
          </a:prstGeom>
          <a:noFill/>
        </p:spPr>
        <p:txBody>
          <a:bodyPr wrap="square" rtlCol="0">
            <a:spAutoFit/>
          </a:bodyPr>
          <a:lstStyle/>
          <a:p>
            <a:pPr algn="ctr"/>
            <a:endParaRPr lang="ru-RU" sz="1000" dirty="0">
              <a:solidFill>
                <a:srgbClr val="002060"/>
              </a:solidFill>
            </a:endParaRPr>
          </a:p>
          <a:p>
            <a:pPr algn="ctr"/>
            <a:r>
              <a:rPr lang="ru-RU" sz="1600" dirty="0" smtClean="0">
                <a:solidFill>
                  <a:srgbClr val="002060"/>
                </a:solidFill>
              </a:rPr>
              <a:t>Игра 8. «Два поезда»</a:t>
            </a:r>
          </a:p>
          <a:p>
            <a:pPr algn="just"/>
            <a:r>
              <a:rPr lang="ru-RU" sz="1400" dirty="0"/>
              <a:t>	</a:t>
            </a:r>
            <a:r>
              <a:rPr lang="ru-RU" sz="1400" b="1" dirty="0" smtClean="0"/>
              <a:t>Цель: </a:t>
            </a:r>
            <a:r>
              <a:rPr lang="ru-RU" sz="1400" dirty="0" smtClean="0"/>
              <a:t>познакомить детей с такими свойствами величины</a:t>
            </a:r>
            <a:r>
              <a:rPr lang="ru-RU" sz="1400" dirty="0"/>
              <a:t>, как длина; с понятиями длинный, короткий, одинаковые по длине, учить использовать знания о длине в ходе практических действий с предметами; развивать глазомер, сравнивая предметы по длине на расстоянии. </a:t>
            </a:r>
            <a:endParaRPr lang="ru-RU" sz="1400" dirty="0">
              <a:solidFill>
                <a:srgbClr val="002060"/>
              </a:solidFill>
            </a:endParaRPr>
          </a:p>
        </p:txBody>
      </p:sp>
      <p:sp>
        <p:nvSpPr>
          <p:cNvPr id="6" name="TextBox 5"/>
          <p:cNvSpPr txBox="1"/>
          <p:nvPr/>
        </p:nvSpPr>
        <p:spPr>
          <a:xfrm>
            <a:off x="719888" y="4668111"/>
            <a:ext cx="5394158" cy="2846933"/>
          </a:xfrm>
          <a:prstGeom prst="rect">
            <a:avLst/>
          </a:prstGeom>
          <a:noFill/>
        </p:spPr>
        <p:txBody>
          <a:bodyPr wrap="square" rtlCol="0">
            <a:spAutoFit/>
          </a:bodyPr>
          <a:lstStyle/>
          <a:p>
            <a:pPr algn="ctr"/>
            <a:endParaRPr lang="ru-RU" sz="800" dirty="0">
              <a:solidFill>
                <a:srgbClr val="002060"/>
              </a:solidFill>
            </a:endParaRPr>
          </a:p>
          <a:p>
            <a:pPr algn="ctr"/>
            <a:r>
              <a:rPr lang="ru-RU" b="1" dirty="0">
                <a:solidFill>
                  <a:srgbClr val="002060"/>
                </a:solidFill>
              </a:rPr>
              <a:t>Игры на развитие представлений о </a:t>
            </a:r>
            <a:r>
              <a:rPr lang="ru-RU" b="1" dirty="0" smtClean="0">
                <a:solidFill>
                  <a:srgbClr val="002060"/>
                </a:solidFill>
              </a:rPr>
              <a:t>количестве </a:t>
            </a:r>
            <a:r>
              <a:rPr lang="ru-RU" b="1" dirty="0">
                <a:solidFill>
                  <a:srgbClr val="002060"/>
                </a:solidFill>
              </a:rPr>
              <a:t>предметов</a:t>
            </a:r>
          </a:p>
          <a:p>
            <a:pPr algn="ctr"/>
            <a:endParaRPr lang="ru-RU" sz="700" dirty="0">
              <a:solidFill>
                <a:srgbClr val="002060"/>
              </a:solidFill>
            </a:endParaRPr>
          </a:p>
          <a:p>
            <a:pPr algn="ctr"/>
            <a:r>
              <a:rPr lang="ru-RU" sz="1600" dirty="0" smtClean="0">
                <a:solidFill>
                  <a:srgbClr val="002060"/>
                </a:solidFill>
              </a:rPr>
              <a:t>Игра </a:t>
            </a:r>
            <a:r>
              <a:rPr lang="ru-RU" sz="1600" dirty="0">
                <a:solidFill>
                  <a:srgbClr val="002060"/>
                </a:solidFill>
              </a:rPr>
              <a:t>1</a:t>
            </a:r>
            <a:r>
              <a:rPr lang="ru-RU" sz="1600" dirty="0" smtClean="0">
                <a:solidFill>
                  <a:srgbClr val="002060"/>
                </a:solidFill>
              </a:rPr>
              <a:t>. «Собираем шишки»  </a:t>
            </a:r>
          </a:p>
          <a:p>
            <a:pPr algn="just"/>
            <a:r>
              <a:rPr lang="ru-RU" sz="1400" dirty="0"/>
              <a:t>	</a:t>
            </a:r>
            <a:r>
              <a:rPr lang="ru-RU" sz="1400" b="1" dirty="0"/>
              <a:t>Цель: </a:t>
            </a:r>
            <a:r>
              <a:rPr lang="ru-RU" sz="1400" dirty="0"/>
              <a:t>учить детей различать количество предметов; познакомить с понятиями много, мало. </a:t>
            </a:r>
            <a:endParaRPr lang="ru-RU" sz="1400" dirty="0" smtClean="0"/>
          </a:p>
          <a:p>
            <a:pPr algn="just"/>
            <a:r>
              <a:rPr lang="ru-RU" sz="1400" dirty="0"/>
              <a:t>	</a:t>
            </a:r>
            <a:r>
              <a:rPr lang="ru-RU" sz="1400" b="1" dirty="0" smtClean="0"/>
              <a:t>Материалы</a:t>
            </a:r>
            <a:r>
              <a:rPr lang="ru-RU" sz="1400" b="1" dirty="0"/>
              <a:t>: </a:t>
            </a:r>
            <a:r>
              <a:rPr lang="ru-RU" sz="1400" dirty="0"/>
              <a:t>две корзинки или две коробочки, шишки. </a:t>
            </a:r>
            <a:endParaRPr lang="ru-RU" sz="1400" dirty="0" smtClean="0"/>
          </a:p>
          <a:p>
            <a:pPr algn="just"/>
            <a:r>
              <a:rPr lang="ru-RU" sz="1400" dirty="0"/>
              <a:t>	</a:t>
            </a:r>
            <a:r>
              <a:rPr lang="ru-RU" sz="1400" b="1" dirty="0" smtClean="0"/>
              <a:t>Ход </a:t>
            </a:r>
            <a:r>
              <a:rPr lang="ru-RU" sz="1400" b="1" dirty="0"/>
              <a:t>игры: </a:t>
            </a:r>
            <a:r>
              <a:rPr lang="ru-RU" sz="1400" dirty="0"/>
              <a:t>обратите внимание ребенка на разбросанные на палу шишки. Попросите его помочь собрать их. Положите в свою корзинку 2-3 шишки, а малышу предложите собрать остальные. В конце игры подведите итог: «Ты собрал много шишек. Молодец! А сколько шишек у меня? Мало». 	</a:t>
            </a:r>
            <a:endParaRPr lang="ru-RU" sz="1400" dirty="0">
              <a:solidFill>
                <a:srgbClr val="002060"/>
              </a:solidFill>
            </a:endParaRPr>
          </a:p>
        </p:txBody>
      </p:sp>
      <p:sp>
        <p:nvSpPr>
          <p:cNvPr id="3" name="TextBox 2"/>
          <p:cNvSpPr txBox="1"/>
          <p:nvPr/>
        </p:nvSpPr>
        <p:spPr>
          <a:xfrm>
            <a:off x="719888" y="2205898"/>
            <a:ext cx="5390147" cy="2462213"/>
          </a:xfrm>
          <a:prstGeom prst="rect">
            <a:avLst/>
          </a:prstGeom>
          <a:noFill/>
        </p:spPr>
        <p:txBody>
          <a:bodyPr wrap="square" rtlCol="0">
            <a:spAutoFit/>
          </a:bodyPr>
          <a:lstStyle/>
          <a:p>
            <a:pPr algn="just"/>
            <a:r>
              <a:rPr lang="ru-RU" sz="1400" dirty="0" smtClean="0"/>
              <a:t>	</a:t>
            </a:r>
            <a:r>
              <a:rPr lang="ru-RU" sz="1400" b="1" dirty="0" smtClean="0"/>
              <a:t>Материалы</a:t>
            </a:r>
            <a:r>
              <a:rPr lang="ru-RU" sz="1400" b="1" dirty="0"/>
              <a:t>: </a:t>
            </a:r>
            <a:r>
              <a:rPr lang="ru-RU" sz="1400" dirty="0"/>
              <a:t>кубики, бруски; резиновые игрушки небольшого размера или матрешки. </a:t>
            </a:r>
            <a:endParaRPr lang="ru-RU" sz="1400" dirty="0" smtClean="0"/>
          </a:p>
          <a:p>
            <a:pPr algn="just"/>
            <a:r>
              <a:rPr lang="ru-RU" sz="1400" dirty="0"/>
              <a:t>	</a:t>
            </a:r>
            <a:r>
              <a:rPr lang="ru-RU" sz="1400" b="1" dirty="0" smtClean="0"/>
              <a:t>Ход </a:t>
            </a:r>
            <a:r>
              <a:rPr lang="ru-RU" sz="1400" b="1" dirty="0"/>
              <a:t>игры: </a:t>
            </a:r>
            <a:r>
              <a:rPr lang="ru-RU" sz="1400" dirty="0"/>
              <a:t>вместе с детьми постройте из кубиков поезд и предложите поиграть: подталкивая последний кубик, «покатайте» поезд по полу. Затем постройте второй поезд и сравните его с первым (они одинаковые) . Покажите детям, как изменить длину поездов, добавляя или убирая детали (вагоны). Постройте поезда, резко различающиеся по длине. Затем постепенно уменьшайте разницу между поездами. Обыгрывая сюжет, можно посадить в «вагоны» (поставить на кубики) «пассажиров» - небольшие по размеру устойчивые игрушки. </a:t>
            </a:r>
            <a:endParaRPr lang="ru-RU" sz="1400" dirty="0">
              <a:solidFill>
                <a:srgbClr val="002060"/>
              </a:solidFill>
            </a:endParaRPr>
          </a:p>
        </p:txBody>
      </p:sp>
      <p:sp>
        <p:nvSpPr>
          <p:cNvPr id="7" name="Овал 6"/>
          <p:cNvSpPr/>
          <p:nvPr/>
        </p:nvSpPr>
        <p:spPr>
          <a:xfrm>
            <a:off x="5702793" y="9144000"/>
            <a:ext cx="598616" cy="536714"/>
          </a:xfrm>
          <a:prstGeom prst="ellips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ru-RU" dirty="0" smtClean="0"/>
              <a:t>14</a:t>
            </a:r>
            <a:endParaRPr lang="ru-RU" dirty="0"/>
          </a:p>
        </p:txBody>
      </p:sp>
    </p:spTree>
    <p:extLst>
      <p:ext uri="{BB962C8B-B14F-4D97-AF65-F5344CB8AC3E}">
        <p14:creationId xmlns:p14="http://schemas.microsoft.com/office/powerpoint/2010/main" val="373052064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s://i.pinimg.com/736x/fa/fe/3a/fafe3ae390871555500966b957eace6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6858000" cy="99060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723899" y="636238"/>
            <a:ext cx="4722395" cy="1569660"/>
          </a:xfrm>
          <a:prstGeom prst="rect">
            <a:avLst/>
          </a:prstGeom>
          <a:noFill/>
        </p:spPr>
        <p:txBody>
          <a:bodyPr wrap="square" rtlCol="0">
            <a:spAutoFit/>
          </a:bodyPr>
          <a:lstStyle/>
          <a:p>
            <a:pPr algn="ctr"/>
            <a:endParaRPr lang="ru-RU" sz="1000" dirty="0">
              <a:solidFill>
                <a:srgbClr val="002060"/>
              </a:solidFill>
            </a:endParaRPr>
          </a:p>
          <a:p>
            <a:pPr algn="ctr"/>
            <a:r>
              <a:rPr lang="ru-RU" sz="1600" dirty="0" smtClean="0">
                <a:solidFill>
                  <a:srgbClr val="002060"/>
                </a:solidFill>
              </a:rPr>
              <a:t>Игра 2. «Зайцы и лисы»</a:t>
            </a:r>
          </a:p>
          <a:p>
            <a:pPr algn="just"/>
            <a:r>
              <a:rPr lang="ru-RU" sz="1400" dirty="0"/>
              <a:t>	</a:t>
            </a:r>
            <a:r>
              <a:rPr lang="ru-RU" sz="1400" b="1" dirty="0"/>
              <a:t>Цель: </a:t>
            </a:r>
            <a:r>
              <a:rPr lang="ru-RU" sz="1400" dirty="0"/>
              <a:t>учить детей различать количество предметов, познакомить с понятиями один, много, ни одного. Развивать внимание. </a:t>
            </a:r>
            <a:endParaRPr lang="ru-RU" sz="1400" dirty="0" smtClean="0"/>
          </a:p>
          <a:p>
            <a:pPr algn="just"/>
            <a:r>
              <a:rPr lang="ru-RU" sz="1400" dirty="0"/>
              <a:t>	</a:t>
            </a:r>
            <a:r>
              <a:rPr lang="ru-RU" sz="1400" b="1" dirty="0" smtClean="0"/>
              <a:t>Материалы</a:t>
            </a:r>
            <a:r>
              <a:rPr lang="ru-RU" sz="1400" b="1" dirty="0"/>
              <a:t>:</a:t>
            </a:r>
            <a:r>
              <a:rPr lang="ru-RU" sz="1400" dirty="0"/>
              <a:t> шапочка лисы или маска, хвост лисы, бубен.</a:t>
            </a:r>
            <a:endParaRPr lang="ru-RU" sz="1400" dirty="0">
              <a:solidFill>
                <a:srgbClr val="002060"/>
              </a:solidFill>
            </a:endParaRPr>
          </a:p>
        </p:txBody>
      </p:sp>
      <p:sp>
        <p:nvSpPr>
          <p:cNvPr id="6" name="TextBox 5"/>
          <p:cNvSpPr txBox="1"/>
          <p:nvPr/>
        </p:nvSpPr>
        <p:spPr>
          <a:xfrm>
            <a:off x="719888" y="4953000"/>
            <a:ext cx="5394158" cy="3893374"/>
          </a:xfrm>
          <a:prstGeom prst="rect">
            <a:avLst/>
          </a:prstGeom>
          <a:noFill/>
        </p:spPr>
        <p:txBody>
          <a:bodyPr wrap="square" rtlCol="0">
            <a:spAutoFit/>
          </a:bodyPr>
          <a:lstStyle/>
          <a:p>
            <a:pPr algn="ctr"/>
            <a:endParaRPr lang="ru-RU" sz="700" dirty="0">
              <a:solidFill>
                <a:srgbClr val="002060"/>
              </a:solidFill>
            </a:endParaRPr>
          </a:p>
          <a:p>
            <a:pPr algn="ctr"/>
            <a:r>
              <a:rPr lang="ru-RU" sz="1600" dirty="0" smtClean="0">
                <a:solidFill>
                  <a:srgbClr val="002060"/>
                </a:solidFill>
              </a:rPr>
              <a:t>Игра 3. «Песочница»  </a:t>
            </a:r>
          </a:p>
          <a:p>
            <a:pPr algn="just"/>
            <a:r>
              <a:rPr lang="ru-RU" sz="1400" dirty="0"/>
              <a:t>	</a:t>
            </a:r>
            <a:r>
              <a:rPr lang="ru-RU" sz="1400" b="1" dirty="0"/>
              <a:t>Цель: </a:t>
            </a:r>
            <a:r>
              <a:rPr lang="ru-RU" sz="1400" dirty="0"/>
              <a:t>учить детей определять количество сыпучего материала, познакомить с понятиями мало, много, больше, меньше, столько же (одинаково) . </a:t>
            </a:r>
            <a:endParaRPr lang="ru-RU" sz="1400" dirty="0" smtClean="0"/>
          </a:p>
          <a:p>
            <a:pPr algn="just"/>
            <a:r>
              <a:rPr lang="ru-RU" sz="1400" dirty="0"/>
              <a:t>	</a:t>
            </a:r>
            <a:r>
              <a:rPr lang="ru-RU" sz="1400" b="1" dirty="0" smtClean="0"/>
              <a:t>Материалы</a:t>
            </a:r>
            <a:r>
              <a:rPr lang="ru-RU" sz="1400" b="1" dirty="0"/>
              <a:t>:</a:t>
            </a:r>
            <a:r>
              <a:rPr lang="ru-RU" sz="1400" dirty="0"/>
              <a:t> песок, ведерки (одинакового и разного размеров, совки. </a:t>
            </a:r>
            <a:endParaRPr lang="ru-RU" sz="1400" dirty="0" smtClean="0"/>
          </a:p>
          <a:p>
            <a:pPr algn="just"/>
            <a:r>
              <a:rPr lang="ru-RU" sz="1400" dirty="0"/>
              <a:t>	</a:t>
            </a:r>
            <a:r>
              <a:rPr lang="ru-RU" sz="1400" b="1" dirty="0" smtClean="0"/>
              <a:t>Ход </a:t>
            </a:r>
            <a:r>
              <a:rPr lang="ru-RU" sz="1400" b="1" dirty="0"/>
              <a:t>игры: </a:t>
            </a:r>
            <a:r>
              <a:rPr lang="ru-RU" sz="1400" dirty="0"/>
              <a:t>эту игру можно проводить во время прогулки. Дайте детям два ведерка одинаковой величины и совки. Предложите малышам наполнить ведерки песком, а затем сравнить количество песка в них (больше, меньше, одинаково). Игру можно продолжить, предложив детям добавить или отсыпать песок при помощи совка и вновь сравнить количество песка. Затем дайте детям два ведра разной величины и попросите наполнить их песком до краев. Вместе с детьми сравните количество песка в ведрах: «В большом ведре много песка, а в маленьком мало. Здесь больше, а тут меньше песка». Можно высыпать песок из ведер на ровную поверхность и сравнить кучки песка.</a:t>
            </a:r>
            <a:endParaRPr lang="ru-RU" sz="1400" dirty="0">
              <a:solidFill>
                <a:srgbClr val="002060"/>
              </a:solidFill>
            </a:endParaRPr>
          </a:p>
        </p:txBody>
      </p:sp>
      <p:sp>
        <p:nvSpPr>
          <p:cNvPr id="3" name="TextBox 2"/>
          <p:cNvSpPr txBox="1"/>
          <p:nvPr/>
        </p:nvSpPr>
        <p:spPr>
          <a:xfrm>
            <a:off x="719888" y="2059900"/>
            <a:ext cx="5390147" cy="2893100"/>
          </a:xfrm>
          <a:prstGeom prst="rect">
            <a:avLst/>
          </a:prstGeom>
          <a:noFill/>
        </p:spPr>
        <p:txBody>
          <a:bodyPr wrap="square" rtlCol="0">
            <a:spAutoFit/>
          </a:bodyPr>
          <a:lstStyle/>
          <a:p>
            <a:pPr algn="just"/>
            <a:r>
              <a:rPr lang="ru-RU" sz="1400" dirty="0"/>
              <a:t>	</a:t>
            </a:r>
            <a:r>
              <a:rPr lang="ru-RU" sz="1400" b="1" dirty="0"/>
              <a:t>Ход игры: </a:t>
            </a:r>
            <a:r>
              <a:rPr lang="ru-RU" sz="1400" dirty="0"/>
              <a:t>наденьте маску или шапочку лисы и прицепите хвост. Объясните детям правила игры: «Много маленьких пушистых зайчиков скачет по полянке. Но вот звучит бубен. Это приближается лиса. Все зайцы быстро разбегаются и прячутся кто куда. Кто не успеет спрятаться, того лиса поймает и унесет с собой в лес. Дети прыгают, изображая зайцев. Через некоторое время ударьте в бубен. Дети прячутся, а лиса приходит на полянку и ищет зайцев: «Куда же подевались зайцы? Было много, а теперь ни одного… » Лиса уходит, и игра повторяется. По окончании игры подведите итог: «Хотя зайцем много, а лиса одна, им с ней не справится, потому что лиса хитрая охотница. Поэтому лучше от лисы спрятаться. Было зайцев много, а теперь ни одного». В следующий раз роль водящего можно предложить кому-нибудь из детей.</a:t>
            </a:r>
            <a:endParaRPr lang="ru-RU" sz="1400" dirty="0">
              <a:solidFill>
                <a:srgbClr val="002060"/>
              </a:solidFill>
            </a:endParaRPr>
          </a:p>
        </p:txBody>
      </p:sp>
      <p:sp>
        <p:nvSpPr>
          <p:cNvPr id="7" name="Овал 6"/>
          <p:cNvSpPr/>
          <p:nvPr/>
        </p:nvSpPr>
        <p:spPr>
          <a:xfrm>
            <a:off x="5702793" y="9144000"/>
            <a:ext cx="598616" cy="536714"/>
          </a:xfrm>
          <a:prstGeom prst="ellips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ru-RU" dirty="0" smtClean="0"/>
              <a:t>15</a:t>
            </a:r>
            <a:endParaRPr lang="ru-RU" dirty="0"/>
          </a:p>
        </p:txBody>
      </p:sp>
    </p:spTree>
    <p:extLst>
      <p:ext uri="{BB962C8B-B14F-4D97-AF65-F5344CB8AC3E}">
        <p14:creationId xmlns:p14="http://schemas.microsoft.com/office/powerpoint/2010/main" val="15359626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s://i.pinimg.com/736x/fa/fe/3a/fafe3ae390871555500966b957eace6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6858000" cy="99060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723899" y="636238"/>
            <a:ext cx="4722395" cy="1354217"/>
          </a:xfrm>
          <a:prstGeom prst="rect">
            <a:avLst/>
          </a:prstGeom>
          <a:noFill/>
        </p:spPr>
        <p:txBody>
          <a:bodyPr wrap="square" rtlCol="0">
            <a:spAutoFit/>
          </a:bodyPr>
          <a:lstStyle/>
          <a:p>
            <a:pPr algn="ctr"/>
            <a:endParaRPr lang="ru-RU" sz="1000" dirty="0">
              <a:solidFill>
                <a:srgbClr val="002060"/>
              </a:solidFill>
            </a:endParaRPr>
          </a:p>
          <a:p>
            <a:pPr algn="ctr"/>
            <a:r>
              <a:rPr lang="ru-RU" sz="1600" dirty="0" smtClean="0">
                <a:solidFill>
                  <a:srgbClr val="002060"/>
                </a:solidFill>
              </a:rPr>
              <a:t>Игра 4. «Наполни кувшин»</a:t>
            </a:r>
          </a:p>
          <a:p>
            <a:pPr algn="just"/>
            <a:r>
              <a:rPr lang="ru-RU" sz="1400" dirty="0"/>
              <a:t>	</a:t>
            </a:r>
            <a:r>
              <a:rPr lang="ru-RU" sz="1400" b="1" dirty="0"/>
              <a:t>Цель: </a:t>
            </a:r>
            <a:r>
              <a:rPr lang="ru-RU" sz="1400" dirty="0"/>
              <a:t>учить детей определять количество сыпучего материала, познакомить с понятиями мало, много. </a:t>
            </a:r>
            <a:r>
              <a:rPr lang="ru-RU" sz="1400" dirty="0" smtClean="0"/>
              <a:t>	</a:t>
            </a:r>
            <a:r>
              <a:rPr lang="ru-RU" sz="1400" b="1" dirty="0" smtClean="0"/>
              <a:t>Материалы</a:t>
            </a:r>
            <a:r>
              <a:rPr lang="ru-RU" sz="1400" b="1" dirty="0"/>
              <a:t>: </a:t>
            </a:r>
            <a:r>
              <a:rPr lang="ru-RU" sz="1400" dirty="0"/>
              <a:t>два пустых прозрачных кувшина, фасоль (горох, гречка) в мешочке, кружка.</a:t>
            </a:r>
            <a:endParaRPr lang="ru-RU" sz="1400" dirty="0">
              <a:solidFill>
                <a:srgbClr val="002060"/>
              </a:solidFill>
            </a:endParaRPr>
          </a:p>
        </p:txBody>
      </p:sp>
      <p:sp>
        <p:nvSpPr>
          <p:cNvPr id="6" name="TextBox 5"/>
          <p:cNvSpPr txBox="1"/>
          <p:nvPr/>
        </p:nvSpPr>
        <p:spPr>
          <a:xfrm>
            <a:off x="715877" y="4711879"/>
            <a:ext cx="5394158" cy="3031599"/>
          </a:xfrm>
          <a:prstGeom prst="rect">
            <a:avLst/>
          </a:prstGeom>
          <a:noFill/>
        </p:spPr>
        <p:txBody>
          <a:bodyPr wrap="square" rtlCol="0">
            <a:spAutoFit/>
          </a:bodyPr>
          <a:lstStyle/>
          <a:p>
            <a:pPr algn="ctr"/>
            <a:endParaRPr lang="ru-RU" sz="700" dirty="0">
              <a:solidFill>
                <a:srgbClr val="002060"/>
              </a:solidFill>
            </a:endParaRPr>
          </a:p>
          <a:p>
            <a:pPr algn="ctr"/>
            <a:r>
              <a:rPr lang="ru-RU" sz="1600" dirty="0" smtClean="0">
                <a:solidFill>
                  <a:srgbClr val="002060"/>
                </a:solidFill>
              </a:rPr>
              <a:t>Игра 5. «Бутылки»  </a:t>
            </a:r>
          </a:p>
          <a:p>
            <a:pPr algn="just"/>
            <a:r>
              <a:rPr lang="ru-RU" sz="1400" dirty="0"/>
              <a:t>	</a:t>
            </a:r>
            <a:r>
              <a:rPr lang="ru-RU" sz="1400" b="1" dirty="0"/>
              <a:t>Цель: </a:t>
            </a:r>
            <a:r>
              <a:rPr lang="ru-RU" sz="1400" dirty="0"/>
              <a:t>учить детей определять количество жидкости в емкости одинакового размера. </a:t>
            </a:r>
            <a:endParaRPr lang="ru-RU" sz="1400" dirty="0" smtClean="0"/>
          </a:p>
          <a:p>
            <a:pPr algn="just"/>
            <a:r>
              <a:rPr lang="ru-RU" sz="1400" dirty="0"/>
              <a:t>	</a:t>
            </a:r>
            <a:r>
              <a:rPr lang="ru-RU" sz="1400" b="1" dirty="0" smtClean="0"/>
              <a:t>Материалы</a:t>
            </a:r>
            <a:r>
              <a:rPr lang="ru-RU" sz="1400" b="1" dirty="0"/>
              <a:t>: </a:t>
            </a:r>
            <a:r>
              <a:rPr lang="ru-RU" sz="1400" dirty="0"/>
              <a:t>пластиковые бутылки одинаковой величины и формы (2 -3 шт.) ; вода (можно использовать подкрашенную воду) . </a:t>
            </a:r>
            <a:r>
              <a:rPr lang="ru-RU" sz="1400" dirty="0" smtClean="0"/>
              <a:t>	</a:t>
            </a:r>
            <a:r>
              <a:rPr lang="ru-RU" sz="1400" b="1" dirty="0" smtClean="0"/>
              <a:t>Ход </a:t>
            </a:r>
            <a:r>
              <a:rPr lang="ru-RU" sz="1400" b="1" dirty="0"/>
              <a:t>игры: </a:t>
            </a:r>
            <a:r>
              <a:rPr lang="ru-RU" sz="1400" dirty="0"/>
              <a:t>наполните бутылки водой: одну на четверть, другую наполовину, третью до краев. Вместе с детьми сравните количество воды в бутылках: «Посмотрите, в этих бутылках вода. В этой – много воды, здесь половина, а в этой мало воды. Покажите, в какой бутылке много воды. Теперь покажите, в какой бутылке мало воды… » Затем дайте детям пустые бутылки и попросите налить в них </a:t>
            </a:r>
            <a:r>
              <a:rPr lang="ru-RU" sz="1400" dirty="0" smtClean="0"/>
              <a:t>из-под </a:t>
            </a:r>
            <a:r>
              <a:rPr lang="ru-RU" sz="1400" dirty="0"/>
              <a:t>крана заданное количество воды: много, мало, половину.</a:t>
            </a:r>
            <a:endParaRPr lang="ru-RU" sz="1400" dirty="0">
              <a:solidFill>
                <a:srgbClr val="002060"/>
              </a:solidFill>
            </a:endParaRPr>
          </a:p>
        </p:txBody>
      </p:sp>
      <p:sp>
        <p:nvSpPr>
          <p:cNvPr id="3" name="TextBox 2"/>
          <p:cNvSpPr txBox="1"/>
          <p:nvPr/>
        </p:nvSpPr>
        <p:spPr>
          <a:xfrm>
            <a:off x="719888" y="1990455"/>
            <a:ext cx="5390147" cy="2677656"/>
          </a:xfrm>
          <a:prstGeom prst="rect">
            <a:avLst/>
          </a:prstGeom>
          <a:noFill/>
        </p:spPr>
        <p:txBody>
          <a:bodyPr wrap="square" rtlCol="0">
            <a:spAutoFit/>
          </a:bodyPr>
          <a:lstStyle/>
          <a:p>
            <a:pPr algn="just"/>
            <a:r>
              <a:rPr lang="ru-RU" sz="1400" dirty="0"/>
              <a:t>	</a:t>
            </a:r>
            <a:r>
              <a:rPr lang="ru-RU" sz="1400" b="1" dirty="0"/>
              <a:t>Ход игры: </a:t>
            </a:r>
            <a:r>
              <a:rPr lang="ru-RU" sz="1400" dirty="0"/>
              <a:t>игра проводится индивидуально. Покажите ребенку пустой кувшин, Затем зачерпните фасоль кружкой и пересыпьте в кувшин. Предложите ребенку наполнить кувшин фасолью. Когда малыш справится с заданием, скажите «Кувшин был пустой, а теперь полный. Здесь много фасоли». Попросите ребенка пересыпать оставшуюся в мешочке фасоль в другой кувшин. Затем скажите: «Закончилась фасоль. Сколько здесь фасоли? Мало. В этом кувшине много, а в этом мало». Такую игру можно проводить, используя различные емкости (миски, банки) и материалы (крупы, семечки, песок, воду) . Игру можно усложнить, предложив ребенку наполнить крупой 3 – 5 одинаковых емкостей, а затем сравнить количество крупы в них. </a:t>
            </a:r>
            <a:endParaRPr lang="ru-RU" sz="1400" dirty="0">
              <a:solidFill>
                <a:srgbClr val="002060"/>
              </a:solidFill>
            </a:endParaRPr>
          </a:p>
        </p:txBody>
      </p:sp>
      <p:sp>
        <p:nvSpPr>
          <p:cNvPr id="7" name="Овал 6"/>
          <p:cNvSpPr/>
          <p:nvPr/>
        </p:nvSpPr>
        <p:spPr>
          <a:xfrm>
            <a:off x="5702793" y="9144000"/>
            <a:ext cx="598616" cy="536714"/>
          </a:xfrm>
          <a:prstGeom prst="ellips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ru-RU" dirty="0" smtClean="0"/>
              <a:t>16</a:t>
            </a:r>
            <a:endParaRPr lang="ru-RU" dirty="0"/>
          </a:p>
        </p:txBody>
      </p:sp>
    </p:spTree>
    <p:extLst>
      <p:ext uri="{BB962C8B-B14F-4D97-AF65-F5344CB8AC3E}">
        <p14:creationId xmlns:p14="http://schemas.microsoft.com/office/powerpoint/2010/main" val="300518268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s://i.pinimg.com/736x/fa/fe/3a/fafe3ae390871555500966b957eace6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6858000" cy="99060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567487" y="636238"/>
            <a:ext cx="4722395" cy="861774"/>
          </a:xfrm>
          <a:prstGeom prst="rect">
            <a:avLst/>
          </a:prstGeom>
          <a:noFill/>
        </p:spPr>
        <p:txBody>
          <a:bodyPr wrap="square" rtlCol="0">
            <a:spAutoFit/>
          </a:bodyPr>
          <a:lstStyle/>
          <a:p>
            <a:pPr algn="ctr"/>
            <a:endParaRPr lang="ru-RU" sz="1000" dirty="0">
              <a:solidFill>
                <a:srgbClr val="002060"/>
              </a:solidFill>
            </a:endParaRPr>
          </a:p>
          <a:p>
            <a:pPr algn="ctr"/>
            <a:r>
              <a:rPr lang="ru-RU" b="1" dirty="0">
                <a:solidFill>
                  <a:srgbClr val="002060"/>
                </a:solidFill>
              </a:rPr>
              <a:t>Игры </a:t>
            </a:r>
            <a:r>
              <a:rPr lang="ru-RU" b="1" dirty="0" smtClean="0">
                <a:solidFill>
                  <a:srgbClr val="002060"/>
                </a:solidFill>
              </a:rPr>
              <a:t>на расположение в пространстве</a:t>
            </a:r>
          </a:p>
          <a:p>
            <a:pPr algn="ctr"/>
            <a:endParaRPr lang="ru-RU" sz="600" dirty="0">
              <a:solidFill>
                <a:srgbClr val="002060"/>
              </a:solidFill>
            </a:endParaRPr>
          </a:p>
          <a:p>
            <a:pPr algn="ctr"/>
            <a:r>
              <a:rPr lang="ru-RU" sz="1600" dirty="0">
                <a:solidFill>
                  <a:srgbClr val="002060"/>
                </a:solidFill>
              </a:rPr>
              <a:t>Игра 1. </a:t>
            </a:r>
            <a:r>
              <a:rPr lang="ru-RU" sz="1600" dirty="0" smtClean="0">
                <a:solidFill>
                  <a:srgbClr val="002060"/>
                </a:solidFill>
              </a:rPr>
              <a:t>«Возьми игрушку»  </a:t>
            </a:r>
          </a:p>
        </p:txBody>
      </p:sp>
      <p:sp>
        <p:nvSpPr>
          <p:cNvPr id="6" name="TextBox 5"/>
          <p:cNvSpPr txBox="1"/>
          <p:nvPr/>
        </p:nvSpPr>
        <p:spPr>
          <a:xfrm>
            <a:off x="715877" y="4711879"/>
            <a:ext cx="5394158" cy="2169825"/>
          </a:xfrm>
          <a:prstGeom prst="rect">
            <a:avLst/>
          </a:prstGeom>
          <a:noFill/>
        </p:spPr>
        <p:txBody>
          <a:bodyPr wrap="square" rtlCol="0">
            <a:spAutoFit/>
          </a:bodyPr>
          <a:lstStyle/>
          <a:p>
            <a:pPr algn="ctr"/>
            <a:endParaRPr lang="ru-RU" sz="700" dirty="0">
              <a:solidFill>
                <a:srgbClr val="002060"/>
              </a:solidFill>
            </a:endParaRPr>
          </a:p>
          <a:p>
            <a:pPr algn="ctr"/>
            <a:r>
              <a:rPr lang="ru-RU" sz="1600" dirty="0" smtClean="0">
                <a:solidFill>
                  <a:srgbClr val="002060"/>
                </a:solidFill>
              </a:rPr>
              <a:t>Игра 2. «Прячьтесь в домик!»  </a:t>
            </a:r>
          </a:p>
          <a:p>
            <a:pPr algn="just"/>
            <a:r>
              <a:rPr lang="ru-RU" sz="1400" dirty="0"/>
              <a:t>	</a:t>
            </a:r>
            <a:r>
              <a:rPr lang="ru-RU" sz="1400" b="1" dirty="0"/>
              <a:t>Цель: </a:t>
            </a:r>
            <a:r>
              <a:rPr lang="ru-RU" sz="1400" dirty="0"/>
              <a:t>знакомить с пространственными отношениями, выраженными словами: внутри, снаружи. </a:t>
            </a:r>
            <a:endParaRPr lang="ru-RU" sz="1400" dirty="0" smtClean="0"/>
          </a:p>
          <a:p>
            <a:pPr algn="just"/>
            <a:r>
              <a:rPr lang="ru-RU" sz="1400" dirty="0"/>
              <a:t>	</a:t>
            </a:r>
            <a:r>
              <a:rPr lang="ru-RU" sz="1400" b="1" dirty="0" smtClean="0"/>
              <a:t>Материалы</a:t>
            </a:r>
            <a:r>
              <a:rPr lang="ru-RU" sz="1400" b="1" dirty="0"/>
              <a:t>:</a:t>
            </a:r>
            <a:r>
              <a:rPr lang="ru-RU" sz="1400" dirty="0"/>
              <a:t> игрушечный домик. </a:t>
            </a:r>
            <a:endParaRPr lang="ru-RU" sz="1400" dirty="0" smtClean="0"/>
          </a:p>
          <a:p>
            <a:pPr algn="just"/>
            <a:r>
              <a:rPr lang="ru-RU" sz="1400" dirty="0"/>
              <a:t>	</a:t>
            </a:r>
            <a:r>
              <a:rPr lang="ru-RU" sz="1400" b="1" dirty="0" smtClean="0"/>
              <a:t>Ход </a:t>
            </a:r>
            <a:r>
              <a:rPr lang="ru-RU" sz="1400" b="1" dirty="0"/>
              <a:t>игры: </a:t>
            </a:r>
            <a:r>
              <a:rPr lang="ru-RU" sz="1400" dirty="0"/>
              <a:t>домик для игры можно сделать самостоятельно из предметов мебели и покрывал. Для индивидуальной игры можно использовать большую коробку или шкаф. По вашей команде: «Внутрь», «Наружу» - дети прячутся в игрушечный домик или вылезают из него. </a:t>
            </a:r>
            <a:endParaRPr lang="ru-RU" sz="1400" dirty="0">
              <a:solidFill>
                <a:srgbClr val="002060"/>
              </a:solidFill>
            </a:endParaRPr>
          </a:p>
        </p:txBody>
      </p:sp>
      <p:sp>
        <p:nvSpPr>
          <p:cNvPr id="3" name="TextBox 2"/>
          <p:cNvSpPr txBox="1"/>
          <p:nvPr/>
        </p:nvSpPr>
        <p:spPr>
          <a:xfrm>
            <a:off x="715877" y="1498012"/>
            <a:ext cx="5390147" cy="3323987"/>
          </a:xfrm>
          <a:prstGeom prst="rect">
            <a:avLst/>
          </a:prstGeom>
          <a:noFill/>
        </p:spPr>
        <p:txBody>
          <a:bodyPr wrap="square" rtlCol="0">
            <a:spAutoFit/>
          </a:bodyPr>
          <a:lstStyle/>
          <a:p>
            <a:pPr algn="just"/>
            <a:r>
              <a:rPr lang="ru-RU" sz="1400" dirty="0"/>
              <a:t>	</a:t>
            </a:r>
            <a:r>
              <a:rPr lang="ru-RU" sz="1400" b="1" dirty="0"/>
              <a:t>Цель: </a:t>
            </a:r>
            <a:r>
              <a:rPr lang="ru-RU" sz="1400" dirty="0"/>
              <a:t>знакомить с пространственными отношениями, выраженными словами: далеко, близко, дальше, ближе, рядом; развивать глазомер; учить определять направление, в котором находится предмет. </a:t>
            </a:r>
            <a:endParaRPr lang="ru-RU" sz="1400" dirty="0" smtClean="0"/>
          </a:p>
          <a:p>
            <a:pPr algn="just"/>
            <a:r>
              <a:rPr lang="ru-RU" sz="1400" dirty="0"/>
              <a:t>	</a:t>
            </a:r>
            <a:r>
              <a:rPr lang="ru-RU" sz="1400" b="1" dirty="0" smtClean="0"/>
              <a:t>Материалы</a:t>
            </a:r>
            <a:r>
              <a:rPr lang="ru-RU" sz="1400" b="1" dirty="0"/>
              <a:t>:</a:t>
            </a:r>
            <a:r>
              <a:rPr lang="ru-RU" sz="1400" dirty="0"/>
              <a:t> различные предметы и игрушки</a:t>
            </a:r>
            <a:r>
              <a:rPr lang="ru-RU" sz="1400" dirty="0" smtClean="0"/>
              <a:t>.</a:t>
            </a:r>
          </a:p>
          <a:p>
            <a:pPr algn="just"/>
            <a:r>
              <a:rPr lang="ru-RU" sz="1400" dirty="0"/>
              <a:t>	</a:t>
            </a:r>
            <a:r>
              <a:rPr lang="ru-RU" sz="1400" b="1" dirty="0" smtClean="0"/>
              <a:t> </a:t>
            </a:r>
            <a:r>
              <a:rPr lang="ru-RU" sz="1400" b="1" dirty="0"/>
              <a:t>Ход игры: </a:t>
            </a:r>
            <a:r>
              <a:rPr lang="ru-RU" sz="1400" dirty="0"/>
              <a:t>предложите двум малышам сесть за стол и дайте им по игрушке. Дайте им возможность поиграть с игрушками. Затем попросите детей закрыть глаза и положите игрушки на стол в пределах досягаемости. Пусть малыши откроют глаза и возьмут игрушки, не вставая со стульев. В следующий раз сначала положите игрушку в пределах досягаемости, а другую чуть дальше, затем обе игрушки расположите так, чтобы их было не просто достать. В конце игры подведите итог: «Игрушки лежат далеко, поэтому их трудно достать. Я подвинула игрушки – теперь они близко и можно легко дотянуться до них».</a:t>
            </a:r>
            <a:endParaRPr lang="ru-RU" sz="1400" dirty="0">
              <a:solidFill>
                <a:srgbClr val="002060"/>
              </a:solidFill>
            </a:endParaRPr>
          </a:p>
        </p:txBody>
      </p:sp>
      <p:sp>
        <p:nvSpPr>
          <p:cNvPr id="7" name="Овал 6"/>
          <p:cNvSpPr/>
          <p:nvPr/>
        </p:nvSpPr>
        <p:spPr>
          <a:xfrm>
            <a:off x="5702793" y="9144000"/>
            <a:ext cx="598616" cy="536714"/>
          </a:xfrm>
          <a:prstGeom prst="ellips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ru-RU" dirty="0" smtClean="0"/>
              <a:t>17</a:t>
            </a:r>
            <a:endParaRPr lang="ru-RU" dirty="0"/>
          </a:p>
        </p:txBody>
      </p:sp>
    </p:spTree>
    <p:extLst>
      <p:ext uri="{BB962C8B-B14F-4D97-AF65-F5344CB8AC3E}">
        <p14:creationId xmlns:p14="http://schemas.microsoft.com/office/powerpoint/2010/main" val="191499700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s://i.pinimg.com/736x/fa/fe/3a/fafe3ae390871555500966b957eace6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6858000" cy="99060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723899" y="636238"/>
            <a:ext cx="4722395" cy="1077218"/>
          </a:xfrm>
          <a:prstGeom prst="rect">
            <a:avLst/>
          </a:prstGeom>
          <a:noFill/>
        </p:spPr>
        <p:txBody>
          <a:bodyPr wrap="square" rtlCol="0">
            <a:spAutoFit/>
          </a:bodyPr>
          <a:lstStyle/>
          <a:p>
            <a:pPr algn="ctr"/>
            <a:endParaRPr lang="ru-RU" sz="600" dirty="0">
              <a:solidFill>
                <a:srgbClr val="002060"/>
              </a:solidFill>
            </a:endParaRPr>
          </a:p>
          <a:p>
            <a:pPr algn="ctr"/>
            <a:r>
              <a:rPr lang="ru-RU" sz="1600" dirty="0">
                <a:solidFill>
                  <a:srgbClr val="002060"/>
                </a:solidFill>
              </a:rPr>
              <a:t>Игра </a:t>
            </a:r>
            <a:r>
              <a:rPr lang="ru-RU" sz="1600" dirty="0" smtClean="0">
                <a:solidFill>
                  <a:srgbClr val="002060"/>
                </a:solidFill>
              </a:rPr>
              <a:t>3. «Вверх и вниз» </a:t>
            </a:r>
          </a:p>
          <a:p>
            <a:pPr algn="ctr"/>
            <a:r>
              <a:rPr lang="ru-RU" sz="1400" b="1" dirty="0"/>
              <a:t>Цель: </a:t>
            </a:r>
            <a:r>
              <a:rPr lang="ru-RU" sz="1400" dirty="0"/>
              <a:t>знакомить с пространственными отношениями, выраженными словами: сверху, снизу, вверх, вниз. </a:t>
            </a:r>
            <a:r>
              <a:rPr lang="ru-RU" sz="1400" b="1" dirty="0"/>
              <a:t>Материалы:</a:t>
            </a:r>
            <a:r>
              <a:rPr lang="ru-RU" sz="1400" dirty="0"/>
              <a:t> различные предметы и игрушки, скамейка.</a:t>
            </a:r>
            <a:r>
              <a:rPr lang="ru-RU" sz="1400" dirty="0" smtClean="0">
                <a:solidFill>
                  <a:srgbClr val="002060"/>
                </a:solidFill>
              </a:rPr>
              <a:t> </a:t>
            </a:r>
          </a:p>
        </p:txBody>
      </p:sp>
      <p:sp>
        <p:nvSpPr>
          <p:cNvPr id="6" name="TextBox 5"/>
          <p:cNvSpPr txBox="1"/>
          <p:nvPr/>
        </p:nvSpPr>
        <p:spPr>
          <a:xfrm>
            <a:off x="731921" y="2659868"/>
            <a:ext cx="5394158" cy="2385268"/>
          </a:xfrm>
          <a:prstGeom prst="rect">
            <a:avLst/>
          </a:prstGeom>
          <a:noFill/>
        </p:spPr>
        <p:txBody>
          <a:bodyPr wrap="square" rtlCol="0">
            <a:spAutoFit/>
          </a:bodyPr>
          <a:lstStyle/>
          <a:p>
            <a:pPr algn="ctr"/>
            <a:endParaRPr lang="ru-RU" sz="700" dirty="0">
              <a:solidFill>
                <a:srgbClr val="002060"/>
              </a:solidFill>
            </a:endParaRPr>
          </a:p>
          <a:p>
            <a:pPr algn="ctr"/>
            <a:r>
              <a:rPr lang="ru-RU" sz="1600" dirty="0" smtClean="0">
                <a:solidFill>
                  <a:srgbClr val="002060"/>
                </a:solidFill>
              </a:rPr>
              <a:t>Игра 4. «Где же мишка»  </a:t>
            </a:r>
          </a:p>
          <a:p>
            <a:pPr algn="just"/>
            <a:r>
              <a:rPr lang="ru-RU" sz="1400" dirty="0"/>
              <a:t>	</a:t>
            </a:r>
            <a:r>
              <a:rPr lang="ru-RU" sz="1400" b="1" dirty="0"/>
              <a:t>Цель: </a:t>
            </a:r>
            <a:r>
              <a:rPr lang="ru-RU" sz="1400" dirty="0"/>
              <a:t>знакомить с расположением объектов в пространстве относительно друг друга. </a:t>
            </a:r>
            <a:endParaRPr lang="ru-RU" sz="1400" dirty="0" smtClean="0"/>
          </a:p>
          <a:p>
            <a:pPr algn="just"/>
            <a:r>
              <a:rPr lang="ru-RU" sz="1400" dirty="0"/>
              <a:t>	</a:t>
            </a:r>
            <a:r>
              <a:rPr lang="ru-RU" sz="1400" b="1" dirty="0" smtClean="0"/>
              <a:t>Материалы</a:t>
            </a:r>
            <a:r>
              <a:rPr lang="ru-RU" sz="1400" b="1" dirty="0"/>
              <a:t>:</a:t>
            </a:r>
            <a:r>
              <a:rPr lang="ru-RU" sz="1400" dirty="0"/>
              <a:t> стулья (два маленьких и один большой, два больших игрушечных медведя и другие игрушки. </a:t>
            </a:r>
            <a:endParaRPr lang="ru-RU" sz="1400" dirty="0" smtClean="0"/>
          </a:p>
          <a:p>
            <a:pPr algn="just"/>
            <a:r>
              <a:rPr lang="ru-RU" sz="1400" dirty="0"/>
              <a:t>	</a:t>
            </a:r>
            <a:r>
              <a:rPr lang="ru-RU" sz="1400" b="1" dirty="0" smtClean="0"/>
              <a:t>Ход </a:t>
            </a:r>
            <a:r>
              <a:rPr lang="ru-RU" sz="1400" b="1" dirty="0"/>
              <a:t>игры: </a:t>
            </a:r>
            <a:r>
              <a:rPr lang="ru-RU" sz="1400" dirty="0"/>
              <a:t>предложите ребенку повторить вслед за вами следующие действия: посадить мишку на стул, за стул, под стул, поставить его перед стулом, рядом со стулом. Упражняя игру, попросите ребенка повторить положение игрушки, изменяя свободное положение относительно большого стула. </a:t>
            </a:r>
            <a:endParaRPr lang="ru-RU" sz="1400" dirty="0">
              <a:solidFill>
                <a:srgbClr val="002060"/>
              </a:solidFill>
            </a:endParaRPr>
          </a:p>
        </p:txBody>
      </p:sp>
      <p:sp>
        <p:nvSpPr>
          <p:cNvPr id="3" name="TextBox 2"/>
          <p:cNvSpPr txBox="1"/>
          <p:nvPr/>
        </p:nvSpPr>
        <p:spPr>
          <a:xfrm>
            <a:off x="723899" y="1713456"/>
            <a:ext cx="5390147" cy="954107"/>
          </a:xfrm>
          <a:prstGeom prst="rect">
            <a:avLst/>
          </a:prstGeom>
          <a:noFill/>
        </p:spPr>
        <p:txBody>
          <a:bodyPr wrap="square" rtlCol="0">
            <a:spAutoFit/>
          </a:bodyPr>
          <a:lstStyle/>
          <a:p>
            <a:pPr algn="just"/>
            <a:r>
              <a:rPr lang="ru-RU" sz="1400" dirty="0"/>
              <a:t>	</a:t>
            </a:r>
            <a:r>
              <a:rPr lang="ru-RU" sz="1400" b="1" dirty="0"/>
              <a:t>Ход игры: </a:t>
            </a:r>
            <a:r>
              <a:rPr lang="ru-RU" sz="1400" dirty="0"/>
              <a:t>по вашей команде: «Вверх», «Вниз» - дети взбираются на скамейку (бордюр, турник) или слезают с неё. Можно также предложить детям по команде «Вверх», «Вниз» - располагать игрушки соответственно высоко или низко.</a:t>
            </a:r>
            <a:endParaRPr lang="ru-RU" sz="1400" dirty="0">
              <a:solidFill>
                <a:srgbClr val="002060"/>
              </a:solidFill>
            </a:endParaRPr>
          </a:p>
        </p:txBody>
      </p:sp>
      <p:sp>
        <p:nvSpPr>
          <p:cNvPr id="7" name="TextBox 6"/>
          <p:cNvSpPr txBox="1"/>
          <p:nvPr/>
        </p:nvSpPr>
        <p:spPr>
          <a:xfrm>
            <a:off x="719888" y="5094147"/>
            <a:ext cx="5394158" cy="3031599"/>
          </a:xfrm>
          <a:prstGeom prst="rect">
            <a:avLst/>
          </a:prstGeom>
          <a:noFill/>
        </p:spPr>
        <p:txBody>
          <a:bodyPr wrap="square" rtlCol="0">
            <a:spAutoFit/>
          </a:bodyPr>
          <a:lstStyle/>
          <a:p>
            <a:pPr algn="ctr"/>
            <a:endParaRPr lang="ru-RU" sz="700" dirty="0">
              <a:solidFill>
                <a:srgbClr val="002060"/>
              </a:solidFill>
            </a:endParaRPr>
          </a:p>
          <a:p>
            <a:pPr algn="ctr"/>
            <a:r>
              <a:rPr lang="ru-RU" sz="1600" dirty="0" smtClean="0">
                <a:solidFill>
                  <a:srgbClr val="002060"/>
                </a:solidFill>
              </a:rPr>
              <a:t>Игра 5. «Лист бумаги»  </a:t>
            </a:r>
          </a:p>
          <a:p>
            <a:pPr algn="just"/>
            <a:r>
              <a:rPr lang="ru-RU" sz="1400" dirty="0"/>
              <a:t>	</a:t>
            </a:r>
            <a:r>
              <a:rPr lang="ru-RU" sz="1400" b="1" dirty="0"/>
              <a:t>Цель: </a:t>
            </a:r>
            <a:r>
              <a:rPr lang="ru-RU" sz="1400" dirty="0"/>
              <a:t>учить детей ориентироваться на листе бумаги. </a:t>
            </a:r>
            <a:r>
              <a:rPr lang="ru-RU" sz="1400" dirty="0" smtClean="0"/>
              <a:t>	</a:t>
            </a:r>
            <a:r>
              <a:rPr lang="ru-RU" sz="1400" b="1" dirty="0" smtClean="0"/>
              <a:t>Материалы</a:t>
            </a:r>
            <a:r>
              <a:rPr lang="ru-RU" sz="1400" b="1" dirty="0"/>
              <a:t>:</a:t>
            </a:r>
            <a:r>
              <a:rPr lang="ru-RU" sz="1400" dirty="0"/>
              <a:t> листы бумаги, картонные фигурки с изображениями различных предметов. </a:t>
            </a:r>
            <a:endParaRPr lang="ru-RU" sz="1400" dirty="0" smtClean="0"/>
          </a:p>
          <a:p>
            <a:pPr algn="just"/>
            <a:r>
              <a:rPr lang="ru-RU" sz="1400" dirty="0"/>
              <a:t>	</a:t>
            </a:r>
            <a:r>
              <a:rPr lang="ru-RU" sz="1400" b="1" dirty="0" smtClean="0"/>
              <a:t>Ход </a:t>
            </a:r>
            <a:r>
              <a:rPr lang="ru-RU" sz="1400" b="1" dirty="0"/>
              <a:t>игры: </a:t>
            </a:r>
            <a:r>
              <a:rPr lang="ru-RU" sz="1400" dirty="0"/>
              <a:t>покажите детям лист бумаги, объясните, где у него верх, низ, правая, левая стороны, центр. Затем раздайте детям листы бумаги и картонные картинки с изображением предметов и игрушек. Попросите разложить их в определенных местах листа, например: «Представьте, что лист бумаги – это белая полянка. Посадите игрушки на полянку так, как я скажу: положите утенка посередине, а зайчика внизу, вверху посадите птичку». Инструкции можно уточнять и усложнять: «Поставьте утенка наверху справа. Лягушку посадите вниз посредине».</a:t>
            </a:r>
            <a:endParaRPr lang="ru-RU" sz="1400" dirty="0">
              <a:solidFill>
                <a:srgbClr val="002060"/>
              </a:solidFill>
            </a:endParaRPr>
          </a:p>
        </p:txBody>
      </p:sp>
      <p:sp>
        <p:nvSpPr>
          <p:cNvPr id="8" name="Овал 7"/>
          <p:cNvSpPr/>
          <p:nvPr/>
        </p:nvSpPr>
        <p:spPr>
          <a:xfrm>
            <a:off x="5702793" y="9144000"/>
            <a:ext cx="598616" cy="536714"/>
          </a:xfrm>
          <a:prstGeom prst="ellips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ru-RU" dirty="0" smtClean="0"/>
              <a:t>18</a:t>
            </a:r>
            <a:endParaRPr lang="ru-RU" dirty="0"/>
          </a:p>
        </p:txBody>
      </p:sp>
    </p:spTree>
    <p:extLst>
      <p:ext uri="{BB962C8B-B14F-4D97-AF65-F5344CB8AC3E}">
        <p14:creationId xmlns:p14="http://schemas.microsoft.com/office/powerpoint/2010/main" val="26826298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s://i.pinimg.com/736x/fa/fe/3a/fafe3ae390871555500966b957eace6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6858000" cy="990600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ctrTitle"/>
          </p:nvPr>
        </p:nvSpPr>
        <p:spPr>
          <a:xfrm>
            <a:off x="685800" y="1347537"/>
            <a:ext cx="5454315" cy="1475874"/>
          </a:xfrm>
        </p:spPr>
        <p:txBody>
          <a:bodyPr>
            <a:normAutofit/>
          </a:bodyPr>
          <a:lstStyle/>
          <a:p>
            <a:r>
              <a:rPr lang="ru-RU" sz="2400" b="1" dirty="0" smtClean="0">
                <a:solidFill>
                  <a:schemeClr val="accent5">
                    <a:lumMod val="75000"/>
                  </a:schemeClr>
                </a:solidFill>
              </a:rPr>
              <a:t>Уважаемые родители </a:t>
            </a:r>
            <a:br>
              <a:rPr lang="ru-RU" sz="2400" b="1" dirty="0" smtClean="0">
                <a:solidFill>
                  <a:schemeClr val="accent5">
                    <a:lumMod val="75000"/>
                  </a:schemeClr>
                </a:solidFill>
              </a:rPr>
            </a:br>
            <a:r>
              <a:rPr lang="ru-RU" sz="2400" b="1" dirty="0" smtClean="0">
                <a:solidFill>
                  <a:schemeClr val="accent5">
                    <a:lumMod val="75000"/>
                  </a:schemeClr>
                </a:solidFill>
              </a:rPr>
              <a:t>(законные представители)</a:t>
            </a:r>
            <a:br>
              <a:rPr lang="ru-RU" sz="2400" b="1" dirty="0" smtClean="0">
                <a:solidFill>
                  <a:schemeClr val="accent5">
                    <a:lumMod val="75000"/>
                  </a:schemeClr>
                </a:solidFill>
              </a:rPr>
            </a:br>
            <a:r>
              <a:rPr lang="ru-RU" sz="2400" b="1" dirty="0" smtClean="0">
                <a:solidFill>
                  <a:schemeClr val="accent5">
                    <a:lumMod val="75000"/>
                  </a:schemeClr>
                </a:solidFill>
              </a:rPr>
              <a:t> наших воспитанников!</a:t>
            </a:r>
            <a:r>
              <a:rPr lang="ru-RU" sz="2000" dirty="0" smtClean="0"/>
              <a:t/>
            </a:r>
            <a:br>
              <a:rPr lang="ru-RU" sz="2000" dirty="0" smtClean="0"/>
            </a:br>
            <a:endParaRPr lang="ru-RU" sz="2000" dirty="0"/>
          </a:p>
        </p:txBody>
      </p:sp>
      <p:sp>
        <p:nvSpPr>
          <p:cNvPr id="4" name="TextBox 3"/>
          <p:cNvSpPr txBox="1"/>
          <p:nvPr/>
        </p:nvSpPr>
        <p:spPr>
          <a:xfrm>
            <a:off x="685800" y="2951747"/>
            <a:ext cx="5486400" cy="4247317"/>
          </a:xfrm>
          <a:prstGeom prst="rect">
            <a:avLst/>
          </a:prstGeom>
          <a:noFill/>
        </p:spPr>
        <p:txBody>
          <a:bodyPr wrap="square" rtlCol="0">
            <a:spAutoFit/>
          </a:bodyPr>
          <a:lstStyle/>
          <a:p>
            <a:pPr algn="just"/>
            <a:r>
              <a:rPr lang="ru-RU" dirty="0" smtClean="0"/>
              <a:t>	Период вынужденной самоизоляции в целях сохранения здоровья и жизни детей и взрослых – это возможность провести время всей семьей, пообщаться, научиться и научить друг друга чему-то новому, дружно смастерить поделки и нарисовать рисунки.</a:t>
            </a:r>
          </a:p>
          <a:p>
            <a:pPr algn="just"/>
            <a:r>
              <a:rPr lang="ru-RU" dirty="0"/>
              <a:t>	</a:t>
            </a:r>
            <a:r>
              <a:rPr lang="ru-RU" dirty="0" smtClean="0"/>
              <a:t>Придерживайтесь режима дня для детей раннего возраста, который действует в детском саду. Для ребенка важны полноценный сон, правильное питание, достаточное пребывание на свежем воздухе, обеспечение необходимой двигательной активности. Охраняйте психическое здоровье детей: лимитируйте время нахождения перед телевизором, компьютером, ноутбуком, планшетом, ограждайте малышей от тревожных новостей и страхов.</a:t>
            </a:r>
            <a:endParaRPr lang="ru-RU" dirty="0"/>
          </a:p>
        </p:txBody>
      </p:sp>
      <p:sp>
        <p:nvSpPr>
          <p:cNvPr id="3" name="Овал 2"/>
          <p:cNvSpPr/>
          <p:nvPr/>
        </p:nvSpPr>
        <p:spPr>
          <a:xfrm>
            <a:off x="5702793" y="9314187"/>
            <a:ext cx="437322" cy="437321"/>
          </a:xfrm>
          <a:prstGeom prst="ellips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ru-RU" dirty="0" smtClean="0"/>
              <a:t>1</a:t>
            </a:r>
            <a:endParaRPr lang="ru-RU" dirty="0"/>
          </a:p>
        </p:txBody>
      </p:sp>
    </p:spTree>
    <p:extLst>
      <p:ext uri="{BB962C8B-B14F-4D97-AF65-F5344CB8AC3E}">
        <p14:creationId xmlns:p14="http://schemas.microsoft.com/office/powerpoint/2010/main" val="293089153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s://i.pinimg.com/736x/fa/fe/3a/fafe3ae390871555500966b957eace6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6858000" cy="99060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723899" y="636238"/>
            <a:ext cx="4722395" cy="800219"/>
          </a:xfrm>
          <a:prstGeom prst="rect">
            <a:avLst/>
          </a:prstGeom>
          <a:noFill/>
        </p:spPr>
        <p:txBody>
          <a:bodyPr wrap="square" rtlCol="0">
            <a:spAutoFit/>
          </a:bodyPr>
          <a:lstStyle/>
          <a:p>
            <a:pPr algn="ctr"/>
            <a:endParaRPr lang="ru-RU" sz="600" dirty="0">
              <a:solidFill>
                <a:srgbClr val="002060"/>
              </a:solidFill>
            </a:endParaRPr>
          </a:p>
          <a:p>
            <a:pPr algn="ctr"/>
            <a:r>
              <a:rPr lang="ru-RU" b="1" dirty="0">
                <a:solidFill>
                  <a:srgbClr val="002060"/>
                </a:solidFill>
              </a:rPr>
              <a:t>Игры </a:t>
            </a:r>
            <a:r>
              <a:rPr lang="ru-RU" b="1" dirty="0" smtClean="0">
                <a:solidFill>
                  <a:srgbClr val="002060"/>
                </a:solidFill>
              </a:rPr>
              <a:t>на целостный образ предмета</a:t>
            </a:r>
            <a:endParaRPr lang="ru-RU" b="1" dirty="0">
              <a:solidFill>
                <a:srgbClr val="002060"/>
              </a:solidFill>
            </a:endParaRPr>
          </a:p>
          <a:p>
            <a:pPr algn="ctr"/>
            <a:endParaRPr lang="ru-RU" sz="600" dirty="0">
              <a:solidFill>
                <a:srgbClr val="002060"/>
              </a:solidFill>
            </a:endParaRPr>
          </a:p>
          <a:p>
            <a:pPr algn="ctr"/>
            <a:r>
              <a:rPr lang="ru-RU" sz="1600" dirty="0">
                <a:solidFill>
                  <a:srgbClr val="002060"/>
                </a:solidFill>
              </a:rPr>
              <a:t>Игра 1. </a:t>
            </a:r>
            <a:r>
              <a:rPr lang="ru-RU" sz="1600" dirty="0" smtClean="0">
                <a:solidFill>
                  <a:srgbClr val="002060"/>
                </a:solidFill>
              </a:rPr>
              <a:t>«Найди свою игрушку»  </a:t>
            </a:r>
            <a:endParaRPr lang="ru-RU" sz="1600" dirty="0">
              <a:solidFill>
                <a:srgbClr val="002060"/>
              </a:solidFill>
            </a:endParaRPr>
          </a:p>
        </p:txBody>
      </p:sp>
      <p:sp>
        <p:nvSpPr>
          <p:cNvPr id="3" name="TextBox 2"/>
          <p:cNvSpPr txBox="1"/>
          <p:nvPr/>
        </p:nvSpPr>
        <p:spPr>
          <a:xfrm>
            <a:off x="719888" y="1436457"/>
            <a:ext cx="5390147" cy="3539430"/>
          </a:xfrm>
          <a:prstGeom prst="rect">
            <a:avLst/>
          </a:prstGeom>
          <a:noFill/>
        </p:spPr>
        <p:txBody>
          <a:bodyPr wrap="square" rtlCol="0">
            <a:spAutoFit/>
          </a:bodyPr>
          <a:lstStyle/>
          <a:p>
            <a:pPr algn="just"/>
            <a:r>
              <a:rPr lang="ru-RU" sz="1400" dirty="0"/>
              <a:t>	</a:t>
            </a:r>
            <a:r>
              <a:rPr lang="ru-RU" sz="1400" b="1" dirty="0"/>
              <a:t>Цель: </a:t>
            </a:r>
            <a:r>
              <a:rPr lang="ru-RU" sz="1400" dirty="0"/>
              <a:t>учить узнавать знакомые предметы среди других; развивать внимание память. </a:t>
            </a:r>
            <a:endParaRPr lang="ru-RU" sz="1400" dirty="0" smtClean="0"/>
          </a:p>
          <a:p>
            <a:pPr algn="just"/>
            <a:r>
              <a:rPr lang="ru-RU" sz="1400" dirty="0"/>
              <a:t>	</a:t>
            </a:r>
            <a:r>
              <a:rPr lang="ru-RU" sz="1400" b="1" dirty="0" smtClean="0"/>
              <a:t>Материалы</a:t>
            </a:r>
            <a:r>
              <a:rPr lang="ru-RU" sz="1400" b="1" dirty="0"/>
              <a:t>:</a:t>
            </a:r>
            <a:r>
              <a:rPr lang="ru-RU" sz="1400" dirty="0"/>
              <a:t> разнообразные игрушки. </a:t>
            </a:r>
            <a:endParaRPr lang="ru-RU" sz="1400" dirty="0" smtClean="0"/>
          </a:p>
          <a:p>
            <a:pPr algn="just"/>
            <a:r>
              <a:rPr lang="ru-RU" sz="1400" dirty="0"/>
              <a:t>	</a:t>
            </a:r>
            <a:r>
              <a:rPr lang="ru-RU" sz="1400" b="1" dirty="0" smtClean="0"/>
              <a:t>Ход </a:t>
            </a:r>
            <a:r>
              <a:rPr lang="ru-RU" sz="1400" b="1" dirty="0"/>
              <a:t>игры: </a:t>
            </a:r>
            <a:r>
              <a:rPr lang="ru-RU" sz="1400" dirty="0"/>
              <a:t>раздайте детям по игрушке и предложите поиграть с ними (меняться игрушками в этой игре нельзя). Затем попросите малышей поставить игрушки на стол, добавьте к ним несколько новых предметов, перемешайте их и накройте салфеткой. Через минуту откройте игрушки и предложите детям найти среди них свои: кто найдет игрушку, может поиграть с ней (чужую игрушку брать нельзя) Дети по одному подходят к столу и берут свои игрушки. При необходимости с помощью наводящих вопросов помогите малышам вспомнить, с какими игрушками они играли. Можно также предложить детям найти свои игрушки в куче других на полу, среди расставленных на стеллаже игрушек, в шкафу, в большой коробке. Развивая память можно отсрочить поиск игрушек и попросить детей найти их через 5 – 10 минут. </a:t>
            </a:r>
            <a:endParaRPr lang="ru-RU" sz="1400" dirty="0">
              <a:solidFill>
                <a:srgbClr val="002060"/>
              </a:solidFill>
            </a:endParaRPr>
          </a:p>
        </p:txBody>
      </p:sp>
      <p:sp>
        <p:nvSpPr>
          <p:cNvPr id="7" name="TextBox 6"/>
          <p:cNvSpPr txBox="1"/>
          <p:nvPr/>
        </p:nvSpPr>
        <p:spPr>
          <a:xfrm>
            <a:off x="715877" y="4975887"/>
            <a:ext cx="5394158" cy="2816156"/>
          </a:xfrm>
          <a:prstGeom prst="rect">
            <a:avLst/>
          </a:prstGeom>
          <a:noFill/>
        </p:spPr>
        <p:txBody>
          <a:bodyPr wrap="square" rtlCol="0">
            <a:spAutoFit/>
          </a:bodyPr>
          <a:lstStyle/>
          <a:p>
            <a:pPr algn="ctr"/>
            <a:endParaRPr lang="ru-RU" sz="700" dirty="0">
              <a:solidFill>
                <a:srgbClr val="002060"/>
              </a:solidFill>
            </a:endParaRPr>
          </a:p>
          <a:p>
            <a:pPr algn="ctr"/>
            <a:r>
              <a:rPr lang="ru-RU" sz="1600" dirty="0" smtClean="0">
                <a:solidFill>
                  <a:srgbClr val="002060"/>
                </a:solidFill>
              </a:rPr>
              <a:t>Игра 2. «Найди своё место»  </a:t>
            </a:r>
          </a:p>
          <a:p>
            <a:pPr algn="just"/>
            <a:r>
              <a:rPr lang="ru-RU" sz="1400" dirty="0"/>
              <a:t>	</a:t>
            </a:r>
            <a:r>
              <a:rPr lang="ru-RU" sz="1400" b="1" dirty="0"/>
              <a:t>Цель: </a:t>
            </a:r>
            <a:r>
              <a:rPr lang="ru-RU" sz="1400" dirty="0"/>
              <a:t>учить узнавать знакомые предметы среди других; развивать внимание память</a:t>
            </a:r>
            <a:r>
              <a:rPr lang="ru-RU" sz="1400" dirty="0" smtClean="0"/>
              <a:t>.</a:t>
            </a:r>
          </a:p>
          <a:p>
            <a:pPr algn="just"/>
            <a:r>
              <a:rPr lang="ru-RU" sz="1400" dirty="0"/>
              <a:t>	</a:t>
            </a:r>
            <a:r>
              <a:rPr lang="ru-RU" sz="1400" b="1" dirty="0" smtClean="0"/>
              <a:t> </a:t>
            </a:r>
            <a:r>
              <a:rPr lang="ru-RU" sz="1400" b="1" dirty="0"/>
              <a:t>Материалы: </a:t>
            </a:r>
            <a:r>
              <a:rPr lang="ru-RU" sz="1400" dirty="0"/>
              <a:t>разнообразные игрушки и предметы. </a:t>
            </a:r>
            <a:endParaRPr lang="ru-RU" sz="1400" dirty="0" smtClean="0"/>
          </a:p>
          <a:p>
            <a:pPr algn="just"/>
            <a:r>
              <a:rPr lang="ru-RU" sz="1400" dirty="0"/>
              <a:t>	</a:t>
            </a:r>
            <a:r>
              <a:rPr lang="ru-RU" sz="1400" b="1" dirty="0" smtClean="0"/>
              <a:t>Ход </a:t>
            </a:r>
            <a:r>
              <a:rPr lang="ru-RU" sz="1400" b="1" dirty="0"/>
              <a:t>игры: </a:t>
            </a:r>
            <a:r>
              <a:rPr lang="ru-RU" sz="1400" dirty="0"/>
              <a:t>предложите детям сесть на стулья, расставленные в ряд, и дайте каждому малышу по игрушке. Пусть ребята рассмотрят игрушки, поиграют с ними. Затем предложите детям по сигналу разбежаться по комнате, оставив игрушки на стульях, и так же по сигналу вернуться на свои места, ориентируясь на игрушки. Дети, которые остались без места, выбывают из игры. Игра повторяется 2 – 3 раза. Со временем игру можно усложнить: пока дети бегают, поменяйте местами 2 -3 игрушки.</a:t>
            </a:r>
            <a:endParaRPr lang="ru-RU" sz="1400" dirty="0">
              <a:solidFill>
                <a:srgbClr val="002060"/>
              </a:solidFill>
            </a:endParaRPr>
          </a:p>
        </p:txBody>
      </p:sp>
      <p:sp>
        <p:nvSpPr>
          <p:cNvPr id="6" name="Овал 5"/>
          <p:cNvSpPr/>
          <p:nvPr/>
        </p:nvSpPr>
        <p:spPr>
          <a:xfrm>
            <a:off x="5702793" y="9144000"/>
            <a:ext cx="598616" cy="536714"/>
          </a:xfrm>
          <a:prstGeom prst="ellips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ru-RU" dirty="0" smtClean="0"/>
              <a:t>19</a:t>
            </a:r>
            <a:endParaRPr lang="ru-RU" dirty="0"/>
          </a:p>
        </p:txBody>
      </p:sp>
    </p:spTree>
    <p:extLst>
      <p:ext uri="{BB962C8B-B14F-4D97-AF65-F5344CB8AC3E}">
        <p14:creationId xmlns:p14="http://schemas.microsoft.com/office/powerpoint/2010/main" val="424187241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s://i.pinimg.com/736x/fa/fe/3a/fafe3ae390871555500966b957eace6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6858000" cy="99060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579520" y="472008"/>
            <a:ext cx="4722395" cy="1077218"/>
          </a:xfrm>
          <a:prstGeom prst="rect">
            <a:avLst/>
          </a:prstGeom>
          <a:noFill/>
        </p:spPr>
        <p:txBody>
          <a:bodyPr wrap="square" rtlCol="0">
            <a:spAutoFit/>
          </a:bodyPr>
          <a:lstStyle/>
          <a:p>
            <a:pPr algn="ctr"/>
            <a:endParaRPr lang="ru-RU" sz="600" dirty="0" smtClean="0">
              <a:solidFill>
                <a:srgbClr val="002060"/>
              </a:solidFill>
            </a:endParaRPr>
          </a:p>
          <a:p>
            <a:pPr algn="ctr"/>
            <a:r>
              <a:rPr lang="ru-RU" sz="1600" dirty="0" smtClean="0">
                <a:solidFill>
                  <a:srgbClr val="002060"/>
                </a:solidFill>
              </a:rPr>
              <a:t>Игра 3. «Предметы и картинки»</a:t>
            </a:r>
          </a:p>
          <a:p>
            <a:pPr algn="ctr"/>
            <a:r>
              <a:rPr lang="ru-RU" sz="1400" b="1" dirty="0" smtClean="0"/>
              <a:t>      Цель</a:t>
            </a:r>
            <a:r>
              <a:rPr lang="ru-RU" sz="1400" b="1" dirty="0"/>
              <a:t>: </a:t>
            </a:r>
            <a:r>
              <a:rPr lang="ru-RU" sz="1400" dirty="0"/>
              <a:t>учить узнавать знакомые предметы на картинках; развивать внимание. </a:t>
            </a:r>
            <a:endParaRPr lang="ru-RU" sz="1400" dirty="0" smtClean="0"/>
          </a:p>
          <a:p>
            <a:pPr algn="ctr"/>
            <a:r>
              <a:rPr lang="ru-RU" sz="1400" b="1" dirty="0" smtClean="0"/>
              <a:t>Материалы</a:t>
            </a:r>
            <a:r>
              <a:rPr lang="ru-RU" sz="1400" b="1" dirty="0"/>
              <a:t>: </a:t>
            </a:r>
            <a:r>
              <a:rPr lang="ru-RU" sz="1400" dirty="0"/>
              <a:t>игрушки и картинки с их изображением.</a:t>
            </a:r>
            <a:endParaRPr lang="ru-RU" sz="1400" dirty="0">
              <a:solidFill>
                <a:srgbClr val="002060"/>
              </a:solidFill>
            </a:endParaRPr>
          </a:p>
        </p:txBody>
      </p:sp>
      <p:sp>
        <p:nvSpPr>
          <p:cNvPr id="3" name="TextBox 2"/>
          <p:cNvSpPr txBox="1"/>
          <p:nvPr/>
        </p:nvSpPr>
        <p:spPr>
          <a:xfrm>
            <a:off x="689810" y="1506906"/>
            <a:ext cx="5390147" cy="1384995"/>
          </a:xfrm>
          <a:prstGeom prst="rect">
            <a:avLst/>
          </a:prstGeom>
          <a:noFill/>
        </p:spPr>
        <p:txBody>
          <a:bodyPr wrap="square" rtlCol="0">
            <a:spAutoFit/>
          </a:bodyPr>
          <a:lstStyle/>
          <a:p>
            <a:pPr algn="just"/>
            <a:r>
              <a:rPr lang="ru-RU" sz="1400" dirty="0"/>
              <a:t>	</a:t>
            </a:r>
            <a:r>
              <a:rPr lang="ru-RU" sz="1400" b="1" dirty="0"/>
              <a:t>Ход игры: </a:t>
            </a:r>
            <a:r>
              <a:rPr lang="ru-RU" sz="1400" dirty="0"/>
              <a:t>игру можно проводить как индивидуально, так и с подгруппой детей. Расставьте на столе игрушки, а детям раздайте карточки с их изображением. Затем предложите малышам подобрать картинки к соответствующим игрушкам. Дети по очереди выбирают игрушки и кладут рядом картинки. В конце игры вместе с детьми проверьте правильность выполнения задания. </a:t>
            </a:r>
            <a:endParaRPr lang="ru-RU" sz="1400" dirty="0">
              <a:solidFill>
                <a:srgbClr val="002060"/>
              </a:solidFill>
            </a:endParaRPr>
          </a:p>
        </p:txBody>
      </p:sp>
      <p:sp>
        <p:nvSpPr>
          <p:cNvPr id="7" name="TextBox 6"/>
          <p:cNvSpPr txBox="1"/>
          <p:nvPr/>
        </p:nvSpPr>
        <p:spPr>
          <a:xfrm>
            <a:off x="689810" y="2883007"/>
            <a:ext cx="5394158" cy="3031599"/>
          </a:xfrm>
          <a:prstGeom prst="rect">
            <a:avLst/>
          </a:prstGeom>
          <a:noFill/>
        </p:spPr>
        <p:txBody>
          <a:bodyPr wrap="square" rtlCol="0">
            <a:spAutoFit/>
          </a:bodyPr>
          <a:lstStyle/>
          <a:p>
            <a:pPr algn="ctr"/>
            <a:endParaRPr lang="ru-RU" sz="700" dirty="0">
              <a:solidFill>
                <a:srgbClr val="002060"/>
              </a:solidFill>
            </a:endParaRPr>
          </a:p>
          <a:p>
            <a:pPr algn="ctr"/>
            <a:r>
              <a:rPr lang="ru-RU" sz="1600" dirty="0" smtClean="0">
                <a:solidFill>
                  <a:srgbClr val="002060"/>
                </a:solidFill>
              </a:rPr>
              <a:t>Игра 4. «Собери целое»  </a:t>
            </a:r>
          </a:p>
          <a:p>
            <a:pPr algn="just"/>
            <a:r>
              <a:rPr lang="ru-RU" sz="1400" dirty="0"/>
              <a:t>	</a:t>
            </a:r>
            <a:r>
              <a:rPr lang="ru-RU" sz="1400" b="1" dirty="0"/>
              <a:t>Цель: </a:t>
            </a:r>
            <a:r>
              <a:rPr lang="ru-RU" sz="1400" dirty="0"/>
              <a:t>учить собирать целый предмет из отдельных частей; развивать мышление. </a:t>
            </a:r>
            <a:endParaRPr lang="ru-RU" sz="1400" dirty="0" smtClean="0"/>
          </a:p>
          <a:p>
            <a:pPr algn="just"/>
            <a:r>
              <a:rPr lang="ru-RU" sz="1400" dirty="0"/>
              <a:t>	</a:t>
            </a:r>
            <a:r>
              <a:rPr lang="ru-RU" sz="1400" b="1" dirty="0" smtClean="0"/>
              <a:t>Материалы</a:t>
            </a:r>
            <a:r>
              <a:rPr lang="ru-RU" sz="1400" b="1" dirty="0"/>
              <a:t>:</a:t>
            </a:r>
            <a:r>
              <a:rPr lang="ru-RU" sz="1400" dirty="0"/>
              <a:t> сборно-разборные игрушки и картинки с их изображениями. </a:t>
            </a:r>
            <a:endParaRPr lang="ru-RU" sz="1400" dirty="0" smtClean="0"/>
          </a:p>
          <a:p>
            <a:pPr algn="just"/>
            <a:r>
              <a:rPr lang="ru-RU" sz="1400" dirty="0"/>
              <a:t>	</a:t>
            </a:r>
            <a:r>
              <a:rPr lang="ru-RU" sz="1400" b="1" dirty="0" smtClean="0"/>
              <a:t>Ход </a:t>
            </a:r>
            <a:r>
              <a:rPr lang="ru-RU" sz="1400" b="1" dirty="0"/>
              <a:t>игры: </a:t>
            </a:r>
            <a:r>
              <a:rPr lang="ru-RU" sz="1400" dirty="0"/>
              <a:t>разложите на столе детали сборно-разборной игрушки. Предложите детям рассмотреть картинку с ее изображением, назвать игрушку, найти на картинке и показать ее части. Затем попросите детей найти эти детали на столе и собрать игрушку. Обязательно обыграйте задание. Подобрав несколько простых сборно-разборных игрушек, можно предложить детям сначала разобрать их. В случае затруднения покажите малышам, как это сделать.</a:t>
            </a:r>
            <a:endParaRPr lang="ru-RU" sz="1400" dirty="0">
              <a:solidFill>
                <a:srgbClr val="002060"/>
              </a:solidFill>
            </a:endParaRPr>
          </a:p>
        </p:txBody>
      </p:sp>
      <p:sp>
        <p:nvSpPr>
          <p:cNvPr id="6" name="TextBox 5"/>
          <p:cNvSpPr txBox="1"/>
          <p:nvPr/>
        </p:nvSpPr>
        <p:spPr>
          <a:xfrm>
            <a:off x="731921" y="5774908"/>
            <a:ext cx="5394158" cy="3031599"/>
          </a:xfrm>
          <a:prstGeom prst="rect">
            <a:avLst/>
          </a:prstGeom>
          <a:noFill/>
        </p:spPr>
        <p:txBody>
          <a:bodyPr wrap="square" rtlCol="0">
            <a:spAutoFit/>
          </a:bodyPr>
          <a:lstStyle/>
          <a:p>
            <a:pPr algn="ctr"/>
            <a:endParaRPr lang="ru-RU" sz="700" dirty="0">
              <a:solidFill>
                <a:srgbClr val="002060"/>
              </a:solidFill>
            </a:endParaRPr>
          </a:p>
          <a:p>
            <a:pPr algn="ctr"/>
            <a:r>
              <a:rPr lang="ru-RU" sz="1600" dirty="0" smtClean="0">
                <a:solidFill>
                  <a:srgbClr val="002060"/>
                </a:solidFill>
              </a:rPr>
              <a:t>Игра 5. «Разрезанные картинки»  </a:t>
            </a:r>
          </a:p>
          <a:p>
            <a:pPr algn="just"/>
            <a:r>
              <a:rPr lang="ru-RU" sz="1400" dirty="0"/>
              <a:t>	</a:t>
            </a:r>
            <a:r>
              <a:rPr lang="ru-RU" sz="1400" b="1" dirty="0"/>
              <a:t>Цель: </a:t>
            </a:r>
            <a:r>
              <a:rPr lang="ru-RU" sz="1400" dirty="0"/>
              <a:t>учить восприятию целостного графического образа; развивать внимание</a:t>
            </a:r>
            <a:r>
              <a:rPr lang="ru-RU" sz="1400" dirty="0" smtClean="0"/>
              <a:t>.</a:t>
            </a:r>
          </a:p>
          <a:p>
            <a:pPr algn="just"/>
            <a:r>
              <a:rPr lang="ru-RU" sz="1400" dirty="0"/>
              <a:t>	</a:t>
            </a:r>
            <a:r>
              <a:rPr lang="ru-RU" sz="1400" b="1" dirty="0" smtClean="0"/>
              <a:t> </a:t>
            </a:r>
            <a:r>
              <a:rPr lang="ru-RU" sz="1400" b="1" dirty="0"/>
              <a:t>Материалы: </a:t>
            </a:r>
            <a:r>
              <a:rPr lang="ru-RU" sz="1400" dirty="0"/>
              <a:t>два набора разрезных картинок (10х10) с разным количеством деталей (2-5) и конфигурацией разрезов</a:t>
            </a:r>
            <a:r>
              <a:rPr lang="ru-RU" sz="1400" dirty="0" smtClean="0"/>
              <a:t>.</a:t>
            </a:r>
          </a:p>
          <a:p>
            <a:pPr algn="just"/>
            <a:r>
              <a:rPr lang="ru-RU" sz="1400" dirty="0"/>
              <a:t>	</a:t>
            </a:r>
            <a:r>
              <a:rPr lang="ru-RU" sz="1400" b="1" dirty="0" smtClean="0"/>
              <a:t> </a:t>
            </a:r>
            <a:r>
              <a:rPr lang="ru-RU" sz="1400" b="1" dirty="0"/>
              <a:t>Ход игры: </a:t>
            </a:r>
            <a:r>
              <a:rPr lang="ru-RU" sz="1400" dirty="0"/>
              <a:t>перед началом игры подготовьте разрезные картинки. Для этого можно использовать подходящие иллюстрации из книг или открытки, на которых изображены знакомые детям предметы (картинки должны быть простыми и четкими). Дайте каждому ребенку, целую предметную картинку (в дальнейшем сюжетную) и такую же картинку, разрезанную на части. Попросите малышей собрать картинку по образцу. В дальнейшем можно предлагать детям собирать картинки без образца.</a:t>
            </a:r>
            <a:endParaRPr lang="ru-RU" sz="1400" dirty="0">
              <a:solidFill>
                <a:srgbClr val="002060"/>
              </a:solidFill>
            </a:endParaRPr>
          </a:p>
        </p:txBody>
      </p:sp>
      <p:sp>
        <p:nvSpPr>
          <p:cNvPr id="8" name="Овал 7"/>
          <p:cNvSpPr/>
          <p:nvPr/>
        </p:nvSpPr>
        <p:spPr>
          <a:xfrm>
            <a:off x="5702793" y="9144000"/>
            <a:ext cx="598616" cy="536714"/>
          </a:xfrm>
          <a:prstGeom prst="ellips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ru-RU" dirty="0"/>
              <a:t>2</a:t>
            </a:r>
            <a:r>
              <a:rPr lang="ru-RU" dirty="0" smtClean="0"/>
              <a:t>0</a:t>
            </a:r>
            <a:endParaRPr lang="ru-RU" dirty="0"/>
          </a:p>
        </p:txBody>
      </p:sp>
    </p:spTree>
    <p:extLst>
      <p:ext uri="{BB962C8B-B14F-4D97-AF65-F5344CB8AC3E}">
        <p14:creationId xmlns:p14="http://schemas.microsoft.com/office/powerpoint/2010/main" val="215354303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s://i.pinimg.com/736x/fa/fe/3a/fafe3ae390871555500966b957eace6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6858000" cy="99060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579520" y="472008"/>
            <a:ext cx="4722395" cy="1184940"/>
          </a:xfrm>
          <a:prstGeom prst="rect">
            <a:avLst/>
          </a:prstGeom>
          <a:noFill/>
        </p:spPr>
        <p:txBody>
          <a:bodyPr wrap="square" rtlCol="0">
            <a:spAutoFit/>
          </a:bodyPr>
          <a:lstStyle/>
          <a:p>
            <a:pPr algn="ctr"/>
            <a:endParaRPr lang="ru-RU" sz="700" dirty="0" smtClean="0">
              <a:solidFill>
                <a:srgbClr val="002060"/>
              </a:solidFill>
            </a:endParaRPr>
          </a:p>
          <a:p>
            <a:pPr algn="ctr"/>
            <a:r>
              <a:rPr lang="ru-RU" b="1" dirty="0">
                <a:solidFill>
                  <a:srgbClr val="002060"/>
                </a:solidFill>
              </a:rPr>
              <a:t>Игры на </a:t>
            </a:r>
            <a:r>
              <a:rPr lang="ru-RU" b="1" dirty="0" smtClean="0">
                <a:solidFill>
                  <a:srgbClr val="002060"/>
                </a:solidFill>
              </a:rPr>
              <a:t>развитие слухового восприятия</a:t>
            </a:r>
            <a:endParaRPr lang="ru-RU" b="1" dirty="0">
              <a:solidFill>
                <a:srgbClr val="002060"/>
              </a:solidFill>
            </a:endParaRPr>
          </a:p>
          <a:p>
            <a:pPr algn="ctr"/>
            <a:endParaRPr lang="ru-RU" sz="1600" dirty="0" smtClean="0">
              <a:solidFill>
                <a:srgbClr val="002060"/>
              </a:solidFill>
            </a:endParaRPr>
          </a:p>
          <a:p>
            <a:pPr algn="ctr"/>
            <a:r>
              <a:rPr lang="ru-RU" sz="1600" dirty="0" smtClean="0">
                <a:solidFill>
                  <a:srgbClr val="002060"/>
                </a:solidFill>
              </a:rPr>
              <a:t>Игра 1. «Узнай по звуку»</a:t>
            </a:r>
          </a:p>
          <a:p>
            <a:pPr algn="just"/>
            <a:r>
              <a:rPr lang="ru-RU" sz="1400" b="1" dirty="0" smtClean="0"/>
              <a:t>      </a:t>
            </a:r>
            <a:endParaRPr lang="ru-RU" sz="1400" dirty="0">
              <a:solidFill>
                <a:srgbClr val="002060"/>
              </a:solidFill>
            </a:endParaRPr>
          </a:p>
        </p:txBody>
      </p:sp>
      <p:sp>
        <p:nvSpPr>
          <p:cNvPr id="3" name="TextBox 2"/>
          <p:cNvSpPr txBox="1"/>
          <p:nvPr/>
        </p:nvSpPr>
        <p:spPr>
          <a:xfrm>
            <a:off x="689810" y="1349659"/>
            <a:ext cx="5390147" cy="2893100"/>
          </a:xfrm>
          <a:prstGeom prst="rect">
            <a:avLst/>
          </a:prstGeom>
          <a:noFill/>
        </p:spPr>
        <p:txBody>
          <a:bodyPr wrap="square" rtlCol="0">
            <a:spAutoFit/>
          </a:bodyPr>
          <a:lstStyle/>
          <a:p>
            <a:pPr algn="just"/>
            <a:r>
              <a:rPr lang="ru-RU" sz="1400" dirty="0"/>
              <a:t>	</a:t>
            </a:r>
            <a:r>
              <a:rPr lang="ru-RU" sz="1400" b="1" dirty="0"/>
              <a:t>Цель: </a:t>
            </a:r>
            <a:r>
              <a:rPr lang="ru-RU" sz="1400" dirty="0"/>
              <a:t>развивать слуховое внимание; восприятие на слух звуков, которые издают различные звучащие игрушки. </a:t>
            </a:r>
            <a:endParaRPr lang="ru-RU" sz="1400" dirty="0" smtClean="0"/>
          </a:p>
          <a:p>
            <a:pPr algn="just"/>
            <a:r>
              <a:rPr lang="ru-RU" sz="1400" dirty="0"/>
              <a:t>	</a:t>
            </a:r>
            <a:r>
              <a:rPr lang="ru-RU" sz="1400" b="1" dirty="0" smtClean="0"/>
              <a:t>Материалы</a:t>
            </a:r>
            <a:r>
              <a:rPr lang="ru-RU" sz="1400" b="1" dirty="0"/>
              <a:t>:</a:t>
            </a:r>
            <a:r>
              <a:rPr lang="ru-RU" sz="1400" dirty="0"/>
              <a:t> звучащие игрушки (погремушки, свистульки, колокольчики, трещотки, ширма. </a:t>
            </a:r>
            <a:endParaRPr lang="ru-RU" sz="1400" dirty="0" smtClean="0"/>
          </a:p>
          <a:p>
            <a:pPr algn="just"/>
            <a:r>
              <a:rPr lang="ru-RU" sz="1400" dirty="0"/>
              <a:t>	</a:t>
            </a:r>
            <a:r>
              <a:rPr lang="ru-RU" sz="1400" b="1" dirty="0" smtClean="0"/>
              <a:t>Ход </a:t>
            </a:r>
            <a:r>
              <a:rPr lang="ru-RU" sz="1400" b="1" dirty="0"/>
              <a:t>игры: </a:t>
            </a:r>
            <a:r>
              <a:rPr lang="ru-RU" sz="1400" dirty="0"/>
              <a:t>покажите детям игрушки и предложите поиграть с ними. Пусть малыши извлекают из них звуки. Пока не научатся четко дифференцировать их на слух. Затем спрячьте игрушки за ширму. Предложите детям послушать звуки и угадать, какие предметы их издают (можно воспроизводить звуки за спиной у ребенка или предложить им закрыть глаза). В зависимости от уровня развития речи и способностей дети могут показать игрушку или назвать её. В дальнейшем роль ведущего можно предложить кому-нибудь из детей.</a:t>
            </a:r>
            <a:endParaRPr lang="ru-RU" sz="1400" dirty="0">
              <a:solidFill>
                <a:srgbClr val="002060"/>
              </a:solidFill>
            </a:endParaRPr>
          </a:p>
        </p:txBody>
      </p:sp>
      <p:sp>
        <p:nvSpPr>
          <p:cNvPr id="7" name="TextBox 6"/>
          <p:cNvSpPr txBox="1"/>
          <p:nvPr/>
        </p:nvSpPr>
        <p:spPr>
          <a:xfrm>
            <a:off x="731921" y="4242759"/>
            <a:ext cx="5394158" cy="2816156"/>
          </a:xfrm>
          <a:prstGeom prst="rect">
            <a:avLst/>
          </a:prstGeom>
          <a:noFill/>
        </p:spPr>
        <p:txBody>
          <a:bodyPr wrap="square" rtlCol="0">
            <a:spAutoFit/>
          </a:bodyPr>
          <a:lstStyle/>
          <a:p>
            <a:pPr algn="ctr"/>
            <a:endParaRPr lang="ru-RU" sz="700" dirty="0">
              <a:solidFill>
                <a:srgbClr val="002060"/>
              </a:solidFill>
            </a:endParaRPr>
          </a:p>
          <a:p>
            <a:pPr algn="ctr"/>
            <a:r>
              <a:rPr lang="ru-RU" sz="1600" dirty="0" smtClean="0">
                <a:solidFill>
                  <a:srgbClr val="002060"/>
                </a:solidFill>
              </a:rPr>
              <a:t>Игра 2. «Мишка и зайчик»  </a:t>
            </a:r>
          </a:p>
          <a:p>
            <a:pPr algn="just"/>
            <a:r>
              <a:rPr lang="ru-RU" sz="1400" dirty="0"/>
              <a:t>	</a:t>
            </a:r>
            <a:r>
              <a:rPr lang="ru-RU" sz="1400" b="1" dirty="0"/>
              <a:t>Цель: </a:t>
            </a:r>
            <a:r>
              <a:rPr lang="ru-RU" sz="1400" dirty="0"/>
              <a:t>развивать слуховое внимание, восприятие и дифференциацию на слух различного темпа звучания музыкальных инструментов. </a:t>
            </a:r>
            <a:endParaRPr lang="ru-RU" sz="1400" dirty="0" smtClean="0"/>
          </a:p>
          <a:p>
            <a:pPr algn="just"/>
            <a:r>
              <a:rPr lang="ru-RU" sz="1400" dirty="0"/>
              <a:t>	</a:t>
            </a:r>
            <a:r>
              <a:rPr lang="ru-RU" sz="1400" b="1" dirty="0" smtClean="0"/>
              <a:t>Материалы</a:t>
            </a:r>
            <a:r>
              <a:rPr lang="ru-RU" sz="1400" b="1" dirty="0"/>
              <a:t>:</a:t>
            </a:r>
            <a:r>
              <a:rPr lang="ru-RU" sz="1400" dirty="0"/>
              <a:t> барабан или бубен. </a:t>
            </a:r>
            <a:endParaRPr lang="ru-RU" sz="1400" dirty="0" smtClean="0"/>
          </a:p>
          <a:p>
            <a:pPr algn="just"/>
            <a:r>
              <a:rPr lang="ru-RU" sz="1400" dirty="0"/>
              <a:t>	</a:t>
            </a:r>
            <a:r>
              <a:rPr lang="ru-RU" sz="1400" b="1" dirty="0" smtClean="0"/>
              <a:t>Ход </a:t>
            </a:r>
            <a:r>
              <a:rPr lang="ru-RU" sz="1400" b="1" dirty="0"/>
              <a:t>игры: </a:t>
            </a:r>
            <a:r>
              <a:rPr lang="ru-RU" sz="1400" dirty="0"/>
              <a:t>объяснить детям правила игры: «Давайте поиграем! Мишка ходит медленно – вот так, а зайчик прыгает быстро – вот как! Когда я буду ударять по барабану медленно, ходите, как мишка, когда буду стучать быстро, прыгайте быстро, как зайчик». Повторите игру несколько раз. Можно предложить детям попробовать постучать в барабан в разном темпе, а затем выбрать на роль ведущего кого-нибудь из детей.</a:t>
            </a:r>
            <a:endParaRPr lang="ru-RU" sz="1400" dirty="0">
              <a:solidFill>
                <a:srgbClr val="002060"/>
              </a:solidFill>
            </a:endParaRPr>
          </a:p>
        </p:txBody>
      </p:sp>
      <p:sp>
        <p:nvSpPr>
          <p:cNvPr id="6" name="Овал 5"/>
          <p:cNvSpPr/>
          <p:nvPr/>
        </p:nvSpPr>
        <p:spPr>
          <a:xfrm>
            <a:off x="5702793" y="9144000"/>
            <a:ext cx="598616" cy="536714"/>
          </a:xfrm>
          <a:prstGeom prst="ellips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ru-RU" dirty="0" smtClean="0"/>
              <a:t>21</a:t>
            </a:r>
            <a:endParaRPr lang="ru-RU" dirty="0"/>
          </a:p>
        </p:txBody>
      </p:sp>
    </p:spTree>
    <p:extLst>
      <p:ext uri="{BB962C8B-B14F-4D97-AF65-F5344CB8AC3E}">
        <p14:creationId xmlns:p14="http://schemas.microsoft.com/office/powerpoint/2010/main" val="344645117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s://i.pinimg.com/736x/fa/fe/3a/fafe3ae390871555500966b957eace6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6858000" cy="99060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579520" y="472008"/>
            <a:ext cx="4722395" cy="1415772"/>
          </a:xfrm>
          <a:prstGeom prst="rect">
            <a:avLst/>
          </a:prstGeom>
          <a:noFill/>
        </p:spPr>
        <p:txBody>
          <a:bodyPr wrap="square" rtlCol="0">
            <a:spAutoFit/>
          </a:bodyPr>
          <a:lstStyle/>
          <a:p>
            <a:pPr algn="ctr"/>
            <a:r>
              <a:rPr lang="ru-RU" sz="1600" dirty="0" smtClean="0">
                <a:solidFill>
                  <a:srgbClr val="002060"/>
                </a:solidFill>
              </a:rPr>
              <a:t>Игра 3. «Кто там?»</a:t>
            </a:r>
          </a:p>
          <a:p>
            <a:pPr algn="just"/>
            <a:r>
              <a:rPr lang="ru-RU" sz="1400" dirty="0" smtClean="0"/>
              <a:t>	</a:t>
            </a:r>
            <a:r>
              <a:rPr lang="ru-RU" sz="1400" b="1" dirty="0" smtClean="0"/>
              <a:t>Цель</a:t>
            </a:r>
            <a:r>
              <a:rPr lang="ru-RU" sz="1400" b="1" dirty="0"/>
              <a:t>:</a:t>
            </a:r>
            <a:r>
              <a:rPr lang="ru-RU" sz="1400" dirty="0"/>
              <a:t> развивать речевой слух</a:t>
            </a:r>
            <a:r>
              <a:rPr lang="ru-RU" sz="1400" dirty="0" smtClean="0"/>
              <a:t>.</a:t>
            </a:r>
          </a:p>
          <a:p>
            <a:pPr algn="just"/>
            <a:r>
              <a:rPr lang="ru-RU" sz="1400" dirty="0"/>
              <a:t>	</a:t>
            </a:r>
            <a:r>
              <a:rPr lang="ru-RU" sz="1400" b="1" dirty="0" smtClean="0"/>
              <a:t> </a:t>
            </a:r>
            <a:r>
              <a:rPr lang="ru-RU" sz="1400" b="1" dirty="0"/>
              <a:t>Материалы: </a:t>
            </a:r>
            <a:r>
              <a:rPr lang="ru-RU" sz="1400" dirty="0"/>
              <a:t>игрушки: кошка, собака, птичка, лошадка, мышка, и другие животные; картинки с их изображением.</a:t>
            </a:r>
            <a:endParaRPr lang="ru-RU" sz="1600" dirty="0" smtClean="0">
              <a:solidFill>
                <a:srgbClr val="002060"/>
              </a:solidFill>
            </a:endParaRPr>
          </a:p>
          <a:p>
            <a:pPr algn="just"/>
            <a:r>
              <a:rPr lang="ru-RU" sz="1400" b="1" dirty="0" smtClean="0"/>
              <a:t>      </a:t>
            </a:r>
            <a:endParaRPr lang="ru-RU" sz="1400" dirty="0">
              <a:solidFill>
                <a:srgbClr val="002060"/>
              </a:solidFill>
            </a:endParaRPr>
          </a:p>
        </p:txBody>
      </p:sp>
      <p:sp>
        <p:nvSpPr>
          <p:cNvPr id="3" name="TextBox 2"/>
          <p:cNvSpPr txBox="1"/>
          <p:nvPr/>
        </p:nvSpPr>
        <p:spPr>
          <a:xfrm>
            <a:off x="689810" y="1564808"/>
            <a:ext cx="5390147" cy="2462213"/>
          </a:xfrm>
          <a:prstGeom prst="rect">
            <a:avLst/>
          </a:prstGeom>
          <a:noFill/>
        </p:spPr>
        <p:txBody>
          <a:bodyPr wrap="square" rtlCol="0">
            <a:spAutoFit/>
          </a:bodyPr>
          <a:lstStyle/>
          <a:p>
            <a:pPr algn="just"/>
            <a:r>
              <a:rPr lang="ru-RU" sz="1400" dirty="0"/>
              <a:t>	</a:t>
            </a:r>
            <a:r>
              <a:rPr lang="ru-RU" sz="1400" b="1" dirty="0"/>
              <a:t>Ход игры: </a:t>
            </a:r>
            <a:r>
              <a:rPr lang="ru-RU" sz="1400" dirty="0"/>
              <a:t>в этой игре участвуют двое взрослых: один находится за дверью, держит игрушку и подает сигнал, другой проводит игру. За дверью раздаётся крик животного (мяу, гав-гав, пи-пи, ква-ква, и т. д.) . Предложите детям прислушаться и отгадать, кто так кричит: «Слышите, кто-то там за дверью кричит. Послушайте внимательно. Кто там? » Дети могут показать картинку с изображением соответствующего животного или назвать его словами. Откройте дверь и возьмите игрушку: «Молодцы, угадали. Послушайте. Кто еще кричит за дверью». Игра продолжается с другими игрушками. Если нет второго ведущего, то можно проводить игру, пряча игрушку за ширмой.</a:t>
            </a:r>
            <a:endParaRPr lang="ru-RU" sz="1400" dirty="0">
              <a:solidFill>
                <a:srgbClr val="002060"/>
              </a:solidFill>
            </a:endParaRPr>
          </a:p>
        </p:txBody>
      </p:sp>
      <p:sp>
        <p:nvSpPr>
          <p:cNvPr id="7" name="TextBox 6"/>
          <p:cNvSpPr txBox="1"/>
          <p:nvPr/>
        </p:nvSpPr>
        <p:spPr>
          <a:xfrm>
            <a:off x="731921" y="4242759"/>
            <a:ext cx="5394158" cy="2816156"/>
          </a:xfrm>
          <a:prstGeom prst="rect">
            <a:avLst/>
          </a:prstGeom>
          <a:noFill/>
        </p:spPr>
        <p:txBody>
          <a:bodyPr wrap="square" rtlCol="0">
            <a:spAutoFit/>
          </a:bodyPr>
          <a:lstStyle/>
          <a:p>
            <a:pPr algn="ctr"/>
            <a:endParaRPr lang="ru-RU" sz="700" dirty="0">
              <a:solidFill>
                <a:srgbClr val="002060"/>
              </a:solidFill>
            </a:endParaRPr>
          </a:p>
          <a:p>
            <a:pPr algn="ctr"/>
            <a:r>
              <a:rPr lang="ru-RU" sz="1600" dirty="0" smtClean="0">
                <a:solidFill>
                  <a:srgbClr val="002060"/>
                </a:solidFill>
              </a:rPr>
              <a:t>Игра 4. «Кто позвал?»  </a:t>
            </a:r>
          </a:p>
          <a:p>
            <a:pPr algn="just"/>
            <a:r>
              <a:rPr lang="ru-RU" sz="1400" dirty="0"/>
              <a:t>	</a:t>
            </a:r>
            <a:r>
              <a:rPr lang="ru-RU" sz="1400" b="1" dirty="0"/>
              <a:t>Цель: </a:t>
            </a:r>
            <a:r>
              <a:rPr lang="ru-RU" sz="1400" dirty="0"/>
              <a:t>развивать речевой слух; учить различать на слух голоса знакомых людей; развивать слуховое внимание. </a:t>
            </a:r>
            <a:endParaRPr lang="ru-RU" sz="1400" dirty="0" smtClean="0"/>
          </a:p>
          <a:p>
            <a:pPr algn="just"/>
            <a:r>
              <a:rPr lang="ru-RU" sz="1400" dirty="0"/>
              <a:t>	</a:t>
            </a:r>
            <a:r>
              <a:rPr lang="ru-RU" sz="1400" b="1" dirty="0" smtClean="0"/>
              <a:t>Ход </a:t>
            </a:r>
            <a:r>
              <a:rPr lang="ru-RU" sz="1400" b="1" dirty="0"/>
              <a:t>игры: </a:t>
            </a:r>
            <a:r>
              <a:rPr lang="ru-RU" sz="1400" dirty="0"/>
              <a:t>пригласите ребенка в центр комнаты и попросите его повернуться к остальным участникам игры спиной (можно попросить его закрыть глаза) . Дети по очереди обычным голосом называют имя ребенка. Малыш должен слушать внимательно и стараться угадать, кто его зовет (указать на ребенка и назвать его имя) . Если ребенок угадал, кто его позвал, он меняется с этим игроком ролями. Если не отгадал, продолжает водить. Можно усложнить задачу, меняя при произнесении имени силу голоса, тембр, интонацию. </a:t>
            </a:r>
            <a:endParaRPr lang="ru-RU" sz="1400" dirty="0">
              <a:solidFill>
                <a:srgbClr val="002060"/>
              </a:solidFill>
            </a:endParaRPr>
          </a:p>
        </p:txBody>
      </p:sp>
      <p:sp>
        <p:nvSpPr>
          <p:cNvPr id="6" name="Овал 5"/>
          <p:cNvSpPr/>
          <p:nvPr/>
        </p:nvSpPr>
        <p:spPr>
          <a:xfrm>
            <a:off x="5702793" y="9144000"/>
            <a:ext cx="598616" cy="536714"/>
          </a:xfrm>
          <a:prstGeom prst="ellips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ru-RU" dirty="0" smtClean="0"/>
              <a:t>22</a:t>
            </a:r>
            <a:endParaRPr lang="ru-RU" dirty="0"/>
          </a:p>
        </p:txBody>
      </p:sp>
    </p:spTree>
    <p:extLst>
      <p:ext uri="{BB962C8B-B14F-4D97-AF65-F5344CB8AC3E}">
        <p14:creationId xmlns:p14="http://schemas.microsoft.com/office/powerpoint/2010/main" val="298095882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s://i.pinimg.com/736x/fa/fe/3a/fafe3ae390871555500966b957eace6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6858000" cy="99060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579520" y="472008"/>
            <a:ext cx="4722395" cy="984885"/>
          </a:xfrm>
          <a:prstGeom prst="rect">
            <a:avLst/>
          </a:prstGeom>
          <a:noFill/>
        </p:spPr>
        <p:txBody>
          <a:bodyPr wrap="square" rtlCol="0">
            <a:spAutoFit/>
          </a:bodyPr>
          <a:lstStyle/>
          <a:p>
            <a:pPr algn="ctr"/>
            <a:r>
              <a:rPr lang="ru-RU" sz="1600" dirty="0" smtClean="0">
                <a:solidFill>
                  <a:srgbClr val="002060"/>
                </a:solidFill>
              </a:rPr>
              <a:t>Игра 5. «Найди картинку»</a:t>
            </a:r>
          </a:p>
          <a:p>
            <a:pPr algn="just"/>
            <a:r>
              <a:rPr lang="ru-RU" sz="1400" dirty="0"/>
              <a:t>	</a:t>
            </a:r>
            <a:r>
              <a:rPr lang="ru-RU" sz="1400" b="1" dirty="0"/>
              <a:t>Цель:</a:t>
            </a:r>
            <a:r>
              <a:rPr lang="ru-RU" sz="1400" dirty="0"/>
              <a:t> развивать речевой слух. </a:t>
            </a:r>
            <a:endParaRPr lang="ru-RU" sz="1400" dirty="0" smtClean="0"/>
          </a:p>
          <a:p>
            <a:pPr algn="just"/>
            <a:r>
              <a:rPr lang="ru-RU" sz="1400" dirty="0"/>
              <a:t>	</a:t>
            </a:r>
            <a:r>
              <a:rPr lang="ru-RU" sz="1400" b="1" dirty="0" smtClean="0"/>
              <a:t>Материалы</a:t>
            </a:r>
            <a:r>
              <a:rPr lang="ru-RU" sz="1400" b="1" dirty="0"/>
              <a:t>:</a:t>
            </a:r>
            <a:r>
              <a:rPr lang="ru-RU" sz="1400" dirty="0"/>
              <a:t> парные картинки из лото с изображением различных игрушек и предметов.</a:t>
            </a:r>
            <a:r>
              <a:rPr lang="ru-RU" sz="1400" b="1" dirty="0" smtClean="0"/>
              <a:t>      </a:t>
            </a:r>
            <a:endParaRPr lang="ru-RU" sz="1400" dirty="0">
              <a:solidFill>
                <a:srgbClr val="002060"/>
              </a:solidFill>
            </a:endParaRPr>
          </a:p>
        </p:txBody>
      </p:sp>
      <p:sp>
        <p:nvSpPr>
          <p:cNvPr id="3" name="TextBox 2"/>
          <p:cNvSpPr txBox="1"/>
          <p:nvPr/>
        </p:nvSpPr>
        <p:spPr>
          <a:xfrm>
            <a:off x="643689" y="1395674"/>
            <a:ext cx="5390147" cy="3323987"/>
          </a:xfrm>
          <a:prstGeom prst="rect">
            <a:avLst/>
          </a:prstGeom>
          <a:noFill/>
        </p:spPr>
        <p:txBody>
          <a:bodyPr wrap="square" rtlCol="0">
            <a:spAutoFit/>
          </a:bodyPr>
          <a:lstStyle/>
          <a:p>
            <a:pPr algn="just"/>
            <a:r>
              <a:rPr lang="ru-RU" sz="1400" dirty="0"/>
              <a:t>	</a:t>
            </a:r>
            <a:r>
              <a:rPr lang="ru-RU" sz="1400" b="1" dirty="0"/>
              <a:t>Ход игры: </a:t>
            </a:r>
            <a:r>
              <a:rPr lang="ru-RU" sz="1400" dirty="0"/>
              <a:t>сначала игра проводится индивидуально. Положите на стол перед ребенком несколько картинок. Парные картинки возьмите себе. Достаньте из своего набора одну картинку, положите её на стол изображением вниз и назовите ее. Попросите ребенка найти такую же картинку у себя, показать ее и по мере возможности повторить название. Затем предложите малышу перевернуть картинку и сравнить изображения. Правильно, это дом. Молодец – ты угадал! Количество картинок постепенно можно увеличивать. При этом можно называть 2- 3 слова. Игру можно провести и с группой детей. Раздайте им по 1-3 картинки. Затем достаньте из своего набора одну картинку и, не показывая, назовите ее. Если </a:t>
            </a:r>
            <a:r>
              <a:rPr lang="ru-RU" sz="1400" dirty="0" smtClean="0"/>
              <a:t>кто-нибудь </a:t>
            </a:r>
            <a:r>
              <a:rPr lang="ru-RU" sz="1400" dirty="0"/>
              <a:t>найдет среди своих картинок такую же, он поднимает руку и получает вторую карточку. Не узнанные карточки откладываются в сторону и разгадываются в конце игры. Выигрывает тот игрок, который первым соберет пары картинок.</a:t>
            </a:r>
            <a:endParaRPr lang="ru-RU" sz="1400" dirty="0">
              <a:solidFill>
                <a:srgbClr val="002060"/>
              </a:solidFill>
            </a:endParaRPr>
          </a:p>
        </p:txBody>
      </p:sp>
      <p:sp>
        <p:nvSpPr>
          <p:cNvPr id="7" name="TextBox 6"/>
          <p:cNvSpPr txBox="1"/>
          <p:nvPr/>
        </p:nvSpPr>
        <p:spPr>
          <a:xfrm>
            <a:off x="731921" y="4719661"/>
            <a:ext cx="5394158" cy="3493264"/>
          </a:xfrm>
          <a:prstGeom prst="rect">
            <a:avLst/>
          </a:prstGeom>
          <a:noFill/>
        </p:spPr>
        <p:txBody>
          <a:bodyPr wrap="square" rtlCol="0">
            <a:spAutoFit/>
          </a:bodyPr>
          <a:lstStyle/>
          <a:p>
            <a:pPr algn="ctr"/>
            <a:endParaRPr lang="ru-RU" sz="700" dirty="0">
              <a:solidFill>
                <a:srgbClr val="002060"/>
              </a:solidFill>
            </a:endParaRPr>
          </a:p>
          <a:p>
            <a:pPr algn="ctr"/>
            <a:r>
              <a:rPr lang="ru-RU" sz="1600" b="1" dirty="0">
                <a:solidFill>
                  <a:srgbClr val="002060"/>
                </a:solidFill>
              </a:rPr>
              <a:t>Игры на развитие </a:t>
            </a:r>
            <a:r>
              <a:rPr lang="ru-RU" sz="1600" b="1" dirty="0" smtClean="0">
                <a:solidFill>
                  <a:srgbClr val="002060"/>
                </a:solidFill>
              </a:rPr>
              <a:t>тактильного восприятия (осязания)</a:t>
            </a:r>
            <a:endParaRPr lang="ru-RU" sz="1600" b="1" dirty="0">
              <a:solidFill>
                <a:srgbClr val="002060"/>
              </a:solidFill>
            </a:endParaRPr>
          </a:p>
          <a:p>
            <a:pPr algn="ctr"/>
            <a:endParaRPr lang="ru-RU" sz="1400" dirty="0">
              <a:solidFill>
                <a:srgbClr val="002060"/>
              </a:solidFill>
            </a:endParaRPr>
          </a:p>
          <a:p>
            <a:pPr algn="ctr"/>
            <a:r>
              <a:rPr lang="ru-RU" sz="1600" dirty="0" smtClean="0">
                <a:solidFill>
                  <a:srgbClr val="002060"/>
                </a:solidFill>
              </a:rPr>
              <a:t>Игра 1. «Круглое квадратное»  </a:t>
            </a:r>
          </a:p>
          <a:p>
            <a:pPr algn="just"/>
            <a:r>
              <a:rPr lang="ru-RU" sz="1400" dirty="0"/>
              <a:t>	 </a:t>
            </a:r>
            <a:r>
              <a:rPr lang="ru-RU" sz="1400" b="1" dirty="0"/>
              <a:t>Цель: </a:t>
            </a:r>
            <a:r>
              <a:rPr lang="ru-RU" sz="1400" dirty="0"/>
              <a:t>развивать осязание; учить ощупывать предметы. </a:t>
            </a:r>
            <a:r>
              <a:rPr lang="ru-RU" sz="1400" dirty="0" smtClean="0"/>
              <a:t>	</a:t>
            </a:r>
            <a:r>
              <a:rPr lang="ru-RU" sz="1400" b="1" dirty="0" smtClean="0"/>
              <a:t>Материалы</a:t>
            </a:r>
            <a:r>
              <a:rPr lang="ru-RU" sz="1400" b="1" dirty="0"/>
              <a:t>: </a:t>
            </a:r>
            <a:r>
              <a:rPr lang="ru-RU" sz="1400" dirty="0"/>
              <a:t>коробка с отверстиями или мешочек; кубики и шарики. </a:t>
            </a:r>
            <a:endParaRPr lang="ru-RU" sz="1400" dirty="0" smtClean="0"/>
          </a:p>
          <a:p>
            <a:pPr algn="just"/>
            <a:r>
              <a:rPr lang="ru-RU" sz="1400" dirty="0"/>
              <a:t>	</a:t>
            </a:r>
            <a:r>
              <a:rPr lang="ru-RU" sz="1400" b="1" dirty="0" smtClean="0"/>
              <a:t>Ход </a:t>
            </a:r>
            <a:r>
              <a:rPr lang="ru-RU" sz="1400" b="1" dirty="0"/>
              <a:t>игры: </a:t>
            </a:r>
            <a:r>
              <a:rPr lang="ru-RU" sz="1400" dirty="0"/>
              <a:t>в начале игры предложите детям ощупать кубики и шарики. Для того чтобы сосредоточится на ощущениях, можно предложить малышам ощупывать предметы с закрытыми глазами. Затем сложите предметы в коробку или мешочек и предложите детям поиграть. Попросите кого-нибудь из детей достать из коробки шарик, просунув руку в прорезь. Следующему ребенку предложите достать кубик и т. д. В последующем можно класть в коробку кубики и шарики разной величины, сделанные из разных материалов.</a:t>
            </a:r>
            <a:endParaRPr lang="ru-RU" sz="1400" dirty="0">
              <a:solidFill>
                <a:srgbClr val="002060"/>
              </a:solidFill>
            </a:endParaRPr>
          </a:p>
        </p:txBody>
      </p:sp>
      <p:sp>
        <p:nvSpPr>
          <p:cNvPr id="6" name="Овал 5"/>
          <p:cNvSpPr/>
          <p:nvPr/>
        </p:nvSpPr>
        <p:spPr>
          <a:xfrm>
            <a:off x="5702793" y="9144000"/>
            <a:ext cx="598616" cy="536714"/>
          </a:xfrm>
          <a:prstGeom prst="ellips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ru-RU" dirty="0" smtClean="0"/>
              <a:t>23</a:t>
            </a:r>
            <a:endParaRPr lang="ru-RU" dirty="0"/>
          </a:p>
        </p:txBody>
      </p:sp>
    </p:spTree>
    <p:extLst>
      <p:ext uri="{BB962C8B-B14F-4D97-AF65-F5344CB8AC3E}">
        <p14:creationId xmlns:p14="http://schemas.microsoft.com/office/powerpoint/2010/main" val="392907572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s://i.pinimg.com/736x/fa/fe/3a/fafe3ae390871555500966b957eace6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6858000" cy="99060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731921" y="669315"/>
            <a:ext cx="4722395" cy="1200329"/>
          </a:xfrm>
          <a:prstGeom prst="rect">
            <a:avLst/>
          </a:prstGeom>
          <a:noFill/>
        </p:spPr>
        <p:txBody>
          <a:bodyPr wrap="square" rtlCol="0">
            <a:spAutoFit/>
          </a:bodyPr>
          <a:lstStyle/>
          <a:p>
            <a:pPr algn="ctr"/>
            <a:r>
              <a:rPr lang="ru-RU" sz="1600" dirty="0" smtClean="0">
                <a:solidFill>
                  <a:srgbClr val="002060"/>
                </a:solidFill>
              </a:rPr>
              <a:t>Игра 2. «Переливание воды»</a:t>
            </a:r>
          </a:p>
          <a:p>
            <a:pPr algn="just"/>
            <a:r>
              <a:rPr lang="ru-RU" sz="1400" dirty="0"/>
              <a:t>	 </a:t>
            </a:r>
            <a:r>
              <a:rPr lang="ru-RU" sz="1400" b="1" dirty="0"/>
              <a:t>Цель: </a:t>
            </a:r>
            <a:r>
              <a:rPr lang="ru-RU" sz="1400" dirty="0"/>
              <a:t>развивать осязание; знакомить со свойствами жидкости. </a:t>
            </a:r>
            <a:endParaRPr lang="ru-RU" sz="1400" dirty="0" smtClean="0"/>
          </a:p>
          <a:p>
            <a:pPr algn="just"/>
            <a:r>
              <a:rPr lang="ru-RU" sz="1400" dirty="0"/>
              <a:t>	</a:t>
            </a:r>
            <a:r>
              <a:rPr lang="ru-RU" sz="1400" b="1" dirty="0" smtClean="0"/>
              <a:t>Материалы</a:t>
            </a:r>
            <a:r>
              <a:rPr lang="ru-RU" sz="1400" b="1" dirty="0"/>
              <a:t>:</a:t>
            </a:r>
            <a:r>
              <a:rPr lang="ru-RU" sz="1400" dirty="0"/>
              <a:t> лейка, воронка, ёмкости разного объеме, вода, тазик, тряпки.</a:t>
            </a:r>
            <a:endParaRPr lang="ru-RU" sz="1400" dirty="0">
              <a:solidFill>
                <a:srgbClr val="002060"/>
              </a:solidFill>
            </a:endParaRPr>
          </a:p>
        </p:txBody>
      </p:sp>
      <p:sp>
        <p:nvSpPr>
          <p:cNvPr id="3" name="TextBox 2"/>
          <p:cNvSpPr txBox="1"/>
          <p:nvPr/>
        </p:nvSpPr>
        <p:spPr>
          <a:xfrm>
            <a:off x="735932" y="1869644"/>
            <a:ext cx="5390147" cy="1384995"/>
          </a:xfrm>
          <a:prstGeom prst="rect">
            <a:avLst/>
          </a:prstGeom>
          <a:noFill/>
        </p:spPr>
        <p:txBody>
          <a:bodyPr wrap="square" rtlCol="0">
            <a:spAutoFit/>
          </a:bodyPr>
          <a:lstStyle/>
          <a:p>
            <a:pPr algn="just"/>
            <a:r>
              <a:rPr lang="ru-RU" sz="1400" dirty="0"/>
              <a:t>	 </a:t>
            </a:r>
            <a:r>
              <a:rPr lang="ru-RU" sz="1400" b="1" dirty="0"/>
              <a:t>Ход игры: </a:t>
            </a:r>
            <a:r>
              <a:rPr lang="ru-RU" sz="1400" dirty="0"/>
              <a:t>предложите детям поиграть с водой: по очереди опустить руки в воду и поводить ими из стороны в сторону. Затем попросите малышей рассказать, какая, по их мнению, вода (мокрая, подвижная, прохладная и т. п.) . Дайте детям различные емкости, воронку и лейку. Предложите малышам переливать воду из таза в емкости.</a:t>
            </a:r>
            <a:endParaRPr lang="ru-RU" sz="1400" dirty="0">
              <a:solidFill>
                <a:srgbClr val="002060"/>
              </a:solidFill>
            </a:endParaRPr>
          </a:p>
        </p:txBody>
      </p:sp>
      <p:sp>
        <p:nvSpPr>
          <p:cNvPr id="7" name="TextBox 6"/>
          <p:cNvSpPr txBox="1"/>
          <p:nvPr/>
        </p:nvSpPr>
        <p:spPr>
          <a:xfrm>
            <a:off x="731921" y="3014008"/>
            <a:ext cx="5394158" cy="2492990"/>
          </a:xfrm>
          <a:prstGeom prst="rect">
            <a:avLst/>
          </a:prstGeom>
          <a:noFill/>
        </p:spPr>
        <p:txBody>
          <a:bodyPr wrap="square" rtlCol="0">
            <a:spAutoFit/>
          </a:bodyPr>
          <a:lstStyle/>
          <a:p>
            <a:pPr algn="ctr"/>
            <a:endParaRPr lang="ru-RU" sz="1400" dirty="0">
              <a:solidFill>
                <a:srgbClr val="002060"/>
              </a:solidFill>
            </a:endParaRPr>
          </a:p>
          <a:p>
            <a:pPr algn="ctr"/>
            <a:r>
              <a:rPr lang="ru-RU" sz="1600" dirty="0" smtClean="0">
                <a:solidFill>
                  <a:srgbClr val="002060"/>
                </a:solidFill>
              </a:rPr>
              <a:t>Игра 3. «Горячо - холодно»  </a:t>
            </a:r>
          </a:p>
          <a:p>
            <a:pPr algn="just"/>
            <a:r>
              <a:rPr lang="ru-RU" sz="1400" dirty="0"/>
              <a:t>	 </a:t>
            </a:r>
            <a:r>
              <a:rPr lang="ru-RU" sz="1400" b="1" dirty="0"/>
              <a:t>Цель: </a:t>
            </a:r>
            <a:r>
              <a:rPr lang="ru-RU" sz="1400" dirty="0"/>
              <a:t>развивать осязание. </a:t>
            </a:r>
            <a:endParaRPr lang="ru-RU" sz="1400" dirty="0" smtClean="0"/>
          </a:p>
          <a:p>
            <a:pPr algn="just"/>
            <a:r>
              <a:rPr lang="ru-RU" sz="1400" dirty="0"/>
              <a:t>	</a:t>
            </a:r>
            <a:r>
              <a:rPr lang="ru-RU" sz="1400" b="1" dirty="0" smtClean="0"/>
              <a:t>Материалы</a:t>
            </a:r>
            <a:r>
              <a:rPr lang="ru-RU" sz="1400" b="1" dirty="0"/>
              <a:t>:</a:t>
            </a:r>
            <a:r>
              <a:rPr lang="ru-RU" sz="1400" dirty="0"/>
              <a:t> вода разной температуры, ведерки или миски. </a:t>
            </a:r>
            <a:r>
              <a:rPr lang="ru-RU" sz="1400" b="1" dirty="0" smtClean="0"/>
              <a:t>	Ход </a:t>
            </a:r>
            <a:r>
              <a:rPr lang="ru-RU" sz="1400" b="1" dirty="0"/>
              <a:t>игры: </a:t>
            </a:r>
            <a:r>
              <a:rPr lang="ru-RU" sz="1400" dirty="0"/>
              <a:t>в миски или ведерки налейте холодную и горячую (до 45 градусов) воду. Предложите детям по очереди опустить руки в воду и определить, какая она – горячая или холодная. Сначала предлагайте малышам для сравнения воду контрастной температуры, затем воду, которая не так резко различается по температуре (горячая и теплая, холодная и теплая) Можно также сравнивать воду трех температур – холодную, теплую и горячую.</a:t>
            </a:r>
            <a:endParaRPr lang="ru-RU" sz="1400" dirty="0">
              <a:solidFill>
                <a:srgbClr val="002060"/>
              </a:solidFill>
            </a:endParaRPr>
          </a:p>
        </p:txBody>
      </p:sp>
      <p:sp>
        <p:nvSpPr>
          <p:cNvPr id="6" name="TextBox 5"/>
          <p:cNvSpPr txBox="1"/>
          <p:nvPr/>
        </p:nvSpPr>
        <p:spPr>
          <a:xfrm>
            <a:off x="731921" y="5404867"/>
            <a:ext cx="5394158" cy="3570208"/>
          </a:xfrm>
          <a:prstGeom prst="rect">
            <a:avLst/>
          </a:prstGeom>
          <a:noFill/>
        </p:spPr>
        <p:txBody>
          <a:bodyPr wrap="square" rtlCol="0">
            <a:spAutoFit/>
          </a:bodyPr>
          <a:lstStyle/>
          <a:p>
            <a:pPr algn="ctr"/>
            <a:endParaRPr lang="ru-RU" sz="1400" dirty="0">
              <a:solidFill>
                <a:srgbClr val="002060"/>
              </a:solidFill>
            </a:endParaRPr>
          </a:p>
          <a:p>
            <a:pPr algn="ctr"/>
            <a:r>
              <a:rPr lang="ru-RU" sz="1600" dirty="0" smtClean="0">
                <a:solidFill>
                  <a:srgbClr val="002060"/>
                </a:solidFill>
              </a:rPr>
              <a:t>Игра 4. «Прячем руки»  </a:t>
            </a:r>
          </a:p>
          <a:p>
            <a:pPr algn="just"/>
            <a:r>
              <a:rPr lang="ru-RU" sz="1400" dirty="0"/>
              <a:t>	</a:t>
            </a:r>
            <a:r>
              <a:rPr lang="ru-RU" sz="1400" b="1" dirty="0"/>
              <a:t>Цель: </a:t>
            </a:r>
            <a:r>
              <a:rPr lang="ru-RU" sz="1400" dirty="0"/>
              <a:t>развивать осязание; знакомить со свой свойствами различных круп</a:t>
            </a:r>
            <a:r>
              <a:rPr lang="ru-RU" sz="1400" dirty="0" smtClean="0"/>
              <a:t>.</a:t>
            </a:r>
          </a:p>
          <a:p>
            <a:pPr algn="just"/>
            <a:r>
              <a:rPr lang="ru-RU" sz="1400" dirty="0"/>
              <a:t>	</a:t>
            </a:r>
            <a:r>
              <a:rPr lang="ru-RU" sz="1400" b="1" dirty="0" smtClean="0"/>
              <a:t>Материалы</a:t>
            </a:r>
            <a:r>
              <a:rPr lang="ru-RU" sz="1400" b="1" dirty="0"/>
              <a:t>: </a:t>
            </a:r>
            <a:r>
              <a:rPr lang="ru-RU" sz="1400" dirty="0"/>
              <a:t>крупы и бобовые (гречка, рис, горох и др., миска совок, маленькая игрушка</a:t>
            </a:r>
            <a:r>
              <a:rPr lang="ru-RU" sz="1400" dirty="0" smtClean="0"/>
              <a:t>.</a:t>
            </a:r>
          </a:p>
          <a:p>
            <a:pPr algn="just"/>
            <a:r>
              <a:rPr lang="ru-RU" sz="1400" dirty="0"/>
              <a:t>	</a:t>
            </a:r>
            <a:r>
              <a:rPr lang="ru-RU" sz="1400" b="1" dirty="0" smtClean="0"/>
              <a:t> </a:t>
            </a:r>
            <a:r>
              <a:rPr lang="ru-RU" sz="1400" b="1" dirty="0"/>
              <a:t>Ход игры: </a:t>
            </a:r>
            <a:r>
              <a:rPr lang="ru-RU" sz="1400" dirty="0"/>
              <a:t>Это занятие лучше проводит индивидуально или с небольшой группой детей. В начале занятия объясните ребенку, что играть надо аккуратно, не рассыпая крупу. Насыпьте гречневую крупу в глубокую миску, опустите в нее руки и пошевелите пальцами. Затем предложите ребенку опустить руки в крупу: «Где мои руки? Спрятались. Давай и твои ручки спрячем. Пошевели пальчиками. Как приятно! А теперь потри ладошки друг о друга – немножко колется, да? » Можно спрятать в крупу маленькую игрушку, а затем предложить ребенку найти ее. Во время поисков можно разгребать крупу ладонями или копать при помощи совочка.</a:t>
            </a:r>
            <a:endParaRPr lang="ru-RU" sz="1400" dirty="0">
              <a:solidFill>
                <a:srgbClr val="002060"/>
              </a:solidFill>
            </a:endParaRPr>
          </a:p>
        </p:txBody>
      </p:sp>
      <p:sp>
        <p:nvSpPr>
          <p:cNvPr id="8" name="Овал 7"/>
          <p:cNvSpPr/>
          <p:nvPr/>
        </p:nvSpPr>
        <p:spPr>
          <a:xfrm>
            <a:off x="5702793" y="9144000"/>
            <a:ext cx="598616" cy="536714"/>
          </a:xfrm>
          <a:prstGeom prst="ellips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ru-RU" dirty="0" smtClean="0"/>
              <a:t>24</a:t>
            </a:r>
            <a:endParaRPr lang="ru-RU" dirty="0"/>
          </a:p>
        </p:txBody>
      </p:sp>
    </p:spTree>
    <p:extLst>
      <p:ext uri="{BB962C8B-B14F-4D97-AF65-F5344CB8AC3E}">
        <p14:creationId xmlns:p14="http://schemas.microsoft.com/office/powerpoint/2010/main" val="42930403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s://i.pinimg.com/736x/fa/fe/3a/fafe3ae390871555500966b957eace6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6858000" cy="990600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685800" y="673767"/>
            <a:ext cx="4511842" cy="1015663"/>
          </a:xfrm>
          <a:prstGeom prst="rect">
            <a:avLst/>
          </a:prstGeom>
          <a:noFill/>
        </p:spPr>
        <p:txBody>
          <a:bodyPr wrap="square" rtlCol="0">
            <a:spAutoFit/>
          </a:bodyPr>
          <a:lstStyle/>
          <a:p>
            <a:pPr algn="ctr"/>
            <a:r>
              <a:rPr lang="ru-RU" b="1" dirty="0" smtClean="0">
                <a:solidFill>
                  <a:schemeClr val="accent5">
                    <a:lumMod val="75000"/>
                  </a:schemeClr>
                </a:solidFill>
              </a:rPr>
              <a:t>	</a:t>
            </a:r>
            <a:r>
              <a:rPr lang="ru-RU" sz="2000" b="1" dirty="0" smtClean="0">
                <a:solidFill>
                  <a:srgbClr val="7030A0"/>
                </a:solidFill>
              </a:rPr>
              <a:t>Рекомендации по развитию, обучению, воспитанию дошкольников раннего возраста</a:t>
            </a:r>
            <a:endParaRPr lang="ru-RU" sz="2000" b="1" dirty="0">
              <a:solidFill>
                <a:srgbClr val="7030A0"/>
              </a:solidFill>
            </a:endParaRPr>
          </a:p>
        </p:txBody>
      </p:sp>
      <p:sp>
        <p:nvSpPr>
          <p:cNvPr id="5" name="TextBox 4"/>
          <p:cNvSpPr txBox="1"/>
          <p:nvPr/>
        </p:nvSpPr>
        <p:spPr>
          <a:xfrm>
            <a:off x="685800" y="1725433"/>
            <a:ext cx="5394158" cy="5755422"/>
          </a:xfrm>
          <a:prstGeom prst="rect">
            <a:avLst/>
          </a:prstGeom>
          <a:noFill/>
        </p:spPr>
        <p:txBody>
          <a:bodyPr wrap="square" rtlCol="0">
            <a:spAutoFit/>
          </a:bodyPr>
          <a:lstStyle/>
          <a:p>
            <a:pPr algn="ctr"/>
            <a:r>
              <a:rPr lang="ru-RU" b="1" dirty="0" smtClean="0">
                <a:solidFill>
                  <a:srgbClr val="002060"/>
                </a:solidFill>
              </a:rPr>
              <a:t>Игры на развитие зрительного восприятия</a:t>
            </a:r>
          </a:p>
          <a:p>
            <a:pPr algn="ctr"/>
            <a:endParaRPr lang="ru-RU" sz="1000" dirty="0">
              <a:solidFill>
                <a:srgbClr val="002060"/>
              </a:solidFill>
            </a:endParaRPr>
          </a:p>
          <a:p>
            <a:pPr algn="ctr"/>
            <a:r>
              <a:rPr lang="ru-RU" sz="1600" dirty="0" smtClean="0">
                <a:solidFill>
                  <a:srgbClr val="002060"/>
                </a:solidFill>
              </a:rPr>
              <a:t>Игра 1.</a:t>
            </a:r>
            <a:r>
              <a:rPr lang="ru-RU" sz="1600" dirty="0">
                <a:solidFill>
                  <a:srgbClr val="002060"/>
                </a:solidFill>
              </a:rPr>
              <a:t> «Солнечный зайчик» </a:t>
            </a:r>
            <a:r>
              <a:rPr lang="ru-RU" sz="1600" dirty="0" smtClean="0">
                <a:solidFill>
                  <a:srgbClr val="002060"/>
                </a:solidFill>
              </a:rPr>
              <a:t> </a:t>
            </a:r>
            <a:endParaRPr lang="ru-RU" sz="1600" dirty="0">
              <a:solidFill>
                <a:srgbClr val="002060"/>
              </a:solidFill>
            </a:endParaRPr>
          </a:p>
          <a:p>
            <a:pPr algn="just"/>
            <a:r>
              <a:rPr lang="ru-RU" sz="1400" dirty="0" smtClean="0"/>
              <a:t>	</a:t>
            </a:r>
            <a:r>
              <a:rPr lang="ru-RU" sz="1400" b="1" dirty="0" smtClean="0"/>
              <a:t>Цель</a:t>
            </a:r>
            <a:r>
              <a:rPr lang="ru-RU" sz="1400" b="1" dirty="0"/>
              <a:t>: </a:t>
            </a:r>
            <a:r>
              <a:rPr lang="ru-RU" sz="1400" dirty="0"/>
              <a:t>развивать зрительные ощущения, формировать представления о свете и темноте</a:t>
            </a:r>
            <a:r>
              <a:rPr lang="ru-RU" sz="1400" dirty="0" smtClean="0"/>
              <a:t>.</a:t>
            </a:r>
          </a:p>
          <a:p>
            <a:pPr algn="just"/>
            <a:r>
              <a:rPr lang="ru-RU" sz="1400" dirty="0"/>
              <a:t>	</a:t>
            </a:r>
            <a:r>
              <a:rPr lang="ru-RU" sz="1400" b="1" dirty="0" smtClean="0"/>
              <a:t> </a:t>
            </a:r>
            <a:r>
              <a:rPr lang="ru-RU" sz="1400" b="1" dirty="0"/>
              <a:t>Материалы: </a:t>
            </a:r>
            <a:r>
              <a:rPr lang="ru-RU" sz="1400" dirty="0"/>
              <a:t>зеркальце. </a:t>
            </a:r>
            <a:endParaRPr lang="ru-RU" sz="1400" dirty="0" smtClean="0"/>
          </a:p>
          <a:p>
            <a:pPr algn="just"/>
            <a:r>
              <a:rPr lang="ru-RU" sz="1400" dirty="0"/>
              <a:t>	</a:t>
            </a:r>
            <a:r>
              <a:rPr lang="ru-RU" sz="1400" b="1" dirty="0" smtClean="0"/>
              <a:t>Ход </a:t>
            </a:r>
            <a:r>
              <a:rPr lang="ru-RU" sz="1400" b="1" dirty="0"/>
              <a:t>игры: </a:t>
            </a:r>
            <a:r>
              <a:rPr lang="ru-RU" sz="1400" dirty="0"/>
              <a:t>Выбрав момент, когда солнце заглядывает в окно, поймайте с помощью зеркальца солнечный лучик и обратите внимание малышей на то, как солнечный зайчик прыгает по стене, потолку, стульчикам и т. д. Затем предложите детям дотронуться до светового пятна – поймать солнечного зайчика. При этом передвигайте сначала луч плавно, затем быстрее. Проводите игру в безопасном месте, чтобы дети не наталкивались на мебель и другие предметы. Если малышам понравилась игра предложите кому-нибудь из детей роль ведущего, а сами вместе с </a:t>
            </a:r>
            <a:r>
              <a:rPr lang="ru-RU" sz="1400" dirty="0" smtClean="0"/>
              <a:t>другими участниками игры </a:t>
            </a:r>
            <a:r>
              <a:rPr lang="ru-RU" sz="1400" dirty="0"/>
              <a:t>ловите солнечного зайчика. </a:t>
            </a:r>
            <a:endParaRPr lang="ru-RU" sz="1400" dirty="0" smtClean="0"/>
          </a:p>
          <a:p>
            <a:pPr algn="just"/>
            <a:endParaRPr lang="ru-RU" sz="1400" dirty="0" smtClean="0"/>
          </a:p>
          <a:p>
            <a:pPr algn="ctr"/>
            <a:r>
              <a:rPr lang="ru-RU" sz="1600" dirty="0" smtClean="0">
                <a:solidFill>
                  <a:srgbClr val="002060"/>
                </a:solidFill>
              </a:rPr>
              <a:t>Игра 2. </a:t>
            </a:r>
            <a:r>
              <a:rPr lang="ru-RU" sz="1600" dirty="0">
                <a:solidFill>
                  <a:srgbClr val="002060"/>
                </a:solidFill>
              </a:rPr>
              <a:t>«Фонарик» </a:t>
            </a:r>
            <a:endParaRPr lang="ru-RU" sz="1600" dirty="0" smtClean="0">
              <a:solidFill>
                <a:srgbClr val="002060"/>
              </a:solidFill>
            </a:endParaRPr>
          </a:p>
          <a:p>
            <a:pPr algn="just"/>
            <a:r>
              <a:rPr lang="ru-RU" sz="1400" dirty="0" smtClean="0"/>
              <a:t>	</a:t>
            </a:r>
            <a:r>
              <a:rPr lang="ru-RU" sz="1400" b="1" dirty="0" smtClean="0"/>
              <a:t>Цель</a:t>
            </a:r>
            <a:r>
              <a:rPr lang="ru-RU" sz="1400" b="1" dirty="0"/>
              <a:t>:</a:t>
            </a:r>
            <a:r>
              <a:rPr lang="ru-RU" sz="1400" dirty="0"/>
              <a:t> развивать зрительные ощущения, формировать представления о свете и темноте. </a:t>
            </a:r>
            <a:endParaRPr lang="ru-RU" sz="1400" dirty="0" smtClean="0"/>
          </a:p>
          <a:p>
            <a:pPr algn="just"/>
            <a:r>
              <a:rPr lang="ru-RU" sz="1400" dirty="0"/>
              <a:t>	</a:t>
            </a:r>
            <a:r>
              <a:rPr lang="ru-RU" sz="1400" b="1" dirty="0" smtClean="0"/>
              <a:t>Материалы</a:t>
            </a:r>
            <a:r>
              <a:rPr lang="ru-RU" sz="1400" b="1" dirty="0"/>
              <a:t>:</a:t>
            </a:r>
            <a:r>
              <a:rPr lang="ru-RU" sz="1400" dirty="0"/>
              <a:t> электрический фонарик. </a:t>
            </a:r>
            <a:endParaRPr lang="ru-RU" sz="1400" dirty="0" smtClean="0"/>
          </a:p>
          <a:p>
            <a:pPr algn="just"/>
            <a:r>
              <a:rPr lang="ru-RU" sz="1400" dirty="0"/>
              <a:t>	</a:t>
            </a:r>
            <a:r>
              <a:rPr lang="ru-RU" sz="1400" b="1" dirty="0" smtClean="0"/>
              <a:t>Ход </a:t>
            </a:r>
            <a:r>
              <a:rPr lang="ru-RU" sz="1400" b="1" dirty="0"/>
              <a:t>игры: </a:t>
            </a:r>
            <a:r>
              <a:rPr lang="ru-RU" sz="1400" dirty="0"/>
              <a:t>когда стемнеет, походите вместе с детьми </a:t>
            </a:r>
            <a:r>
              <a:rPr lang="ru-RU" sz="1400" dirty="0" smtClean="0"/>
              <a:t>по темной </a:t>
            </a:r>
            <a:r>
              <a:rPr lang="ru-RU" sz="1400" dirty="0"/>
              <a:t>комнате, освещая её лучом фонарика. Путешествуя </a:t>
            </a:r>
            <a:r>
              <a:rPr lang="ru-RU" sz="1400" dirty="0" smtClean="0"/>
              <a:t>по темной </a:t>
            </a:r>
            <a:r>
              <a:rPr lang="ru-RU" sz="1400" dirty="0"/>
              <a:t>комнате, заглядывайте в темные углы, рассматривайте окружающие предметы. Затем передайте фонарик ребенку, пусть теперь он ведет за собой </a:t>
            </a:r>
            <a:r>
              <a:rPr lang="ru-RU" sz="1400" dirty="0" smtClean="0"/>
              <a:t>остальных участников игры. </a:t>
            </a:r>
            <a:endParaRPr lang="ru-RU" sz="1400" dirty="0">
              <a:solidFill>
                <a:srgbClr val="002060"/>
              </a:solidFill>
            </a:endParaRPr>
          </a:p>
        </p:txBody>
      </p:sp>
      <p:sp>
        <p:nvSpPr>
          <p:cNvPr id="6" name="Овал 5"/>
          <p:cNvSpPr/>
          <p:nvPr/>
        </p:nvSpPr>
        <p:spPr>
          <a:xfrm>
            <a:off x="5702793" y="9314187"/>
            <a:ext cx="437322" cy="437321"/>
          </a:xfrm>
          <a:prstGeom prst="ellips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ru-RU" dirty="0"/>
              <a:t>2</a:t>
            </a:r>
            <a:endParaRPr lang="ru-RU" dirty="0"/>
          </a:p>
        </p:txBody>
      </p:sp>
    </p:spTree>
    <p:extLst>
      <p:ext uri="{BB962C8B-B14F-4D97-AF65-F5344CB8AC3E}">
        <p14:creationId xmlns:p14="http://schemas.microsoft.com/office/powerpoint/2010/main" val="13541028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s://i.pinimg.com/736x/fa/fe/3a/fafe3ae390871555500966b957eace6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6858000" cy="99060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731921" y="393938"/>
            <a:ext cx="4722395" cy="3077766"/>
          </a:xfrm>
          <a:prstGeom prst="rect">
            <a:avLst/>
          </a:prstGeom>
          <a:noFill/>
        </p:spPr>
        <p:txBody>
          <a:bodyPr wrap="square" rtlCol="0">
            <a:spAutoFit/>
          </a:bodyPr>
          <a:lstStyle/>
          <a:p>
            <a:pPr algn="ctr"/>
            <a:endParaRPr lang="ru-RU" sz="1000" dirty="0">
              <a:solidFill>
                <a:srgbClr val="002060"/>
              </a:solidFill>
            </a:endParaRPr>
          </a:p>
          <a:p>
            <a:pPr algn="ctr"/>
            <a:r>
              <a:rPr lang="ru-RU" sz="1600" dirty="0" smtClean="0">
                <a:solidFill>
                  <a:srgbClr val="002060"/>
                </a:solidFill>
              </a:rPr>
              <a:t>Игра 3. </a:t>
            </a:r>
            <a:r>
              <a:rPr lang="ru-RU" sz="1600" dirty="0">
                <a:solidFill>
                  <a:srgbClr val="002060"/>
                </a:solidFill>
              </a:rPr>
              <a:t>«</a:t>
            </a:r>
            <a:r>
              <a:rPr lang="ru-RU" sz="1600" dirty="0" smtClean="0">
                <a:solidFill>
                  <a:srgbClr val="002060"/>
                </a:solidFill>
              </a:rPr>
              <a:t>Свеча»</a:t>
            </a:r>
          </a:p>
          <a:p>
            <a:pPr algn="just"/>
            <a:r>
              <a:rPr lang="ru-RU" sz="1400" dirty="0" smtClean="0"/>
              <a:t>	</a:t>
            </a:r>
            <a:r>
              <a:rPr lang="ru-RU" sz="1400" b="1" dirty="0" smtClean="0"/>
              <a:t>Цель</a:t>
            </a:r>
            <a:r>
              <a:rPr lang="ru-RU" sz="1400" b="1" dirty="0"/>
              <a:t>:</a:t>
            </a:r>
            <a:r>
              <a:rPr lang="ru-RU" sz="1400" dirty="0"/>
              <a:t> развивать зрительные ощущения, формировать представления о свете и темноте, полумраке. </a:t>
            </a:r>
            <a:r>
              <a:rPr lang="ru-RU" sz="1400" dirty="0" smtClean="0"/>
              <a:t>	</a:t>
            </a:r>
            <a:r>
              <a:rPr lang="ru-RU" sz="1400" b="1" dirty="0" smtClean="0"/>
              <a:t>Материалы</a:t>
            </a:r>
            <a:r>
              <a:rPr lang="ru-RU" sz="1400" b="1" dirty="0"/>
              <a:t>:</a:t>
            </a:r>
            <a:r>
              <a:rPr lang="ru-RU" sz="1400" dirty="0"/>
              <a:t> свеча. </a:t>
            </a:r>
            <a:endParaRPr lang="ru-RU" sz="1400" dirty="0" smtClean="0"/>
          </a:p>
          <a:p>
            <a:pPr algn="just"/>
            <a:r>
              <a:rPr lang="ru-RU" sz="1400" dirty="0"/>
              <a:t>	</a:t>
            </a:r>
            <a:r>
              <a:rPr lang="ru-RU" sz="1400" b="1" dirty="0" smtClean="0"/>
              <a:t>Ход </a:t>
            </a:r>
            <a:r>
              <a:rPr lang="ru-RU" sz="1400" b="1" dirty="0"/>
              <a:t>игры: </a:t>
            </a:r>
            <a:r>
              <a:rPr lang="ru-RU" sz="1400" dirty="0"/>
              <a:t>когда стемнеет, зажгите на столе длинную свечу и зажгите её. Предложите детям понаблюдать за тем, как она горит. Можно походить с зажженной свечей по группе, освещая путь. Обратите внимание детей на то, что при свече стало светлее. Затем предложите всем вместе или по очереди, задуть свечу. Включите электрическое освещение и обратите внимание детей на то, что свет лампочки ярче, чем свет свечи. Игру можно повторить несколько раз.</a:t>
            </a:r>
            <a:endParaRPr lang="ru-RU" sz="1400" dirty="0">
              <a:solidFill>
                <a:srgbClr val="002060"/>
              </a:solidFill>
            </a:endParaRPr>
          </a:p>
        </p:txBody>
      </p:sp>
      <p:sp>
        <p:nvSpPr>
          <p:cNvPr id="6" name="TextBox 5"/>
          <p:cNvSpPr txBox="1"/>
          <p:nvPr/>
        </p:nvSpPr>
        <p:spPr>
          <a:xfrm>
            <a:off x="731921" y="3600041"/>
            <a:ext cx="5394158" cy="4001095"/>
          </a:xfrm>
          <a:prstGeom prst="rect">
            <a:avLst/>
          </a:prstGeom>
          <a:noFill/>
        </p:spPr>
        <p:txBody>
          <a:bodyPr wrap="square" rtlCol="0">
            <a:spAutoFit/>
          </a:bodyPr>
          <a:lstStyle/>
          <a:p>
            <a:pPr algn="ctr"/>
            <a:r>
              <a:rPr lang="ru-RU" b="1" dirty="0" smtClean="0">
                <a:solidFill>
                  <a:srgbClr val="002060"/>
                </a:solidFill>
              </a:rPr>
              <a:t>Игры на развитие цветового восприятия</a:t>
            </a:r>
          </a:p>
          <a:p>
            <a:pPr algn="ctr"/>
            <a:endParaRPr lang="ru-RU" sz="1000" dirty="0">
              <a:solidFill>
                <a:srgbClr val="002060"/>
              </a:solidFill>
            </a:endParaRPr>
          </a:p>
          <a:p>
            <a:pPr algn="ctr"/>
            <a:r>
              <a:rPr lang="ru-RU" sz="1600" dirty="0" smtClean="0">
                <a:solidFill>
                  <a:srgbClr val="002060"/>
                </a:solidFill>
              </a:rPr>
              <a:t>Игра 1.</a:t>
            </a:r>
            <a:r>
              <a:rPr lang="ru-RU" sz="1600" dirty="0">
                <a:solidFill>
                  <a:srgbClr val="002060"/>
                </a:solidFill>
              </a:rPr>
              <a:t> </a:t>
            </a:r>
            <a:r>
              <a:rPr lang="ru-RU" sz="1600" dirty="0" smtClean="0">
                <a:solidFill>
                  <a:srgbClr val="002060"/>
                </a:solidFill>
              </a:rPr>
              <a:t>«Цветная вода»  </a:t>
            </a:r>
            <a:endParaRPr lang="ru-RU" sz="1600" dirty="0">
              <a:solidFill>
                <a:srgbClr val="002060"/>
              </a:solidFill>
            </a:endParaRPr>
          </a:p>
          <a:p>
            <a:pPr algn="just"/>
            <a:r>
              <a:rPr lang="ru-RU" sz="1400" dirty="0"/>
              <a:t>	</a:t>
            </a:r>
            <a:r>
              <a:rPr lang="ru-RU" sz="1400" b="1" dirty="0"/>
              <a:t>Цель: </a:t>
            </a:r>
            <a:r>
              <a:rPr lang="ru-RU" sz="1400" dirty="0"/>
              <a:t>знакомить детей с цветом. </a:t>
            </a:r>
            <a:endParaRPr lang="ru-RU" sz="1400" dirty="0" smtClean="0"/>
          </a:p>
          <a:p>
            <a:pPr algn="just"/>
            <a:r>
              <a:rPr lang="ru-RU" sz="1400" dirty="0"/>
              <a:t>	</a:t>
            </a:r>
            <a:r>
              <a:rPr lang="ru-RU" sz="1400" b="1" dirty="0" smtClean="0"/>
              <a:t>Материалы</a:t>
            </a:r>
            <a:r>
              <a:rPr lang="ru-RU" sz="1400" b="1" dirty="0"/>
              <a:t>:</a:t>
            </a:r>
            <a:r>
              <a:rPr lang="ru-RU" sz="1400" dirty="0"/>
              <a:t> акварельные краски, кисточки, пластиковые стаканы, вода. </a:t>
            </a:r>
            <a:endParaRPr lang="ru-RU" sz="1400" dirty="0" smtClean="0"/>
          </a:p>
          <a:p>
            <a:pPr algn="just"/>
            <a:r>
              <a:rPr lang="ru-RU" sz="1400" dirty="0"/>
              <a:t>	</a:t>
            </a:r>
            <a:r>
              <a:rPr lang="ru-RU" sz="1400" b="1" dirty="0" smtClean="0"/>
              <a:t>Ход </a:t>
            </a:r>
            <a:r>
              <a:rPr lang="ru-RU" sz="1400" b="1" dirty="0"/>
              <a:t>игры: </a:t>
            </a:r>
            <a:r>
              <a:rPr lang="ru-RU" sz="1400" dirty="0"/>
              <a:t>в ряд на столе расставлены стаканы, наполненные водой. Обмакните кисточку в краску одного из основных цветов и разведите её в стакане с водой. Комментируя свои действия, постарайтесь привлечь внимание детей. Таким же образом разведите остальные краски. Предложите детям выбрать понравившуюся краску, взять кисточку. Пусть они сами попробуют развести краску в воде. Если им захочется продолжить игру, можно поменять воду и предложить развести другую краску. На следующих занятиях можно давать детям по несколько стаканов с водой, предлагать смешивать несколько красок в одном стакане с целью получения нового цвета. Делать растворы разной консистенции, чтобы увидеть разные оттенки одной краски. </a:t>
            </a:r>
            <a:endParaRPr lang="ru-RU" sz="1400" dirty="0">
              <a:solidFill>
                <a:srgbClr val="002060"/>
              </a:solidFill>
            </a:endParaRPr>
          </a:p>
        </p:txBody>
      </p:sp>
      <p:sp>
        <p:nvSpPr>
          <p:cNvPr id="7" name="Овал 6"/>
          <p:cNvSpPr/>
          <p:nvPr/>
        </p:nvSpPr>
        <p:spPr>
          <a:xfrm>
            <a:off x="5702793" y="9314187"/>
            <a:ext cx="437322" cy="437321"/>
          </a:xfrm>
          <a:prstGeom prst="ellips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ru-RU" dirty="0"/>
              <a:t>3</a:t>
            </a:r>
            <a:endParaRPr lang="ru-RU" dirty="0"/>
          </a:p>
        </p:txBody>
      </p:sp>
    </p:spTree>
    <p:extLst>
      <p:ext uri="{BB962C8B-B14F-4D97-AF65-F5344CB8AC3E}">
        <p14:creationId xmlns:p14="http://schemas.microsoft.com/office/powerpoint/2010/main" val="27152128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s://i.pinimg.com/736x/fa/fe/3a/fafe3ae390871555500966b957eace6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6858000" cy="99060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731921" y="393938"/>
            <a:ext cx="4722395" cy="1354217"/>
          </a:xfrm>
          <a:prstGeom prst="rect">
            <a:avLst/>
          </a:prstGeom>
          <a:noFill/>
        </p:spPr>
        <p:txBody>
          <a:bodyPr wrap="square" rtlCol="0">
            <a:spAutoFit/>
          </a:bodyPr>
          <a:lstStyle/>
          <a:p>
            <a:pPr algn="ctr"/>
            <a:endParaRPr lang="ru-RU" sz="1000" dirty="0">
              <a:solidFill>
                <a:srgbClr val="002060"/>
              </a:solidFill>
            </a:endParaRPr>
          </a:p>
          <a:p>
            <a:pPr algn="ctr"/>
            <a:r>
              <a:rPr lang="ru-RU" sz="1600" dirty="0" smtClean="0">
                <a:solidFill>
                  <a:srgbClr val="002060"/>
                </a:solidFill>
              </a:rPr>
              <a:t>Игра 2. «Цветные кубики»</a:t>
            </a:r>
          </a:p>
          <a:p>
            <a:pPr algn="just"/>
            <a:r>
              <a:rPr lang="ru-RU" sz="1400" dirty="0"/>
              <a:t>	</a:t>
            </a:r>
            <a:r>
              <a:rPr lang="ru-RU" sz="1400" b="1" dirty="0" smtClean="0"/>
              <a:t>Цель</a:t>
            </a:r>
            <a:r>
              <a:rPr lang="ru-RU" sz="1400" b="1" dirty="0"/>
              <a:t>:</a:t>
            </a:r>
            <a:r>
              <a:rPr lang="ru-RU" sz="1400" dirty="0"/>
              <a:t> учить сравнивать цвета по принципу «такой – не такой», подбирать пары одинаковых по цвету предметов. </a:t>
            </a:r>
            <a:endParaRPr lang="ru-RU" sz="1400" dirty="0" smtClean="0"/>
          </a:p>
          <a:p>
            <a:pPr algn="just"/>
            <a:r>
              <a:rPr lang="ru-RU" sz="1400" dirty="0" smtClean="0"/>
              <a:t>	</a:t>
            </a:r>
            <a:endParaRPr lang="ru-RU" sz="1400" dirty="0">
              <a:solidFill>
                <a:srgbClr val="002060"/>
              </a:solidFill>
            </a:endParaRPr>
          </a:p>
        </p:txBody>
      </p:sp>
      <p:sp>
        <p:nvSpPr>
          <p:cNvPr id="6" name="TextBox 5"/>
          <p:cNvSpPr txBox="1"/>
          <p:nvPr/>
        </p:nvSpPr>
        <p:spPr>
          <a:xfrm>
            <a:off x="731921" y="3896693"/>
            <a:ext cx="5394158" cy="3508653"/>
          </a:xfrm>
          <a:prstGeom prst="rect">
            <a:avLst/>
          </a:prstGeom>
          <a:noFill/>
        </p:spPr>
        <p:txBody>
          <a:bodyPr wrap="square" rtlCol="0">
            <a:spAutoFit/>
          </a:bodyPr>
          <a:lstStyle/>
          <a:p>
            <a:pPr algn="ctr"/>
            <a:endParaRPr lang="ru-RU" sz="1000" dirty="0">
              <a:solidFill>
                <a:srgbClr val="002060"/>
              </a:solidFill>
            </a:endParaRPr>
          </a:p>
          <a:p>
            <a:pPr algn="ctr"/>
            <a:r>
              <a:rPr lang="ru-RU" sz="1600" dirty="0" smtClean="0">
                <a:solidFill>
                  <a:srgbClr val="002060"/>
                </a:solidFill>
              </a:rPr>
              <a:t>Игра 3. «Цветные парочки»  </a:t>
            </a:r>
            <a:endParaRPr lang="ru-RU" sz="1600" dirty="0">
              <a:solidFill>
                <a:srgbClr val="002060"/>
              </a:solidFill>
            </a:endParaRPr>
          </a:p>
          <a:p>
            <a:pPr algn="just"/>
            <a:r>
              <a:rPr lang="ru-RU" sz="1400" dirty="0"/>
              <a:t>	</a:t>
            </a:r>
            <a:r>
              <a:rPr lang="ru-RU" sz="1400" b="1" dirty="0"/>
              <a:t>Цели:</a:t>
            </a:r>
            <a:r>
              <a:rPr lang="ru-RU" sz="1400" dirty="0"/>
              <a:t> учить сравнивать цвета по принципу «такой – не такой», подбирать пары одинаковых по цвету предметов. </a:t>
            </a:r>
            <a:r>
              <a:rPr lang="ru-RU" sz="1400" dirty="0" smtClean="0"/>
              <a:t>	</a:t>
            </a:r>
            <a:r>
              <a:rPr lang="ru-RU" sz="1400" b="1" dirty="0" smtClean="0"/>
              <a:t>Материалы</a:t>
            </a:r>
            <a:r>
              <a:rPr lang="ru-RU" sz="1400" b="1" dirty="0"/>
              <a:t>:</a:t>
            </a:r>
            <a:r>
              <a:rPr lang="ru-RU" sz="1400" dirty="0"/>
              <a:t> пары одинаковых по цвету предметов (кубики, пирамидки, шарики и др., коробка. </a:t>
            </a:r>
            <a:endParaRPr lang="ru-RU" sz="1400" dirty="0" smtClean="0"/>
          </a:p>
          <a:p>
            <a:pPr algn="just"/>
            <a:r>
              <a:rPr lang="ru-RU" sz="1400" dirty="0"/>
              <a:t>	</a:t>
            </a:r>
            <a:r>
              <a:rPr lang="ru-RU" sz="1400" b="1" dirty="0" smtClean="0"/>
              <a:t>Ход </a:t>
            </a:r>
            <a:r>
              <a:rPr lang="ru-RU" sz="1400" b="1" dirty="0"/>
              <a:t>игры: </a:t>
            </a:r>
            <a:r>
              <a:rPr lang="ru-RU" sz="1400" dirty="0"/>
              <a:t>перед началом игры подберите пары: сначала одинаковые (красные кубики, желтые шарики зеленые карандаши и др., затем разные (красный помидор и красный мяч, желтый шарик и желтый цыпленок, зеленая елочка и зеленый листок и др.) </a:t>
            </a:r>
            <a:r>
              <a:rPr lang="ru-RU" sz="1400" dirty="0" smtClean="0"/>
              <a:t> </a:t>
            </a:r>
            <a:r>
              <a:rPr lang="ru-RU" sz="1400" dirty="0"/>
              <a:t>Раздайте детям по одному предмету из пары, остальные перемешайте на столе или в коробке. Попросите малышей найти цветные пары своим предметам. В эту игру можно играть и с одним ребенком. Соберите в коробку пары предметов. Затем предложите ребенку разложить предметы парами, группируя их по цвету. Количество цветных пар следует увеличивать постепенно. </a:t>
            </a:r>
            <a:endParaRPr lang="ru-RU" sz="1400" dirty="0">
              <a:solidFill>
                <a:srgbClr val="002060"/>
              </a:solidFill>
            </a:endParaRPr>
          </a:p>
        </p:txBody>
      </p:sp>
      <p:sp>
        <p:nvSpPr>
          <p:cNvPr id="3" name="TextBox 2"/>
          <p:cNvSpPr txBox="1"/>
          <p:nvPr/>
        </p:nvSpPr>
        <p:spPr>
          <a:xfrm>
            <a:off x="735932" y="1544302"/>
            <a:ext cx="5390147" cy="2462213"/>
          </a:xfrm>
          <a:prstGeom prst="rect">
            <a:avLst/>
          </a:prstGeom>
          <a:noFill/>
        </p:spPr>
        <p:txBody>
          <a:bodyPr wrap="square" rtlCol="0">
            <a:spAutoFit/>
          </a:bodyPr>
          <a:lstStyle/>
          <a:p>
            <a:pPr algn="just"/>
            <a:r>
              <a:rPr lang="ru-RU" sz="1400" b="1" dirty="0" smtClean="0"/>
              <a:t>	Материалы</a:t>
            </a:r>
            <a:r>
              <a:rPr lang="ru-RU" sz="1400" b="1" dirty="0"/>
              <a:t>:</a:t>
            </a:r>
            <a:r>
              <a:rPr lang="ru-RU" sz="1400" dirty="0"/>
              <a:t> пары разноцветных кубиков (красные, желтые, зеленые, синие) . </a:t>
            </a:r>
          </a:p>
          <a:p>
            <a:pPr algn="just"/>
            <a:r>
              <a:rPr lang="ru-RU" sz="1400" dirty="0"/>
              <a:t>	</a:t>
            </a:r>
            <a:r>
              <a:rPr lang="ru-RU" sz="1400" b="1" dirty="0"/>
              <a:t>Ход игры: </a:t>
            </a:r>
            <a:r>
              <a:rPr lang="ru-RU" sz="1400" dirty="0"/>
              <a:t>разложите на ковре кубики. Затем возьмите один кубик и покажите его детям: «Вот какой кубик я выбрала. Давайте найдем такой же кубик». Возьмите кубик контрастного цвета и приложите его к выбранному кубику. И так пока кубики не совпадут. Комментируйте свои действия: «Такой? Нет, не такой. И этот тоже не такой. Вот этот такой. Одинаковые кубики». В следующий раз увеличьте число кубиков каждого цвета и попросите детей найти все кубики заданного цвета. Со временем можно ввести дополнительные цвета, например оранжевый.</a:t>
            </a:r>
            <a:endParaRPr lang="ru-RU" sz="1400" dirty="0">
              <a:solidFill>
                <a:srgbClr val="002060"/>
              </a:solidFill>
            </a:endParaRPr>
          </a:p>
        </p:txBody>
      </p:sp>
      <p:sp>
        <p:nvSpPr>
          <p:cNvPr id="7" name="Овал 6"/>
          <p:cNvSpPr/>
          <p:nvPr/>
        </p:nvSpPr>
        <p:spPr>
          <a:xfrm>
            <a:off x="5702793" y="9314187"/>
            <a:ext cx="437322" cy="437321"/>
          </a:xfrm>
          <a:prstGeom prst="ellips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ru-RU" dirty="0"/>
              <a:t>4</a:t>
            </a:r>
            <a:endParaRPr lang="ru-RU" dirty="0"/>
          </a:p>
        </p:txBody>
      </p:sp>
    </p:spTree>
    <p:extLst>
      <p:ext uri="{BB962C8B-B14F-4D97-AF65-F5344CB8AC3E}">
        <p14:creationId xmlns:p14="http://schemas.microsoft.com/office/powerpoint/2010/main" val="13560023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s://i.pinimg.com/736x/fa/fe/3a/fafe3ae390871555500966b957eace6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6858000" cy="99060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844216" y="668465"/>
            <a:ext cx="4722395" cy="1354217"/>
          </a:xfrm>
          <a:prstGeom prst="rect">
            <a:avLst/>
          </a:prstGeom>
          <a:noFill/>
        </p:spPr>
        <p:txBody>
          <a:bodyPr wrap="square" rtlCol="0">
            <a:spAutoFit/>
          </a:bodyPr>
          <a:lstStyle/>
          <a:p>
            <a:pPr algn="ctr"/>
            <a:endParaRPr lang="ru-RU" sz="1000" dirty="0">
              <a:solidFill>
                <a:srgbClr val="002060"/>
              </a:solidFill>
            </a:endParaRPr>
          </a:p>
          <a:p>
            <a:pPr algn="ctr"/>
            <a:r>
              <a:rPr lang="ru-RU" sz="1600" dirty="0" smtClean="0">
                <a:solidFill>
                  <a:srgbClr val="002060"/>
                </a:solidFill>
              </a:rPr>
              <a:t>Игра 4. «Цветные палочки»</a:t>
            </a:r>
          </a:p>
          <a:p>
            <a:pPr algn="just"/>
            <a:r>
              <a:rPr lang="ru-RU" sz="1400" dirty="0"/>
              <a:t>	</a:t>
            </a:r>
            <a:r>
              <a:rPr lang="ru-RU" sz="1400" b="1" dirty="0"/>
              <a:t>Цель:</a:t>
            </a:r>
            <a:r>
              <a:rPr lang="ru-RU" sz="1400" dirty="0"/>
              <a:t> учить различать цвета по принципу «такой – не такой»; сортировать предметы по цвету. </a:t>
            </a:r>
            <a:endParaRPr lang="ru-RU" sz="1400" dirty="0" smtClean="0"/>
          </a:p>
          <a:p>
            <a:pPr algn="just"/>
            <a:r>
              <a:rPr lang="ru-RU" sz="1400" dirty="0" smtClean="0"/>
              <a:t>	</a:t>
            </a:r>
            <a:r>
              <a:rPr lang="ru-RU" sz="1400" b="1" dirty="0" smtClean="0"/>
              <a:t>Материалы</a:t>
            </a:r>
            <a:r>
              <a:rPr lang="ru-RU" sz="1400" b="1" dirty="0"/>
              <a:t>:</a:t>
            </a:r>
            <a:r>
              <a:rPr lang="ru-RU" sz="1400" dirty="0"/>
              <a:t> счетные палочки двух контрастных цветов (по 5 штук каждого цвета). </a:t>
            </a:r>
            <a:r>
              <a:rPr lang="ru-RU" sz="1400" dirty="0" smtClean="0"/>
              <a:t>	</a:t>
            </a:r>
            <a:endParaRPr lang="ru-RU" sz="1400" dirty="0">
              <a:solidFill>
                <a:srgbClr val="002060"/>
              </a:solidFill>
            </a:endParaRPr>
          </a:p>
        </p:txBody>
      </p:sp>
      <p:sp>
        <p:nvSpPr>
          <p:cNvPr id="6" name="TextBox 5"/>
          <p:cNvSpPr txBox="1"/>
          <p:nvPr/>
        </p:nvSpPr>
        <p:spPr>
          <a:xfrm>
            <a:off x="727910" y="3949046"/>
            <a:ext cx="5394158" cy="3724096"/>
          </a:xfrm>
          <a:prstGeom prst="rect">
            <a:avLst/>
          </a:prstGeom>
          <a:noFill/>
        </p:spPr>
        <p:txBody>
          <a:bodyPr wrap="square" rtlCol="0">
            <a:spAutoFit/>
          </a:bodyPr>
          <a:lstStyle/>
          <a:p>
            <a:pPr algn="ctr"/>
            <a:endParaRPr lang="ru-RU" sz="1000" dirty="0">
              <a:solidFill>
                <a:srgbClr val="002060"/>
              </a:solidFill>
            </a:endParaRPr>
          </a:p>
          <a:p>
            <a:pPr algn="ctr"/>
            <a:r>
              <a:rPr lang="ru-RU" sz="1600" dirty="0" smtClean="0">
                <a:solidFill>
                  <a:srgbClr val="002060"/>
                </a:solidFill>
              </a:rPr>
              <a:t>Игра 5. «Ниточки для шариков»  </a:t>
            </a:r>
            <a:endParaRPr lang="ru-RU" sz="1600" dirty="0">
              <a:solidFill>
                <a:srgbClr val="002060"/>
              </a:solidFill>
            </a:endParaRPr>
          </a:p>
          <a:p>
            <a:pPr algn="just"/>
            <a:r>
              <a:rPr lang="ru-RU" sz="1400" dirty="0"/>
              <a:t>	</a:t>
            </a:r>
            <a:r>
              <a:rPr lang="ru-RU" sz="1400" b="1" dirty="0"/>
              <a:t>Цель: </a:t>
            </a:r>
            <a:r>
              <a:rPr lang="ru-RU" sz="1400" dirty="0"/>
              <a:t>учить детей различать цвета по принципу «такой – не такой»; знакомить с названиями цветов. </a:t>
            </a:r>
            <a:endParaRPr lang="ru-RU" sz="1400" dirty="0" smtClean="0"/>
          </a:p>
          <a:p>
            <a:pPr algn="just"/>
            <a:r>
              <a:rPr lang="ru-RU" sz="1400" dirty="0"/>
              <a:t>	</a:t>
            </a:r>
            <a:r>
              <a:rPr lang="ru-RU" sz="1400" b="1" dirty="0" smtClean="0"/>
              <a:t>Материалы</a:t>
            </a:r>
            <a:r>
              <a:rPr lang="ru-RU" sz="1400" b="1" dirty="0"/>
              <a:t>:</a:t>
            </a:r>
            <a:r>
              <a:rPr lang="ru-RU" sz="1400" dirty="0"/>
              <a:t> воздушные шары и узкие ленточки зеленого, красного, синего, желтого цветов. </a:t>
            </a:r>
            <a:endParaRPr lang="ru-RU" sz="1400" dirty="0" smtClean="0"/>
          </a:p>
          <a:p>
            <a:pPr algn="just"/>
            <a:r>
              <a:rPr lang="ru-RU" sz="1400" dirty="0"/>
              <a:t>	</a:t>
            </a:r>
            <a:r>
              <a:rPr lang="ru-RU" sz="1400" b="1" dirty="0" smtClean="0"/>
              <a:t>Ход </a:t>
            </a:r>
            <a:r>
              <a:rPr lang="ru-RU" sz="1400" b="1" dirty="0"/>
              <a:t>игры: </a:t>
            </a:r>
            <a:r>
              <a:rPr lang="ru-RU" sz="1400" dirty="0"/>
              <a:t>перед началом занятия надуйте воздушные шары и приготовьте ленточки. Покажите детям шары и скажите: «Видите, какие замечательные шары я принесла. Они большие и круглые. Хотите поиграть с ними? Но сначала надо привязать к шарам ленточки, чтобы удобнее было с ними играть. У каждого шара должна быть ленточка такого же цвета». </a:t>
            </a:r>
            <a:r>
              <a:rPr lang="ru-RU" sz="1400" dirty="0" smtClean="0"/>
              <a:t>Дайте </a:t>
            </a:r>
            <a:r>
              <a:rPr lang="ru-RU" sz="1400" dirty="0"/>
              <a:t>детям ленточки и попросите их пододрать шарики, какого же цвета. Помогите малышам сравнить цвета шариков и ленточек путем приложения и обозначить результат словами «такой», «не такой». Затем привяжите ленточки. Предложите детям поиграть с шариками. При этом назовите цвета шариков, не требуя от малыша повторения.</a:t>
            </a:r>
            <a:endParaRPr lang="ru-RU" sz="1400" dirty="0">
              <a:solidFill>
                <a:srgbClr val="002060"/>
              </a:solidFill>
            </a:endParaRPr>
          </a:p>
        </p:txBody>
      </p:sp>
      <p:sp>
        <p:nvSpPr>
          <p:cNvPr id="3" name="TextBox 2"/>
          <p:cNvSpPr txBox="1"/>
          <p:nvPr/>
        </p:nvSpPr>
        <p:spPr>
          <a:xfrm>
            <a:off x="727910" y="2077923"/>
            <a:ext cx="5390147" cy="1815882"/>
          </a:xfrm>
          <a:prstGeom prst="rect">
            <a:avLst/>
          </a:prstGeom>
          <a:noFill/>
        </p:spPr>
        <p:txBody>
          <a:bodyPr wrap="square" rtlCol="0">
            <a:spAutoFit/>
          </a:bodyPr>
          <a:lstStyle/>
          <a:p>
            <a:pPr algn="just"/>
            <a:r>
              <a:rPr lang="ru-RU" sz="1400" b="1" dirty="0" smtClean="0"/>
              <a:t>	</a:t>
            </a:r>
            <a:r>
              <a:rPr lang="ru-RU" sz="1400" b="1" dirty="0"/>
              <a:t>Ход игры: </a:t>
            </a:r>
            <a:r>
              <a:rPr lang="ru-RU" sz="1400" dirty="0"/>
              <a:t>высыпьте перед ребенком счетные палочки и предложите разделить их на две кучки. Покажите, как следует раскладывать палочки, комментируя свои действия: «Давайте разложим палочки на две кучки: сюда все такие, а сюда все такие. Продолжай. Когда ребенок выполнит задание, прокомментируйте результат, называя цвет палочек: «Молодец, ты отлично справился. Сюда положил все красные, а сюда все синие». Постепенно количество палочек можно увеличивать.</a:t>
            </a:r>
            <a:endParaRPr lang="ru-RU" sz="1400" dirty="0">
              <a:solidFill>
                <a:srgbClr val="002060"/>
              </a:solidFill>
            </a:endParaRPr>
          </a:p>
        </p:txBody>
      </p:sp>
      <p:sp>
        <p:nvSpPr>
          <p:cNvPr id="7" name="Овал 6"/>
          <p:cNvSpPr/>
          <p:nvPr/>
        </p:nvSpPr>
        <p:spPr>
          <a:xfrm>
            <a:off x="5702793" y="9314187"/>
            <a:ext cx="437322" cy="437321"/>
          </a:xfrm>
          <a:prstGeom prst="ellips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ru-RU" dirty="0"/>
              <a:t>5</a:t>
            </a:r>
            <a:endParaRPr lang="ru-RU" dirty="0"/>
          </a:p>
        </p:txBody>
      </p:sp>
    </p:spTree>
    <p:extLst>
      <p:ext uri="{BB962C8B-B14F-4D97-AF65-F5344CB8AC3E}">
        <p14:creationId xmlns:p14="http://schemas.microsoft.com/office/powerpoint/2010/main" val="129632466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s://i.pinimg.com/736x/fa/fe/3a/fafe3ae390871555500966b957eace6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6858000" cy="99060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727910" y="292819"/>
            <a:ext cx="4722395" cy="1785104"/>
          </a:xfrm>
          <a:prstGeom prst="rect">
            <a:avLst/>
          </a:prstGeom>
          <a:noFill/>
        </p:spPr>
        <p:txBody>
          <a:bodyPr wrap="square" rtlCol="0">
            <a:spAutoFit/>
          </a:bodyPr>
          <a:lstStyle/>
          <a:p>
            <a:pPr algn="ctr"/>
            <a:endParaRPr lang="ru-RU" sz="1000" dirty="0">
              <a:solidFill>
                <a:srgbClr val="002060"/>
              </a:solidFill>
            </a:endParaRPr>
          </a:p>
          <a:p>
            <a:pPr algn="ctr"/>
            <a:r>
              <a:rPr lang="ru-RU" sz="1600" dirty="0" smtClean="0">
                <a:solidFill>
                  <a:srgbClr val="002060"/>
                </a:solidFill>
              </a:rPr>
              <a:t>Игра 6. «Бегите ко мне»</a:t>
            </a:r>
          </a:p>
          <a:p>
            <a:pPr algn="just"/>
            <a:r>
              <a:rPr lang="ru-RU" sz="1400" dirty="0"/>
              <a:t>	</a:t>
            </a:r>
            <a:r>
              <a:rPr lang="ru-RU" sz="1400" b="1" dirty="0"/>
              <a:t>Цель: </a:t>
            </a:r>
            <a:r>
              <a:rPr lang="ru-RU" sz="1400" dirty="0"/>
              <a:t>учить находить предмет определенного цвета по образцу (зрительное соотнесение) ; развивать внимание. </a:t>
            </a:r>
            <a:endParaRPr lang="ru-RU" sz="1400" dirty="0" smtClean="0"/>
          </a:p>
          <a:p>
            <a:pPr algn="just"/>
            <a:r>
              <a:rPr lang="ru-RU" sz="1400" dirty="0" smtClean="0"/>
              <a:t>	</a:t>
            </a:r>
            <a:r>
              <a:rPr lang="ru-RU" sz="1400" b="1" dirty="0" smtClean="0"/>
              <a:t>Материалы</a:t>
            </a:r>
            <a:r>
              <a:rPr lang="ru-RU" sz="1400" b="1" dirty="0"/>
              <a:t>:</a:t>
            </a:r>
            <a:r>
              <a:rPr lang="ru-RU" sz="1400" dirty="0"/>
              <a:t> флажки разных цветов или большие и маленькие картонные квадраты разных цветов (желательно двухсторонние) .</a:t>
            </a:r>
            <a:r>
              <a:rPr lang="ru-RU" sz="1400" dirty="0" smtClean="0"/>
              <a:t>	</a:t>
            </a:r>
            <a:endParaRPr lang="ru-RU" sz="1400" dirty="0">
              <a:solidFill>
                <a:srgbClr val="002060"/>
              </a:solidFill>
            </a:endParaRPr>
          </a:p>
        </p:txBody>
      </p:sp>
      <p:sp>
        <p:nvSpPr>
          <p:cNvPr id="6" name="TextBox 5"/>
          <p:cNvSpPr txBox="1"/>
          <p:nvPr/>
        </p:nvSpPr>
        <p:spPr>
          <a:xfrm>
            <a:off x="723899" y="3678361"/>
            <a:ext cx="5394158" cy="3724096"/>
          </a:xfrm>
          <a:prstGeom prst="rect">
            <a:avLst/>
          </a:prstGeom>
          <a:noFill/>
        </p:spPr>
        <p:txBody>
          <a:bodyPr wrap="square" rtlCol="0">
            <a:spAutoFit/>
          </a:bodyPr>
          <a:lstStyle/>
          <a:p>
            <a:pPr algn="ctr"/>
            <a:endParaRPr lang="ru-RU" sz="1000" dirty="0">
              <a:solidFill>
                <a:srgbClr val="002060"/>
              </a:solidFill>
            </a:endParaRPr>
          </a:p>
          <a:p>
            <a:pPr algn="ctr"/>
            <a:r>
              <a:rPr lang="ru-RU" sz="1600" dirty="0" smtClean="0">
                <a:solidFill>
                  <a:srgbClr val="002060"/>
                </a:solidFill>
              </a:rPr>
              <a:t>Игра 7. «Наряжаем кукол»  </a:t>
            </a:r>
            <a:endParaRPr lang="ru-RU" sz="1600" dirty="0">
              <a:solidFill>
                <a:srgbClr val="002060"/>
              </a:solidFill>
            </a:endParaRPr>
          </a:p>
          <a:p>
            <a:pPr algn="just"/>
            <a:r>
              <a:rPr lang="ru-RU" sz="1400" dirty="0"/>
              <a:t>	</a:t>
            </a:r>
            <a:r>
              <a:rPr lang="ru-RU" sz="1400" b="1" dirty="0"/>
              <a:t>Цель: </a:t>
            </a:r>
            <a:r>
              <a:rPr lang="ru-RU" sz="1400" dirty="0"/>
              <a:t>учить подбирать цвета по принципу «такой – не такой»; находить предмет определенного цвета по образцу; знакомить с названиями цветов. </a:t>
            </a:r>
            <a:endParaRPr lang="ru-RU" sz="1400" dirty="0" smtClean="0"/>
          </a:p>
          <a:p>
            <a:pPr algn="just"/>
            <a:r>
              <a:rPr lang="ru-RU" sz="1400" dirty="0"/>
              <a:t>	</a:t>
            </a:r>
            <a:r>
              <a:rPr lang="ru-RU" sz="1400" b="1" dirty="0" smtClean="0"/>
              <a:t>Материалы</a:t>
            </a:r>
            <a:r>
              <a:rPr lang="ru-RU" sz="1400" b="1" dirty="0"/>
              <a:t>: </a:t>
            </a:r>
            <a:r>
              <a:rPr lang="ru-RU" sz="1400" dirty="0"/>
              <a:t>куклы и наборы одежды к ним (кофточки, юбочки основных цветов) ; коробка. </a:t>
            </a:r>
            <a:endParaRPr lang="ru-RU" sz="1400" dirty="0" smtClean="0"/>
          </a:p>
          <a:p>
            <a:pPr algn="just"/>
            <a:r>
              <a:rPr lang="ru-RU" sz="1400" dirty="0"/>
              <a:t>	</a:t>
            </a:r>
            <a:r>
              <a:rPr lang="ru-RU" sz="1400" b="1" dirty="0" smtClean="0"/>
              <a:t>Ход </a:t>
            </a:r>
            <a:r>
              <a:rPr lang="ru-RU" sz="1400" b="1" dirty="0"/>
              <a:t>игры: </a:t>
            </a:r>
            <a:r>
              <a:rPr lang="ru-RU" sz="1400" dirty="0" smtClean="0"/>
              <a:t>предложите ребенку </a:t>
            </a:r>
            <a:r>
              <a:rPr lang="ru-RU" sz="1400" dirty="0"/>
              <a:t>кукол и попросите </a:t>
            </a:r>
            <a:r>
              <a:rPr lang="ru-RU" sz="1400" dirty="0" smtClean="0"/>
              <a:t>его </a:t>
            </a:r>
            <a:r>
              <a:rPr lang="ru-RU" sz="1400" dirty="0"/>
              <a:t>одеть так, чтобы юбочки и кофточки совпадали по цвету. </a:t>
            </a:r>
            <a:r>
              <a:rPr lang="ru-RU" sz="1400" dirty="0" smtClean="0"/>
              <a:t>Ребенок выбирает </a:t>
            </a:r>
            <a:r>
              <a:rPr lang="ru-RU" sz="1400" dirty="0"/>
              <a:t>для своих кукол наряды, подбирая юбочки и кофточки методом прикладывания. Когда </a:t>
            </a:r>
            <a:r>
              <a:rPr lang="ru-RU" sz="1400" dirty="0" smtClean="0"/>
              <a:t>он оденет </a:t>
            </a:r>
            <a:r>
              <a:rPr lang="ru-RU" sz="1400" dirty="0"/>
              <a:t>кукол, проверьте вместе с ними правильность выполнения задания. В дальнейшем можно усложнить задачу. Перед началом занятия наденьте на кукол юбочки, а кофточки сложите в коробку. </a:t>
            </a:r>
            <a:r>
              <a:rPr lang="ru-RU" sz="1400" dirty="0" smtClean="0"/>
              <a:t>Предложите ребенку нарядить </a:t>
            </a:r>
            <a:r>
              <a:rPr lang="ru-RU" sz="1400" dirty="0"/>
              <a:t>их на праздник. В этом случае </a:t>
            </a:r>
            <a:r>
              <a:rPr lang="ru-RU" sz="1400" dirty="0" smtClean="0"/>
              <a:t>малыш подбирает </a:t>
            </a:r>
            <a:r>
              <a:rPr lang="ru-RU" sz="1400" dirty="0"/>
              <a:t>одежду по цвету путем зрительного соотнесения. </a:t>
            </a:r>
            <a:r>
              <a:rPr lang="ru-RU" sz="1400" dirty="0" smtClean="0"/>
              <a:t>В </a:t>
            </a:r>
            <a:r>
              <a:rPr lang="ru-RU" sz="1400" dirty="0"/>
              <a:t>следующий раз попросите </a:t>
            </a:r>
            <a:r>
              <a:rPr lang="ru-RU" sz="1400" dirty="0" smtClean="0"/>
              <a:t>малыша </a:t>
            </a:r>
            <a:r>
              <a:rPr lang="ru-RU" sz="1400" dirty="0"/>
              <a:t>подобрать куклам одежду заданных цветов.</a:t>
            </a:r>
            <a:endParaRPr lang="ru-RU" sz="1400" dirty="0">
              <a:solidFill>
                <a:srgbClr val="002060"/>
              </a:solidFill>
            </a:endParaRPr>
          </a:p>
        </p:txBody>
      </p:sp>
      <p:sp>
        <p:nvSpPr>
          <p:cNvPr id="3" name="TextBox 2"/>
          <p:cNvSpPr txBox="1"/>
          <p:nvPr/>
        </p:nvSpPr>
        <p:spPr>
          <a:xfrm>
            <a:off x="727910" y="2077923"/>
            <a:ext cx="5390147" cy="1600438"/>
          </a:xfrm>
          <a:prstGeom prst="rect">
            <a:avLst/>
          </a:prstGeom>
          <a:noFill/>
        </p:spPr>
        <p:txBody>
          <a:bodyPr wrap="square" rtlCol="0">
            <a:spAutoFit/>
          </a:bodyPr>
          <a:lstStyle/>
          <a:p>
            <a:pPr algn="just"/>
            <a:r>
              <a:rPr lang="ru-RU" sz="1400" b="1" dirty="0" smtClean="0"/>
              <a:t>	</a:t>
            </a:r>
            <a:r>
              <a:rPr lang="ru-RU" sz="1400" b="1" dirty="0"/>
              <a:t>Ход игры: </a:t>
            </a:r>
            <a:r>
              <a:rPr lang="ru-RU" sz="1400" dirty="0"/>
              <a:t>раздайте детям флажки </a:t>
            </a:r>
            <a:r>
              <a:rPr lang="ru-RU" sz="1400" dirty="0" smtClean="0"/>
              <a:t>двух-трех </a:t>
            </a:r>
            <a:r>
              <a:rPr lang="ru-RU" sz="1400" dirty="0"/>
              <a:t>цветов и предложите побегать с ними по комнате. Затем поднимите красный флажок и скажите: «Бегите ко мне! » Дети с красными флажками должны подбежать к вам и поднять их вверх. В следующий раз поднимите флажок другого цвета. Эту игру можно усложнить. Постепенно увеличивая количество флажков (</a:t>
            </a:r>
            <a:r>
              <a:rPr lang="ru-RU" sz="1400" dirty="0" smtClean="0"/>
              <a:t>до 4-6 </a:t>
            </a:r>
            <a:r>
              <a:rPr lang="ru-RU" sz="1400" dirty="0"/>
              <a:t>цветов) или поднимая два флажка одновременно. </a:t>
            </a:r>
            <a:endParaRPr lang="ru-RU" sz="1400" dirty="0">
              <a:solidFill>
                <a:srgbClr val="002060"/>
              </a:solidFill>
            </a:endParaRPr>
          </a:p>
        </p:txBody>
      </p:sp>
      <p:sp>
        <p:nvSpPr>
          <p:cNvPr id="7" name="Овал 6"/>
          <p:cNvSpPr/>
          <p:nvPr/>
        </p:nvSpPr>
        <p:spPr>
          <a:xfrm>
            <a:off x="5702793" y="9314187"/>
            <a:ext cx="437322" cy="437321"/>
          </a:xfrm>
          <a:prstGeom prst="ellips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ru-RU" dirty="0"/>
              <a:t>6</a:t>
            </a:r>
            <a:endParaRPr lang="ru-RU" dirty="0"/>
          </a:p>
        </p:txBody>
      </p:sp>
    </p:spTree>
    <p:extLst>
      <p:ext uri="{BB962C8B-B14F-4D97-AF65-F5344CB8AC3E}">
        <p14:creationId xmlns:p14="http://schemas.microsoft.com/office/powerpoint/2010/main" val="34203962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s://i.pinimg.com/736x/fa/fe/3a/fafe3ae390871555500966b957eace6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6858000" cy="99060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727910" y="292819"/>
            <a:ext cx="4722395" cy="1569660"/>
          </a:xfrm>
          <a:prstGeom prst="rect">
            <a:avLst/>
          </a:prstGeom>
          <a:noFill/>
        </p:spPr>
        <p:txBody>
          <a:bodyPr wrap="square" rtlCol="0">
            <a:spAutoFit/>
          </a:bodyPr>
          <a:lstStyle/>
          <a:p>
            <a:pPr algn="ctr"/>
            <a:endParaRPr lang="ru-RU" sz="1000" dirty="0">
              <a:solidFill>
                <a:srgbClr val="002060"/>
              </a:solidFill>
            </a:endParaRPr>
          </a:p>
          <a:p>
            <a:pPr algn="ctr"/>
            <a:r>
              <a:rPr lang="ru-RU" sz="1600" dirty="0" smtClean="0">
                <a:solidFill>
                  <a:srgbClr val="002060"/>
                </a:solidFill>
              </a:rPr>
              <a:t>Игра 8. «Разложи по коробочкам»</a:t>
            </a:r>
          </a:p>
          <a:p>
            <a:pPr algn="just"/>
            <a:r>
              <a:rPr lang="ru-RU" sz="1400" dirty="0"/>
              <a:t>	</a:t>
            </a:r>
            <a:r>
              <a:rPr lang="ru-RU" sz="1400" b="1" dirty="0"/>
              <a:t>Цель: </a:t>
            </a:r>
            <a:r>
              <a:rPr lang="ru-RU" sz="1400" dirty="0"/>
              <a:t>учить находить предмет определенного цвета по образцу; закреплять знания цветов. </a:t>
            </a:r>
            <a:endParaRPr lang="ru-RU" sz="1400" dirty="0" smtClean="0"/>
          </a:p>
          <a:p>
            <a:pPr algn="just"/>
            <a:r>
              <a:rPr lang="ru-RU" sz="1400" dirty="0"/>
              <a:t>	</a:t>
            </a:r>
            <a:r>
              <a:rPr lang="ru-RU" sz="1400" b="1" dirty="0" smtClean="0"/>
              <a:t>Материалы</a:t>
            </a:r>
            <a:r>
              <a:rPr lang="ru-RU" sz="1400" b="1" dirty="0"/>
              <a:t>: </a:t>
            </a:r>
            <a:r>
              <a:rPr lang="ru-RU" sz="1400" dirty="0"/>
              <a:t>небольшие предметы разных цветов (шарики, кубики, детали мозаики и др.) ; маленькие коробочки или мисочки, коробка большая.</a:t>
            </a:r>
            <a:endParaRPr lang="ru-RU" sz="1400" dirty="0">
              <a:solidFill>
                <a:srgbClr val="002060"/>
              </a:solidFill>
            </a:endParaRPr>
          </a:p>
        </p:txBody>
      </p:sp>
      <p:sp>
        <p:nvSpPr>
          <p:cNvPr id="6" name="TextBox 5"/>
          <p:cNvSpPr txBox="1"/>
          <p:nvPr/>
        </p:nvSpPr>
        <p:spPr>
          <a:xfrm>
            <a:off x="723899" y="3678361"/>
            <a:ext cx="5394158" cy="4847481"/>
          </a:xfrm>
          <a:prstGeom prst="rect">
            <a:avLst/>
          </a:prstGeom>
          <a:noFill/>
        </p:spPr>
        <p:txBody>
          <a:bodyPr wrap="square" rtlCol="0">
            <a:spAutoFit/>
          </a:bodyPr>
          <a:lstStyle/>
          <a:p>
            <a:pPr algn="ctr"/>
            <a:endParaRPr lang="ru-RU" sz="1000" dirty="0">
              <a:solidFill>
                <a:srgbClr val="002060"/>
              </a:solidFill>
            </a:endParaRPr>
          </a:p>
          <a:p>
            <a:pPr algn="ctr"/>
            <a:r>
              <a:rPr lang="ru-RU" b="1" dirty="0">
                <a:solidFill>
                  <a:srgbClr val="002060"/>
                </a:solidFill>
              </a:rPr>
              <a:t>Игры на </a:t>
            </a:r>
            <a:r>
              <a:rPr lang="ru-RU" b="1" dirty="0" smtClean="0">
                <a:solidFill>
                  <a:srgbClr val="002060"/>
                </a:solidFill>
              </a:rPr>
              <a:t>развитие представлений о форме предметов</a:t>
            </a:r>
            <a:endParaRPr lang="ru-RU" b="1" dirty="0">
              <a:solidFill>
                <a:srgbClr val="002060"/>
              </a:solidFill>
            </a:endParaRPr>
          </a:p>
          <a:p>
            <a:pPr algn="ctr"/>
            <a:endParaRPr lang="ru-RU" sz="900" dirty="0">
              <a:solidFill>
                <a:srgbClr val="002060"/>
              </a:solidFill>
            </a:endParaRPr>
          </a:p>
          <a:p>
            <a:pPr algn="ctr"/>
            <a:r>
              <a:rPr lang="ru-RU" sz="1600" dirty="0">
                <a:solidFill>
                  <a:srgbClr val="002060"/>
                </a:solidFill>
              </a:rPr>
              <a:t>Игра 1. </a:t>
            </a:r>
            <a:r>
              <a:rPr lang="ru-RU" sz="1600" dirty="0" smtClean="0">
                <a:solidFill>
                  <a:srgbClr val="002060"/>
                </a:solidFill>
              </a:rPr>
              <a:t>«Разложи фигурки по домикам»  </a:t>
            </a:r>
          </a:p>
          <a:p>
            <a:pPr algn="just"/>
            <a:r>
              <a:rPr lang="ru-RU" sz="1400" dirty="0" smtClean="0"/>
              <a:t>	</a:t>
            </a:r>
            <a:r>
              <a:rPr lang="ru-RU" sz="1400" b="1" dirty="0" smtClean="0"/>
              <a:t>Цель</a:t>
            </a:r>
            <a:r>
              <a:rPr lang="ru-RU" sz="1400" b="1" dirty="0"/>
              <a:t>:</a:t>
            </a:r>
            <a:r>
              <a:rPr lang="ru-RU" sz="1400" dirty="0"/>
              <a:t> познакомить с плоскими геометрическими формами – квадратом, кругом, треугольником, овалом, прямоугольником; учить подбирать нужные формы разными методами. </a:t>
            </a:r>
            <a:endParaRPr lang="ru-RU" sz="1400" dirty="0" smtClean="0"/>
          </a:p>
          <a:p>
            <a:pPr algn="just"/>
            <a:r>
              <a:rPr lang="ru-RU" sz="1400" dirty="0"/>
              <a:t>	</a:t>
            </a:r>
            <a:r>
              <a:rPr lang="ru-RU" sz="1400" b="1" dirty="0" smtClean="0"/>
              <a:t>Материалы</a:t>
            </a:r>
            <a:r>
              <a:rPr lang="ru-RU" sz="1400" b="1" dirty="0"/>
              <a:t>:</a:t>
            </a:r>
            <a:r>
              <a:rPr lang="ru-RU" sz="1400" dirty="0"/>
              <a:t> пять больших фигур (квадрат, круг, треугольник, овал, прямоугольник). Много маленьких таких же фигур. </a:t>
            </a:r>
            <a:endParaRPr lang="ru-RU" sz="1400" dirty="0" smtClean="0"/>
          </a:p>
          <a:p>
            <a:pPr algn="just"/>
            <a:r>
              <a:rPr lang="ru-RU" sz="1400" dirty="0"/>
              <a:t>	</a:t>
            </a:r>
            <a:r>
              <a:rPr lang="ru-RU" sz="1400" b="1" dirty="0" smtClean="0"/>
              <a:t>Ход </a:t>
            </a:r>
            <a:r>
              <a:rPr lang="ru-RU" sz="1400" b="1" dirty="0"/>
              <a:t>игры: </a:t>
            </a:r>
            <a:r>
              <a:rPr lang="ru-RU" sz="1400" dirty="0"/>
              <a:t>разложите перед ребенком большие фигуры- домики, и много маленьких и поиграйте с ними: «Вот веселые разноцветные фигурки. Это круг, он катиться – вот так! А это квадрат. Его можно поставить». Затем предложите разложить маленькие фигурки «по кроваткам»: «Наступил вечер. Фигуркам пора отдыхать. Давайте положим их спать в кроватки». Раздайте детям по маленькой фигурке и предложите по очереди найти место каждой из них. Когда дети разложат все фигуры, подведите итог игры: «Вот теперь все фигурки нашли свои кроватки и отдыхают. Затем еще раз покажите и назовите все фигуры, не требуя от детей повторения. Эту игру можно повторять многократно, каждый раз изменяя ее сюжет.</a:t>
            </a:r>
            <a:endParaRPr lang="ru-RU" sz="1400" dirty="0">
              <a:solidFill>
                <a:srgbClr val="002060"/>
              </a:solidFill>
            </a:endParaRPr>
          </a:p>
        </p:txBody>
      </p:sp>
      <p:sp>
        <p:nvSpPr>
          <p:cNvPr id="3" name="TextBox 2"/>
          <p:cNvSpPr txBox="1"/>
          <p:nvPr/>
        </p:nvSpPr>
        <p:spPr>
          <a:xfrm>
            <a:off x="727910" y="1862479"/>
            <a:ext cx="5390147" cy="1815882"/>
          </a:xfrm>
          <a:prstGeom prst="rect">
            <a:avLst/>
          </a:prstGeom>
          <a:noFill/>
        </p:spPr>
        <p:txBody>
          <a:bodyPr wrap="square" rtlCol="0">
            <a:spAutoFit/>
          </a:bodyPr>
          <a:lstStyle/>
          <a:p>
            <a:pPr algn="just"/>
            <a:r>
              <a:rPr lang="ru-RU" sz="1400" b="1" dirty="0" smtClean="0"/>
              <a:t>	</a:t>
            </a:r>
            <a:r>
              <a:rPr lang="ru-RU" sz="1400" b="1" dirty="0"/>
              <a:t>Ход игры: </a:t>
            </a:r>
            <a:r>
              <a:rPr lang="ru-RU" sz="1400" dirty="0"/>
              <a:t>поставьте перед ребенком несколько маленьких коробочек и коробочку большую, в которой перемешаны предметы разных цветов. Предложите малышу разложить предметы по коробочкам в соответствии с цветом. Начните выполнять задание сами, положив по одному предмету в каждую из маленьких коробочек. Сначала предлагайте детям предметы 2-4 цветов (по 4 – 8шт. одного цвета). Со временем количество цветов и предметов можно увеличить. </a:t>
            </a:r>
            <a:endParaRPr lang="ru-RU" sz="1400" dirty="0">
              <a:solidFill>
                <a:srgbClr val="002060"/>
              </a:solidFill>
            </a:endParaRPr>
          </a:p>
        </p:txBody>
      </p:sp>
      <p:sp>
        <p:nvSpPr>
          <p:cNvPr id="7" name="Овал 6"/>
          <p:cNvSpPr/>
          <p:nvPr/>
        </p:nvSpPr>
        <p:spPr>
          <a:xfrm>
            <a:off x="5702793" y="9314187"/>
            <a:ext cx="437322" cy="437321"/>
          </a:xfrm>
          <a:prstGeom prst="ellips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ru-RU" dirty="0"/>
              <a:t>7</a:t>
            </a:r>
            <a:endParaRPr lang="ru-RU" dirty="0"/>
          </a:p>
        </p:txBody>
      </p:sp>
    </p:spTree>
    <p:extLst>
      <p:ext uri="{BB962C8B-B14F-4D97-AF65-F5344CB8AC3E}">
        <p14:creationId xmlns:p14="http://schemas.microsoft.com/office/powerpoint/2010/main" val="12129999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https://i.pinimg.com/736x/fa/fe/3a/fafe3ae390871555500966b957eace6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6858000" cy="990600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723899" y="636238"/>
            <a:ext cx="4722395" cy="1354217"/>
          </a:xfrm>
          <a:prstGeom prst="rect">
            <a:avLst/>
          </a:prstGeom>
          <a:noFill/>
        </p:spPr>
        <p:txBody>
          <a:bodyPr wrap="square" rtlCol="0">
            <a:spAutoFit/>
          </a:bodyPr>
          <a:lstStyle/>
          <a:p>
            <a:pPr algn="ctr"/>
            <a:endParaRPr lang="ru-RU" sz="1000" dirty="0">
              <a:solidFill>
                <a:srgbClr val="002060"/>
              </a:solidFill>
            </a:endParaRPr>
          </a:p>
          <a:p>
            <a:pPr algn="ctr"/>
            <a:r>
              <a:rPr lang="ru-RU" sz="1600" dirty="0" smtClean="0">
                <a:solidFill>
                  <a:srgbClr val="002060"/>
                </a:solidFill>
              </a:rPr>
              <a:t>Игра 2. «Катится – не катится»</a:t>
            </a:r>
          </a:p>
          <a:p>
            <a:pPr algn="just"/>
            <a:r>
              <a:rPr lang="ru-RU" sz="1400" dirty="0"/>
              <a:t>	</a:t>
            </a:r>
            <a:r>
              <a:rPr lang="ru-RU" sz="1400" b="1" dirty="0"/>
              <a:t>Цель:</a:t>
            </a:r>
            <a:r>
              <a:rPr lang="ru-RU" sz="1400" dirty="0"/>
              <a:t> познакомить с объемными геометрическими телами – кубом шаром. </a:t>
            </a:r>
            <a:endParaRPr lang="ru-RU" sz="1400" dirty="0" smtClean="0"/>
          </a:p>
          <a:p>
            <a:pPr algn="just"/>
            <a:r>
              <a:rPr lang="ru-RU" sz="1400" dirty="0"/>
              <a:t>	</a:t>
            </a:r>
            <a:r>
              <a:rPr lang="ru-RU" sz="1400" b="1" dirty="0" smtClean="0"/>
              <a:t>Материалы</a:t>
            </a:r>
            <a:r>
              <a:rPr lang="ru-RU" sz="1400" b="1" dirty="0"/>
              <a:t>:</a:t>
            </a:r>
            <a:r>
              <a:rPr lang="ru-RU" sz="1400" dirty="0"/>
              <a:t> кубики и шарики разного размера и цвета.</a:t>
            </a:r>
            <a:endParaRPr lang="ru-RU" sz="1400" dirty="0">
              <a:solidFill>
                <a:srgbClr val="002060"/>
              </a:solidFill>
            </a:endParaRPr>
          </a:p>
        </p:txBody>
      </p:sp>
      <p:sp>
        <p:nvSpPr>
          <p:cNvPr id="6" name="TextBox 5"/>
          <p:cNvSpPr txBox="1"/>
          <p:nvPr/>
        </p:nvSpPr>
        <p:spPr>
          <a:xfrm>
            <a:off x="723899" y="3462917"/>
            <a:ext cx="5394158" cy="4139595"/>
          </a:xfrm>
          <a:prstGeom prst="rect">
            <a:avLst/>
          </a:prstGeom>
          <a:noFill/>
        </p:spPr>
        <p:txBody>
          <a:bodyPr wrap="square" rtlCol="0">
            <a:spAutoFit/>
          </a:bodyPr>
          <a:lstStyle/>
          <a:p>
            <a:pPr algn="ctr"/>
            <a:endParaRPr lang="ru-RU" sz="900" dirty="0">
              <a:solidFill>
                <a:srgbClr val="002060"/>
              </a:solidFill>
            </a:endParaRPr>
          </a:p>
          <a:p>
            <a:pPr algn="ctr"/>
            <a:r>
              <a:rPr lang="ru-RU" sz="1600" dirty="0">
                <a:solidFill>
                  <a:srgbClr val="002060"/>
                </a:solidFill>
              </a:rPr>
              <a:t>Игра </a:t>
            </a:r>
            <a:r>
              <a:rPr lang="ru-RU" sz="1600" dirty="0" smtClean="0">
                <a:solidFill>
                  <a:srgbClr val="002060"/>
                </a:solidFill>
              </a:rPr>
              <a:t>3. «Фигуры играют в прятки»  </a:t>
            </a:r>
          </a:p>
          <a:p>
            <a:pPr algn="just"/>
            <a:r>
              <a:rPr lang="ru-RU" sz="1400" dirty="0"/>
              <a:t>	</a:t>
            </a:r>
            <a:r>
              <a:rPr lang="ru-RU" sz="1400" b="1" dirty="0"/>
              <a:t>Цель: </a:t>
            </a:r>
            <a:r>
              <a:rPr lang="ru-RU" sz="1400" dirty="0"/>
              <a:t>познакомить с объемными геометрическими телами – кубом и шаром; учить подбирать нужные формы. </a:t>
            </a:r>
            <a:endParaRPr lang="ru-RU" sz="1400" dirty="0" smtClean="0"/>
          </a:p>
          <a:p>
            <a:pPr algn="just"/>
            <a:r>
              <a:rPr lang="ru-RU" sz="1400" dirty="0"/>
              <a:t>	</a:t>
            </a:r>
            <a:r>
              <a:rPr lang="ru-RU" sz="1400" b="1" dirty="0" smtClean="0"/>
              <a:t>Материалы</a:t>
            </a:r>
            <a:r>
              <a:rPr lang="ru-RU" sz="1400" b="1" dirty="0"/>
              <a:t>: </a:t>
            </a:r>
            <a:r>
              <a:rPr lang="ru-RU" sz="1400" dirty="0"/>
              <a:t>картонная коробка среднего размера (1 – 2 шт.) с квадратными и круглыми прорезями; кубики и шарики одинакового размера. </a:t>
            </a:r>
            <a:endParaRPr lang="ru-RU" sz="1400" dirty="0" smtClean="0"/>
          </a:p>
          <a:p>
            <a:pPr algn="just"/>
            <a:r>
              <a:rPr lang="ru-RU" sz="1400" dirty="0"/>
              <a:t>	</a:t>
            </a:r>
            <a:r>
              <a:rPr lang="ru-RU" sz="1400" b="1" dirty="0" smtClean="0"/>
              <a:t>Ход </a:t>
            </a:r>
            <a:r>
              <a:rPr lang="ru-RU" sz="1400" b="1" dirty="0"/>
              <a:t>игры: </a:t>
            </a:r>
            <a:r>
              <a:rPr lang="ru-RU" sz="1400" dirty="0"/>
              <a:t>покажите детям коробку и научите их проталкивать в прорези – сначала шары, потом кубики. Затем предложите поиграть в прятки: «Игрушки решили поиграть в прятки. Давайте поможем им спрятаться в коробку». Раздайте детям кубики и шарики и предложите по очереди протолкнуть их в соответствующие по форме отверстия в коробке. Эту игру можно повторять многократно. Можно сделать прорези в двух коробках: в одной в форме круга, а в другой в форме квадрата и предложить детям спрятать фигурки в домики. Когда дети выполнят задание, вместе с ними загляните в домики и посмотрите на их «жителей», обратив внимание малышей на то, что в одном домике живут шарики, а в другом кубики. </a:t>
            </a:r>
            <a:endParaRPr lang="ru-RU" sz="1400" dirty="0">
              <a:solidFill>
                <a:srgbClr val="002060"/>
              </a:solidFill>
            </a:endParaRPr>
          </a:p>
        </p:txBody>
      </p:sp>
      <p:sp>
        <p:nvSpPr>
          <p:cNvPr id="3" name="TextBox 2"/>
          <p:cNvSpPr txBox="1"/>
          <p:nvPr/>
        </p:nvSpPr>
        <p:spPr>
          <a:xfrm>
            <a:off x="727910" y="1862479"/>
            <a:ext cx="5390147" cy="1600438"/>
          </a:xfrm>
          <a:prstGeom prst="rect">
            <a:avLst/>
          </a:prstGeom>
          <a:noFill/>
        </p:spPr>
        <p:txBody>
          <a:bodyPr wrap="square" rtlCol="0">
            <a:spAutoFit/>
          </a:bodyPr>
          <a:lstStyle/>
          <a:p>
            <a:pPr algn="just"/>
            <a:r>
              <a:rPr lang="ru-RU" sz="1400" b="1" dirty="0" smtClean="0"/>
              <a:t>	</a:t>
            </a:r>
            <a:r>
              <a:rPr lang="ru-RU" sz="1400" b="1" dirty="0"/>
              <a:t>Ход игры: </a:t>
            </a:r>
            <a:r>
              <a:rPr lang="ru-RU" sz="1400" dirty="0"/>
              <a:t>покажите детям шар, затем кубик, сопровождая действия словами: «Это шар, он катится - вот так. Шары гладкие. Потрогайте. А это кубик. Кубик не может катиться? Нет, не может. Зато у него есть углы, потрогайте их». Дайте детям по одному кубику и шарику и предложите поиграть с ними: поставить на пол, на стол, друг на друга, покатать и т. д. Затем попросите разложить предметы по коробкам: шары в одну коробку, а кубики в другую. </a:t>
            </a:r>
            <a:endParaRPr lang="ru-RU" sz="1400" dirty="0">
              <a:solidFill>
                <a:srgbClr val="002060"/>
              </a:solidFill>
            </a:endParaRPr>
          </a:p>
        </p:txBody>
      </p:sp>
      <p:sp>
        <p:nvSpPr>
          <p:cNvPr id="7" name="Овал 6"/>
          <p:cNvSpPr/>
          <p:nvPr/>
        </p:nvSpPr>
        <p:spPr>
          <a:xfrm>
            <a:off x="5702793" y="9314187"/>
            <a:ext cx="437322" cy="437321"/>
          </a:xfrm>
          <a:prstGeom prst="ellipse">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ru-RU" dirty="0"/>
              <a:t>8</a:t>
            </a:r>
            <a:endParaRPr lang="ru-RU" dirty="0"/>
          </a:p>
        </p:txBody>
      </p:sp>
    </p:spTree>
    <p:extLst>
      <p:ext uri="{BB962C8B-B14F-4D97-AF65-F5344CB8AC3E}">
        <p14:creationId xmlns:p14="http://schemas.microsoft.com/office/powerpoint/2010/main" val="1607633565"/>
      </p:ext>
    </p:extLst>
  </p:cSld>
  <p:clrMapOvr>
    <a:masterClrMapping/>
  </p:clrMapOvr>
</p:sld>
</file>

<file path=ppt/theme/theme1.xml><?xml version="1.0" encoding="utf-8"?>
<a:theme xmlns:a="http://schemas.openxmlformats.org/drawingml/2006/main" name="Тема Office">
  <a:themeElements>
    <a:clrScheme name="Тема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Тема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Тема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204</TotalTime>
  <Words>547</Words>
  <Application>Microsoft Office PowerPoint</Application>
  <PresentationFormat>Лист A4 (210x297 мм)</PresentationFormat>
  <Paragraphs>288</Paragraphs>
  <Slides>25</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25</vt:i4>
      </vt:variant>
    </vt:vector>
  </HeadingPairs>
  <TitlesOfParts>
    <vt:vector size="30" baseType="lpstr">
      <vt:lpstr>Arial</vt:lpstr>
      <vt:lpstr>Calibri</vt:lpstr>
      <vt:lpstr>Calibri Light</vt:lpstr>
      <vt:lpstr>Times New Roman</vt:lpstr>
      <vt:lpstr>Тема Office</vt:lpstr>
      <vt:lpstr>Рекомендации для родителей детей раннего возраста на период самоизоляции</vt:lpstr>
      <vt:lpstr>Уважаемые родители  (законные представители)  наших воспитанников!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Рекомендации для родителей детей раннего возраста на период самоизоляции</dc:title>
  <dc:creator>Пользователь Windows</dc:creator>
  <cp:lastModifiedBy>Пользователь Windows</cp:lastModifiedBy>
  <cp:revision>16</cp:revision>
  <dcterms:created xsi:type="dcterms:W3CDTF">2020-04-23T08:25:37Z</dcterms:created>
  <dcterms:modified xsi:type="dcterms:W3CDTF">2020-04-23T12:08:08Z</dcterms:modified>
</cp:coreProperties>
</file>